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8" r:id="rId7"/>
    <p:sldId id="261" r:id="rId8"/>
    <p:sldId id="263" r:id="rId9"/>
    <p:sldId id="264" r:id="rId10"/>
    <p:sldId id="262" r:id="rId11"/>
    <p:sldId id="265" r:id="rId12"/>
    <p:sldId id="266"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2" autoAdjust="0"/>
    <p:restoredTop sz="94660"/>
  </p:normalViewPr>
  <p:slideViewPr>
    <p:cSldViewPr snapToObjects="1">
      <p:cViewPr>
        <p:scale>
          <a:sx n="72" d="100"/>
          <a:sy n="72" d="100"/>
        </p:scale>
        <p:origin x="-763"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GB"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p:txBody>
          <a:bodyPr/>
          <a:lstStyle/>
          <a:p>
            <a:fld id="{D9FAB729-0613-BD4F-B7E3-3D41FFAA14BE}"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sz="1400"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GB"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GB"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D9FAB729-0613-BD4F-B7E3-3D41FFAA14BE}" type="datetimeFigureOut">
              <a:rPr lang="en-US" smtClean="0"/>
              <a:pPr/>
              <a:t>5/30/2012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970DC4-7C98-0E4F-8A59-CD4C314DC3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GB"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p:txBody>
          <a:bodyPr/>
          <a:lstStyle/>
          <a:p>
            <a:fld id="{D9FAB729-0613-BD4F-B7E3-3D41FFAA14BE}"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GB"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GB"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D9FAB729-0613-BD4F-B7E3-3D41FFAA14BE}"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GB" smtClean="0"/>
              <a:t>Click icon to add picture</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GB"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GB"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D9FAB729-0613-BD4F-B7E3-3D41FFAA14BE}"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GB" smtClean="0"/>
              <a:t>Click icon to add picture</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GB" smtClean="0"/>
              <a:t>Click icon to add picture</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GB" smtClean="0"/>
              <a:t>Click icon to add picture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D9FAB729-0613-BD4F-B7E3-3D41FFAA14BE}"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70DC4-7C98-0E4F-8A59-CD4C314DC304}"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GB"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D9FAB729-0613-BD4F-B7E3-3D41FFAA14BE}"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70DC4-7C98-0E4F-8A59-CD4C314DC3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D9FAB729-0613-BD4F-B7E3-3D41FFAA14BE}"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70DC4-7C98-0E4F-8A59-CD4C314DC3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GB"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p:txBody>
          <a:bodyPr/>
          <a:lstStyle/>
          <a:p>
            <a:fld id="{D9FAB729-0613-BD4F-B7E3-3D41FFAA14BE}"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GB"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GB"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9FAB729-0613-BD4F-B7E3-3D41FFAA14BE}"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70DC4-7C98-0E4F-8A59-CD4C314DC3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a:xfrm>
            <a:off x="6580094" y="188259"/>
            <a:ext cx="2133600" cy="365125"/>
          </a:xfrm>
        </p:spPr>
        <p:txBody>
          <a:bodyPr/>
          <a:lstStyle/>
          <a:p>
            <a:fld id="{D9FAB729-0613-BD4F-B7E3-3D41FFAA14BE}" type="datetimeFigureOut">
              <a:rPr lang="en-US" smtClean="0"/>
              <a:pPr/>
              <a:t>5/30/2012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970DC4-7C98-0E4F-8A59-CD4C314DC3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7" name="Date Placeholder 6"/>
          <p:cNvSpPr>
            <a:spLocks noGrp="1"/>
          </p:cNvSpPr>
          <p:nvPr>
            <p:ph type="dt" sz="half" idx="10"/>
          </p:nvPr>
        </p:nvSpPr>
        <p:spPr>
          <a:xfrm>
            <a:off x="6580094" y="188259"/>
            <a:ext cx="2133600" cy="365125"/>
          </a:xfrm>
        </p:spPr>
        <p:txBody>
          <a:bodyPr/>
          <a:lstStyle/>
          <a:p>
            <a:fld id="{D9FAB729-0613-BD4F-B7E3-3D41FFAA14BE}" type="datetimeFigureOut">
              <a:rPr lang="en-US" smtClean="0"/>
              <a:pPr/>
              <a:t>5/30/2012</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35970DC4-7C98-0E4F-8A59-CD4C314DC304}" type="slidenum">
              <a:rPr lang="en-US" smtClean="0"/>
              <a:pPr/>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D9FAB729-0613-BD4F-B7E3-3D41FFAA14BE}" type="datetimeFigureOut">
              <a:rPr lang="en-US" smtClean="0"/>
              <a:pPr/>
              <a:t>5/30/2012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970DC4-7C98-0E4F-8A59-CD4C314DC3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AB729-0613-BD4F-B7E3-3D41FFAA14BE}" type="datetimeFigureOut">
              <a:rPr lang="en-US" smtClean="0"/>
              <a:pPr/>
              <a:t>5/30/2012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970DC4-7C98-0E4F-8A59-CD4C314DC3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GB"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D9FAB729-0613-BD4F-B7E3-3D41FFAA14BE}" type="datetimeFigureOut">
              <a:rPr lang="en-US" smtClean="0"/>
              <a:pPr/>
              <a:t>5/30/2012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970DC4-7C98-0E4F-8A59-CD4C314DC3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GB"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D9FAB729-0613-BD4F-B7E3-3D41FFAA14BE}" type="datetimeFigureOut">
              <a:rPr lang="en-US" smtClean="0"/>
              <a:pPr/>
              <a:t>5/30/2012</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35970DC4-7C98-0E4F-8A59-CD4C314DC304}" type="slidenum">
              <a:rPr lang="en-US" smtClean="0"/>
              <a:pPr/>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ru@nohotair.co.u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nohotair.co.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balcombevillage.co.uk/FrackingDocuments/The%20Fracking%20Repor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willis.com/Documents/Publications/Industries/Energy/10396_EMR%202012_Complet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dirty="0" smtClean="0"/>
              <a:t>Why Shale Gas won’t work in Europe</a:t>
            </a:r>
            <a:endParaRPr lang="en-US" sz="4000" dirty="0"/>
          </a:p>
        </p:txBody>
      </p:sp>
      <p:sp>
        <p:nvSpPr>
          <p:cNvPr id="3" name="Subtitle 2"/>
          <p:cNvSpPr>
            <a:spLocks noGrp="1"/>
          </p:cNvSpPr>
          <p:nvPr>
            <p:ph type="subTitle" idx="1"/>
          </p:nvPr>
        </p:nvSpPr>
        <p:spPr>
          <a:xfrm>
            <a:off x="685800" y="3886200"/>
            <a:ext cx="3657600" cy="533400"/>
          </a:xfrm>
        </p:spPr>
        <p:txBody>
          <a:bodyPr>
            <a:normAutofit fontScale="77500" lnSpcReduction="20000"/>
          </a:bodyPr>
          <a:lstStyle/>
          <a:p>
            <a:r>
              <a:rPr lang="en-US" sz="5400" baseline="30000" dirty="0" smtClean="0"/>
              <a:t>And why it will</a:t>
            </a:r>
            <a:endParaRPr lang="en-US" sz="5400" baseline="30000" dirty="0"/>
          </a:p>
        </p:txBody>
      </p:sp>
      <p:pic>
        <p:nvPicPr>
          <p:cNvPr id="4" name="Picture 3"/>
          <p:cNvPicPr>
            <a:picLocks noChangeAspect="1"/>
          </p:cNvPicPr>
          <p:nvPr/>
        </p:nvPicPr>
        <p:blipFill>
          <a:blip r:embed="rId2"/>
          <a:stretch>
            <a:fillRect/>
          </a:stretch>
        </p:blipFill>
        <p:spPr>
          <a:xfrm>
            <a:off x="5257800" y="4686300"/>
            <a:ext cx="3200400" cy="952500"/>
          </a:xfrm>
          <a:prstGeom prst="rect">
            <a:avLst/>
          </a:prstGeom>
        </p:spPr>
      </p:pic>
      <p:sp>
        <p:nvSpPr>
          <p:cNvPr id="5" name="TextBox 4"/>
          <p:cNvSpPr txBox="1"/>
          <p:nvPr/>
        </p:nvSpPr>
        <p:spPr>
          <a:xfrm>
            <a:off x="4800600" y="3886200"/>
            <a:ext cx="3124200" cy="369332"/>
          </a:xfrm>
          <a:prstGeom prst="rect">
            <a:avLst/>
          </a:prstGeom>
          <a:noFill/>
        </p:spPr>
        <p:txBody>
          <a:bodyPr wrap="square" rtlCol="0">
            <a:spAutoFit/>
          </a:bodyPr>
          <a:lstStyle/>
          <a:p>
            <a:r>
              <a:rPr lang="en-US" dirty="0" smtClean="0"/>
              <a:t>Allen &amp; </a:t>
            </a:r>
            <a:r>
              <a:rPr lang="en-US" dirty="0" err="1" smtClean="0"/>
              <a:t>Overy</a:t>
            </a:r>
            <a:r>
              <a:rPr lang="en-US" dirty="0" smtClean="0"/>
              <a:t>, May 29 2012</a:t>
            </a:r>
            <a:endParaRPr lang="en-US" dirty="0"/>
          </a:p>
        </p:txBody>
      </p:sp>
      <p:sp>
        <p:nvSpPr>
          <p:cNvPr id="6" name="TextBox 5"/>
          <p:cNvSpPr txBox="1"/>
          <p:nvPr/>
        </p:nvSpPr>
        <p:spPr>
          <a:xfrm>
            <a:off x="685800" y="4686300"/>
            <a:ext cx="3429000" cy="923330"/>
          </a:xfrm>
          <a:prstGeom prst="rect">
            <a:avLst/>
          </a:prstGeom>
          <a:noFill/>
        </p:spPr>
        <p:txBody>
          <a:bodyPr wrap="square" rtlCol="0">
            <a:spAutoFit/>
          </a:bodyPr>
          <a:lstStyle/>
          <a:p>
            <a:r>
              <a:rPr lang="en-US" dirty="0" smtClean="0"/>
              <a:t>Nick </a:t>
            </a:r>
            <a:r>
              <a:rPr lang="en-US" dirty="0" err="1" smtClean="0"/>
              <a:t>Grealy</a:t>
            </a:r>
            <a:endParaRPr lang="en-US" dirty="0" smtClean="0"/>
          </a:p>
          <a:p>
            <a:r>
              <a:rPr lang="en-US" dirty="0" smtClean="0">
                <a:hlinkClick r:id="rId3"/>
              </a:rPr>
              <a:t>guru@nohotair.co.uk</a:t>
            </a:r>
            <a:endParaRPr lang="en-US" dirty="0" smtClean="0"/>
          </a:p>
          <a:p>
            <a:r>
              <a:rPr lang="en-US" dirty="0" smtClean="0">
                <a:hlinkClick r:id="rId4"/>
              </a:rPr>
              <a:t>www.nohotair.co.uk</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European Geology is different</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smtClean="0"/>
              <a:t>All</a:t>
            </a:r>
            <a:r>
              <a:rPr lang="en-US" dirty="0" smtClean="0"/>
              <a:t> geology is different</a:t>
            </a:r>
          </a:p>
          <a:p>
            <a:r>
              <a:rPr lang="en-US" dirty="0" smtClean="0"/>
              <a:t>Every shale in North America is different. Every shale in Poland, China, Argentina and Oz is different.</a:t>
            </a:r>
          </a:p>
          <a:p>
            <a:r>
              <a:rPr lang="en-US" dirty="0" smtClean="0"/>
              <a:t>There is no simple, easy secret sauce recipe for initial shale </a:t>
            </a:r>
            <a:r>
              <a:rPr lang="en-US" i="1" dirty="0" smtClean="0"/>
              <a:t>exploration</a:t>
            </a:r>
          </a:p>
          <a:p>
            <a:r>
              <a:rPr lang="en-US" dirty="0" smtClean="0"/>
              <a:t>But shale gas </a:t>
            </a:r>
            <a:r>
              <a:rPr lang="en-US" i="1" dirty="0" smtClean="0"/>
              <a:t>development</a:t>
            </a:r>
            <a:r>
              <a:rPr lang="en-US" dirty="0" smtClean="0"/>
              <a:t> is far cheaper and easier than even in 2011. Europe has several advantages in the development stage</a:t>
            </a:r>
          </a:p>
          <a:p>
            <a:r>
              <a:rPr lang="en-US" dirty="0" smtClean="0"/>
              <a:t>Single mineral rights ownership, largest gas market, rule of law</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Objection: Shale is too expensive</a:t>
            </a:r>
            <a:endParaRPr lang="en-US" dirty="0"/>
          </a:p>
        </p:txBody>
      </p:sp>
      <p:sp>
        <p:nvSpPr>
          <p:cNvPr id="3" name="Content Placeholder 2"/>
          <p:cNvSpPr>
            <a:spLocks noGrp="1"/>
          </p:cNvSpPr>
          <p:nvPr>
            <p:ph idx="1"/>
          </p:nvPr>
        </p:nvSpPr>
        <p:spPr/>
        <p:txBody>
          <a:bodyPr>
            <a:normAutofit/>
          </a:bodyPr>
          <a:lstStyle/>
          <a:p>
            <a:r>
              <a:rPr lang="en-US" dirty="0" smtClean="0"/>
              <a:t>2009: Four wells per pad with 2500 feet average laterals</a:t>
            </a:r>
          </a:p>
          <a:p>
            <a:r>
              <a:rPr lang="en-US" dirty="0" smtClean="0"/>
              <a:t>2012: Up to 200 wells and 5 mile laterals</a:t>
            </a:r>
          </a:p>
          <a:p>
            <a:r>
              <a:rPr lang="en-US" dirty="0" smtClean="0"/>
              <a:t>2009: Average drilling time:  3 weeks, 30 hour </a:t>
            </a:r>
            <a:r>
              <a:rPr lang="en-US" dirty="0" err="1" smtClean="0"/>
              <a:t>frack</a:t>
            </a:r>
            <a:r>
              <a:rPr lang="en-US" dirty="0" smtClean="0"/>
              <a:t> job</a:t>
            </a:r>
          </a:p>
          <a:p>
            <a:r>
              <a:rPr lang="en-US" dirty="0" smtClean="0"/>
              <a:t>2012: 6 days and four hours.</a:t>
            </a:r>
          </a:p>
          <a:p>
            <a:r>
              <a:rPr lang="en-US" dirty="0" smtClean="0"/>
              <a:t>2009 $ 4.50 MMBTU.  Chatham House: US market will collapse if prices don’t reach $6-7MMBTU</a:t>
            </a:r>
          </a:p>
          <a:p>
            <a:r>
              <a:rPr lang="en-US" dirty="0" smtClean="0"/>
              <a:t>2012: $2.33 Average from January.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enough infrastructure</a:t>
            </a:r>
            <a:endParaRPr lang="en-US" dirty="0"/>
          </a:p>
        </p:txBody>
      </p:sp>
      <p:sp>
        <p:nvSpPr>
          <p:cNvPr id="3" name="Content Placeholder 2"/>
          <p:cNvSpPr>
            <a:spLocks noGrp="1"/>
          </p:cNvSpPr>
          <p:nvPr>
            <p:ph idx="1"/>
          </p:nvPr>
        </p:nvSpPr>
        <p:spPr/>
        <p:txBody>
          <a:bodyPr/>
          <a:lstStyle/>
          <a:p>
            <a:r>
              <a:rPr lang="en-US" dirty="0" smtClean="0"/>
              <a:t>There is not a large European service industry, this will slow down shale from months to years.</a:t>
            </a:r>
          </a:p>
          <a:p>
            <a:r>
              <a:rPr lang="en-US" dirty="0" smtClean="0"/>
              <a:t>But, there is not (yet) large European service industry demand.  </a:t>
            </a:r>
          </a:p>
          <a:p>
            <a:r>
              <a:rPr lang="en-US" dirty="0" smtClean="0"/>
              <a:t>Why would a business not serve a need?</a:t>
            </a:r>
          </a:p>
          <a:p>
            <a:r>
              <a:rPr lang="en-US" dirty="0" smtClean="0"/>
              <a:t>US:  Less drilling rigs, yet far higher production</a:t>
            </a:r>
          </a:p>
          <a:p>
            <a:r>
              <a:rPr lang="en-US" dirty="0" smtClean="0"/>
              <a:t>Europe has huge pipeline system,  easier to bring gas to market than in the USA.</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 Hot Air</a:t>
            </a:r>
            <a:endParaRPr lang="en-US" dirty="0"/>
          </a:p>
        </p:txBody>
      </p:sp>
      <p:sp>
        <p:nvSpPr>
          <p:cNvPr id="3" name="Content Placeholder 2"/>
          <p:cNvSpPr>
            <a:spLocks noGrp="1"/>
          </p:cNvSpPr>
          <p:nvPr>
            <p:ph idx="1"/>
          </p:nvPr>
        </p:nvSpPr>
        <p:spPr/>
        <p:txBody>
          <a:bodyPr/>
          <a:lstStyle/>
          <a:p>
            <a:r>
              <a:rPr lang="en-US" dirty="0" smtClean="0"/>
              <a:t>Don’t you wish you had heard this four years ago?</a:t>
            </a:r>
          </a:p>
          <a:p>
            <a:r>
              <a:rPr lang="en-US" dirty="0" smtClean="0"/>
              <a:t>What do I </a:t>
            </a:r>
            <a:r>
              <a:rPr lang="en-US" smtClean="0"/>
              <a:t>know today?</a:t>
            </a:r>
          </a:p>
          <a:p>
            <a:r>
              <a:rPr lang="en-US" dirty="0" smtClean="0"/>
              <a:t>Nick </a:t>
            </a:r>
            <a:r>
              <a:rPr lang="en-US" dirty="0" err="1" smtClean="0"/>
              <a:t>Grealy</a:t>
            </a:r>
            <a:endParaRPr lang="en-US" dirty="0" smtClean="0"/>
          </a:p>
          <a:p>
            <a:r>
              <a:rPr lang="en-US" dirty="0" err="1" smtClean="0"/>
              <a:t>guru@nohotair.co.uk</a:t>
            </a:r>
            <a:endParaRPr lang="en-US" dirty="0" smtClean="0"/>
          </a:p>
          <a:p>
            <a:endParaRPr lang="en-US" dirty="0"/>
          </a:p>
        </p:txBody>
      </p:sp>
      <p:pic>
        <p:nvPicPr>
          <p:cNvPr id="4" name="Picture 3"/>
          <p:cNvPicPr>
            <a:picLocks noChangeAspect="1"/>
          </p:cNvPicPr>
          <p:nvPr/>
        </p:nvPicPr>
        <p:blipFill>
          <a:blip r:embed="rId2"/>
          <a:stretch>
            <a:fillRect/>
          </a:stretch>
        </p:blipFill>
        <p:spPr>
          <a:xfrm>
            <a:off x="5105400" y="4284133"/>
            <a:ext cx="3352800" cy="116416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update from the US</a:t>
            </a:r>
            <a:endParaRPr lang="en-US" dirty="0"/>
          </a:p>
        </p:txBody>
      </p:sp>
      <p:pic>
        <p:nvPicPr>
          <p:cNvPr id="4" name="Content Placeholder 3" descr="citislide.tiff"/>
          <p:cNvPicPr>
            <a:picLocks noGrp="1" noChangeAspect="1"/>
          </p:cNvPicPr>
          <p:nvPr>
            <p:ph idx="1"/>
          </p:nvPr>
        </p:nvPicPr>
        <p:blipFill>
          <a:blip r:embed="rId2"/>
          <a:stretch>
            <a:fillRect/>
          </a:stretch>
        </p:blipFill>
        <p:spPr>
          <a:xfrm>
            <a:off x="457200" y="448323"/>
            <a:ext cx="8653281" cy="6104877"/>
          </a:xfrm>
        </p:spPr>
      </p:pic>
      <p:sp>
        <p:nvSpPr>
          <p:cNvPr id="6" name="TextBox 5"/>
          <p:cNvSpPr txBox="1"/>
          <p:nvPr/>
        </p:nvSpPr>
        <p:spPr>
          <a:xfrm>
            <a:off x="457200" y="5943600"/>
            <a:ext cx="2895600" cy="923330"/>
          </a:xfrm>
          <a:prstGeom prst="rect">
            <a:avLst/>
          </a:prstGeom>
          <a:noFill/>
        </p:spPr>
        <p:txBody>
          <a:bodyPr wrap="square" rtlCol="0">
            <a:spAutoFit/>
          </a:bodyPr>
          <a:lstStyle/>
          <a:p>
            <a:r>
              <a:rPr lang="en-US" dirty="0" smtClean="0"/>
              <a:t>Energy 2020 North America: The New Middle East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Shale: Recently born in the USA</a:t>
            </a:r>
            <a:endParaRPr lang="en-US" dirty="0"/>
          </a:p>
        </p:txBody>
      </p:sp>
      <p:pic>
        <p:nvPicPr>
          <p:cNvPr id="4" name="Content Placeholder 3" descr="eiatx.tiff"/>
          <p:cNvPicPr>
            <a:picLocks noGrp="1" noChangeAspect="1"/>
          </p:cNvPicPr>
          <p:nvPr>
            <p:ph idx="1"/>
          </p:nvPr>
        </p:nvPicPr>
        <p:blipFill>
          <a:blip r:embed="rId2"/>
          <a:stretch>
            <a:fillRect/>
          </a:stretch>
        </p:blipFill>
        <p:spPr>
          <a:xfrm>
            <a:off x="2450685" y="2595563"/>
            <a:ext cx="4937954" cy="36703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Strangled at birth in the UK…</a:t>
            </a:r>
            <a:endParaRPr lang="en-US" dirty="0"/>
          </a:p>
        </p:txBody>
      </p:sp>
      <p:pic>
        <p:nvPicPr>
          <p:cNvPr id="4" name="Content Placeholder 3" descr="britishfracking.jpg"/>
          <p:cNvPicPr>
            <a:picLocks noGrp="1" noChangeAspect="1"/>
          </p:cNvPicPr>
          <p:nvPr>
            <p:ph idx="1"/>
          </p:nvPr>
        </p:nvPicPr>
        <p:blipFill>
          <a:blip r:embed="rId2"/>
          <a:stretch>
            <a:fillRect/>
          </a:stretch>
        </p:blipFill>
        <p:spPr>
          <a:xfrm>
            <a:off x="1998662" y="2678113"/>
            <a:ext cx="5842000" cy="35052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 Davey MP</a:t>
            </a:r>
            <a:endParaRPr lang="en-US" dirty="0"/>
          </a:p>
        </p:txBody>
      </p:sp>
      <p:sp>
        <p:nvSpPr>
          <p:cNvPr id="3" name="Content Placeholder 2"/>
          <p:cNvSpPr>
            <a:spLocks noGrp="1"/>
          </p:cNvSpPr>
          <p:nvPr>
            <p:ph idx="1"/>
          </p:nvPr>
        </p:nvSpPr>
        <p:spPr>
          <a:xfrm>
            <a:off x="457200" y="2209800"/>
            <a:ext cx="8229600" cy="4103133"/>
          </a:xfrm>
        </p:spPr>
        <p:txBody>
          <a:bodyPr>
            <a:normAutofit fontScale="92500" lnSpcReduction="20000"/>
          </a:bodyPr>
          <a:lstStyle/>
          <a:p>
            <a:r>
              <a:rPr lang="en-US" b="1" dirty="0" smtClean="0"/>
              <a:t>Graham Stringer</a:t>
            </a:r>
            <a:r>
              <a:rPr lang="en-US" dirty="0" smtClean="0"/>
              <a:t>: Will not the biggest impact on reducing domestic energy bills be achieved by bringing shale gas online as quickly as possible?</a:t>
            </a:r>
          </a:p>
          <a:p>
            <a:r>
              <a:rPr lang="en-US" b="1" dirty="0" err="1" smtClean="0"/>
              <a:t>Mr</a:t>
            </a:r>
            <a:r>
              <a:rPr lang="en-US" b="1" dirty="0" smtClean="0"/>
              <a:t> </a:t>
            </a:r>
            <a:r>
              <a:rPr lang="en-US" b="1" dirty="0" err="1" smtClean="0"/>
              <a:t>Davey:</a:t>
            </a:r>
            <a:r>
              <a:rPr lang="en-US" dirty="0" err="1" smtClean="0"/>
              <a:t>I</a:t>
            </a:r>
            <a:r>
              <a:rPr lang="en-US" dirty="0" smtClean="0"/>
              <a:t> do not think so. We had a seminar at No. 10 recently, which the Prime Minister participated in, along with myself and the Business Secretary. We heard from experts in the shale gas industry who had been working in America and looking at the major opportunities in places such as Ukraine and China. They were clear that it would take some time for shale gas to be exploited in the UK. They were also clear that we needed strong regulation to proceed and that </a:t>
            </a:r>
            <a:r>
              <a:rPr lang="en-US" b="1" dirty="0" smtClean="0"/>
              <a:t>the shale gas reserves in this country are not quite as large as some people have been speculating</a:t>
            </a:r>
            <a:r>
              <a:rPr lang="en-US" dirty="0" smtClean="0"/>
              <a:t>.</a:t>
            </a:r>
          </a:p>
          <a:p>
            <a:r>
              <a:rPr lang="en-US" b="1" i="1" u="sng" dirty="0" smtClean="0"/>
              <a:t>Who did they ask?</a:t>
            </a:r>
            <a:endParaRPr lang="en-US" b="1" i="1" u="sng" dirty="0"/>
          </a:p>
        </p:txBody>
      </p:sp>
      <p:sp>
        <p:nvSpPr>
          <p:cNvPr id="4" name="TextBox 3"/>
          <p:cNvSpPr txBox="1"/>
          <p:nvPr/>
        </p:nvSpPr>
        <p:spPr>
          <a:xfrm>
            <a:off x="3810000" y="5943600"/>
            <a:ext cx="4876800" cy="369333"/>
          </a:xfrm>
          <a:prstGeom prst="rect">
            <a:avLst/>
          </a:prstGeom>
          <a:noFill/>
        </p:spPr>
        <p:txBody>
          <a:bodyPr wrap="square" rtlCol="0">
            <a:spAutoFit/>
          </a:bodyPr>
          <a:lstStyle/>
          <a:p>
            <a:r>
              <a:rPr lang="en-US" dirty="0" err="1" smtClean="0"/>
              <a:t>Hansard</a:t>
            </a:r>
            <a:r>
              <a:rPr lang="en-US" dirty="0" smtClean="0"/>
              <a:t> May 17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UK turns down</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Cuadrilla</a:t>
            </a:r>
            <a:r>
              <a:rPr lang="en-US" dirty="0" smtClean="0"/>
              <a:t> “conservative” 200 TCF resource.  10 to 30% recoverable in US analogues.  UK use 2010 of 3.2 TCF</a:t>
            </a:r>
          </a:p>
          <a:p>
            <a:r>
              <a:rPr lang="en-US" dirty="0" smtClean="0"/>
              <a:t>20% = 1 TCF per year for 40 years £6Billion per year. 15% off balance of payments. £8 billion at </a:t>
            </a:r>
            <a:r>
              <a:rPr lang="en-US" dirty="0" err="1" smtClean="0"/>
              <a:t>Ofgem</a:t>
            </a:r>
            <a:r>
              <a:rPr lang="en-US" dirty="0" smtClean="0"/>
              <a:t> price predictions</a:t>
            </a:r>
          </a:p>
          <a:p>
            <a:r>
              <a:rPr lang="en-US" dirty="0" smtClean="0"/>
              <a:t>Entire UK LNG imports </a:t>
            </a:r>
            <a:r>
              <a:rPr lang="en-US" b="1" dirty="0" smtClean="0"/>
              <a:t>plus </a:t>
            </a:r>
            <a:r>
              <a:rPr lang="en-US" dirty="0" smtClean="0"/>
              <a:t>one third of Norway imports or entire Netherlands imports</a:t>
            </a:r>
          </a:p>
          <a:p>
            <a:r>
              <a:rPr lang="en-US" dirty="0" smtClean="0"/>
              <a:t>UK production taxed at 62% = £3.6 BN per year,</a:t>
            </a:r>
          </a:p>
          <a:p>
            <a:r>
              <a:rPr lang="en-US" dirty="0" smtClean="0"/>
              <a:t>Exceed 2020 carbon targets, meet 2030 targets</a:t>
            </a:r>
          </a:p>
          <a:p>
            <a:r>
              <a:rPr lang="en-US" dirty="0" smtClean="0"/>
              <a:t>Why make the perfect (2050) the enemy of the good?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shale gas won’t/will be a European game changer</a:t>
            </a:r>
            <a:endParaRPr lang="en-US" dirty="0"/>
          </a:p>
        </p:txBody>
      </p:sp>
      <p:sp>
        <p:nvSpPr>
          <p:cNvPr id="3" name="Content Placeholder 2"/>
          <p:cNvSpPr>
            <a:spLocks noGrp="1"/>
          </p:cNvSpPr>
          <p:nvPr>
            <p:ph idx="1"/>
          </p:nvPr>
        </p:nvSpPr>
        <p:spPr/>
        <p:txBody>
          <a:bodyPr/>
          <a:lstStyle/>
          <a:p>
            <a:pPr>
              <a:buNone/>
            </a:pPr>
            <a:r>
              <a:rPr lang="en-US" b="1" dirty="0" smtClean="0"/>
              <a:t>Europe is too crowded </a:t>
            </a:r>
            <a:r>
              <a:rPr lang="en-US" dirty="0" smtClean="0"/>
              <a:t>(Oxford Institute of Energy Studies December 2010).</a:t>
            </a:r>
          </a:p>
          <a:p>
            <a:pPr marL="514350" indent="-514350">
              <a:buAutoNum type="arabicPeriod"/>
            </a:pPr>
            <a:r>
              <a:rPr lang="en-US" dirty="0" smtClean="0"/>
              <a:t>Rural areas of Europe have similar or lower population densities than many US shale areas</a:t>
            </a:r>
          </a:p>
          <a:p>
            <a:pPr marL="514350" indent="-514350">
              <a:buAutoNum type="arabicPeriod"/>
            </a:pPr>
            <a:r>
              <a:rPr lang="en-US" dirty="0" smtClean="0"/>
              <a:t>Advances in well pad design mean one pad will cover greater areas</a:t>
            </a:r>
          </a:p>
          <a:p>
            <a:pPr marL="514350" indent="-514350">
              <a:buAutoNum type="arabicPeriod"/>
            </a:pPr>
            <a:r>
              <a:rPr lang="en-US" dirty="0" smtClean="0"/>
              <a:t> </a:t>
            </a:r>
            <a:r>
              <a:rPr lang="en-US" dirty="0" err="1" smtClean="0"/>
              <a:t>Cuadrilla</a:t>
            </a:r>
            <a:r>
              <a:rPr lang="en-US" dirty="0" smtClean="0"/>
              <a:t> 40 pads covering 463 square miles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Objection: Crowded Europe will object to “controversial” shale gas</a:t>
            </a:r>
            <a:endParaRPr lang="en-US" dirty="0"/>
          </a:p>
        </p:txBody>
      </p:sp>
      <p:sp>
        <p:nvSpPr>
          <p:cNvPr id="3" name="Content Placeholder 2"/>
          <p:cNvSpPr>
            <a:spLocks noGrp="1"/>
          </p:cNvSpPr>
          <p:nvPr>
            <p:ph idx="1"/>
          </p:nvPr>
        </p:nvSpPr>
        <p:spPr>
          <a:xfrm>
            <a:off x="1114424" y="2209800"/>
            <a:ext cx="7610476" cy="4343400"/>
          </a:xfrm>
        </p:spPr>
        <p:txBody>
          <a:bodyPr>
            <a:normAutofit/>
          </a:bodyPr>
          <a:lstStyle/>
          <a:p>
            <a:r>
              <a:rPr lang="en-US" dirty="0" smtClean="0"/>
              <a:t>A You Tube video does not equal fact</a:t>
            </a:r>
          </a:p>
          <a:p>
            <a:r>
              <a:rPr lang="en-US" dirty="0" smtClean="0"/>
              <a:t>Many allegations, not a single proven case</a:t>
            </a:r>
          </a:p>
          <a:p>
            <a:r>
              <a:rPr lang="en-US" dirty="0" smtClean="0"/>
              <a:t>Chemicals are not secret, common household chemicals miles away from aquifers</a:t>
            </a:r>
          </a:p>
          <a:p>
            <a:r>
              <a:rPr lang="en-US" dirty="0" smtClean="0"/>
              <a:t>European regulations tougher than in USA</a:t>
            </a:r>
          </a:p>
          <a:p>
            <a:r>
              <a:rPr lang="en-US" dirty="0" smtClean="0"/>
              <a:t>No history except minor accidents in the USA.</a:t>
            </a:r>
          </a:p>
          <a:p>
            <a:r>
              <a:rPr lang="en-US" dirty="0" smtClean="0"/>
              <a:t>Full support from POTUS downwards</a:t>
            </a:r>
          </a:p>
          <a:p>
            <a:r>
              <a:rPr lang="en-US" dirty="0" smtClean="0">
                <a:hlinkClick r:id="rId2"/>
              </a:rPr>
              <a:t>Balcombe Parish Council Report</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is the damage? Where are the lawyers? Where are the payouts? </a:t>
            </a:r>
            <a:endParaRPr lang="en-US" dirty="0"/>
          </a:p>
        </p:txBody>
      </p:sp>
      <p:sp>
        <p:nvSpPr>
          <p:cNvPr id="3" name="Content Placeholder 2"/>
          <p:cNvSpPr>
            <a:spLocks noGrp="1"/>
          </p:cNvSpPr>
          <p:nvPr>
            <p:ph idx="1"/>
          </p:nvPr>
        </p:nvSpPr>
        <p:spPr/>
        <p:txBody>
          <a:bodyPr>
            <a:normAutofit/>
          </a:bodyPr>
          <a:lstStyle/>
          <a:p>
            <a:r>
              <a:rPr lang="en-US" dirty="0" smtClean="0"/>
              <a:t>US Tort Law system very efficient at protecting rights of property and health of persons</a:t>
            </a:r>
          </a:p>
          <a:p>
            <a:r>
              <a:rPr lang="en-US" dirty="0" smtClean="0"/>
              <a:t>Quicker, easier and more financially damaging than regulatory systems.</a:t>
            </a:r>
          </a:p>
          <a:p>
            <a:r>
              <a:rPr lang="en-US" dirty="0" smtClean="0"/>
              <a:t>Yet not one single case even makes it to trial</a:t>
            </a:r>
          </a:p>
          <a:p>
            <a:r>
              <a:rPr lang="en-US" dirty="0" smtClean="0"/>
              <a:t>The buck stops there: Lloyd’s of London name finds no cause for concern on </a:t>
            </a:r>
            <a:r>
              <a:rPr lang="en-US" dirty="0" err="1" smtClean="0"/>
              <a:t>fracking</a:t>
            </a:r>
            <a:r>
              <a:rPr lang="en-US" dirty="0" smtClean="0"/>
              <a:t> April 2012 </a:t>
            </a:r>
            <a:r>
              <a:rPr lang="en-US" dirty="0" smtClean="0">
                <a:hlinkClick r:id="rId2"/>
              </a:rPr>
              <a:t>http://www.willis.com/Documents/Publications/Industries/Energy/10396_EMR%202012_Complete.pdf</a:t>
            </a: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spective">
      <a:majorFont>
        <a:latin typeface="Century Gothic"/>
        <a:ea typeface=""/>
        <a:cs typeface=""/>
        <a:font script="Jpan" typeface="メイリオ"/>
      </a:majorFont>
      <a:minorFont>
        <a:latin typeface="Century Gothic"/>
        <a:ea typeface=""/>
        <a:cs typeface=""/>
        <a:font script="Jpan" typeface="メイリオ"/>
      </a:minorFont>
    </a:fontScheme>
    <a:fmtScheme name="Perspective">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1101</TotalTime>
  <Words>742</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Perspective</vt:lpstr>
      <vt:lpstr>Why Shale Gas won’t work in Europe</vt:lpstr>
      <vt:lpstr>Quick update from the US</vt:lpstr>
      <vt:lpstr>Shale: Recently born in the USA</vt:lpstr>
      <vt:lpstr>Strangled at birth in the UK…</vt:lpstr>
      <vt:lpstr>Ed Davey MP</vt:lpstr>
      <vt:lpstr>What the UK turns down</vt:lpstr>
      <vt:lpstr>Why shale gas won’t/will be a European game changer</vt:lpstr>
      <vt:lpstr>Objection: Crowded Europe will object to “controversial” shale gas</vt:lpstr>
      <vt:lpstr>Where is the damage? Where are the lawyers? Where are the payouts? </vt:lpstr>
      <vt:lpstr>European Geology is different</vt:lpstr>
      <vt:lpstr>Objection: Shale is too expensive</vt:lpstr>
      <vt:lpstr>Not enough infrastructure</vt:lpstr>
      <vt:lpstr>No Hot Air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Shale Gas won’t work in Europe</dc:title>
  <dc:creator>Nicholas Grealy</dc:creator>
  <cp:lastModifiedBy>user</cp:lastModifiedBy>
  <cp:revision>38</cp:revision>
  <dcterms:created xsi:type="dcterms:W3CDTF">2012-05-28T19:19:46Z</dcterms:created>
  <dcterms:modified xsi:type="dcterms:W3CDTF">2012-05-30T14:29:17Z</dcterms:modified>
</cp:coreProperties>
</file>