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5"/>
  </p:notesMasterIdLst>
  <p:handoutMasterIdLst>
    <p:handoutMasterId r:id="rId16"/>
  </p:handoutMasterIdLst>
  <p:sldIdLst>
    <p:sldId id="885" r:id="rId2"/>
    <p:sldId id="900" r:id="rId3"/>
    <p:sldId id="909" r:id="rId4"/>
    <p:sldId id="888" r:id="rId5"/>
    <p:sldId id="873" r:id="rId6"/>
    <p:sldId id="923" r:id="rId7"/>
    <p:sldId id="865" r:id="rId8"/>
    <p:sldId id="920" r:id="rId9"/>
    <p:sldId id="922" r:id="rId10"/>
    <p:sldId id="914" r:id="rId11"/>
    <p:sldId id="918" r:id="rId12"/>
    <p:sldId id="921" r:id="rId13"/>
    <p:sldId id="891" r:id="rId14"/>
  </p:sldIdLst>
  <p:sldSz cx="9144000" cy="6858000" type="screen4x3"/>
  <p:notesSz cx="6797675" cy="9928225"/>
  <p:custDataLst>
    <p:tags r:id="rId17"/>
  </p:custDataLst>
  <p:defaultTextStyle>
    <a:defPPr>
      <a:defRPr lang="de-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Jens Harenberg" initials="" lastIdx="13" clrIdx="0"/>
  <p:cmAuthor id="1" name="Eier"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355191"/>
    <a:srgbClr val="969696"/>
    <a:srgbClr val="FFFF99"/>
    <a:srgbClr val="6699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96142" autoAdjust="0"/>
  </p:normalViewPr>
  <p:slideViewPr>
    <p:cSldViewPr snapToGrid="0">
      <p:cViewPr>
        <p:scale>
          <a:sx n="70" d="100"/>
          <a:sy n="70" d="100"/>
        </p:scale>
        <p:origin x="-9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2622"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5300"/>
          </a:xfrm>
          <a:prstGeom prst="rect">
            <a:avLst/>
          </a:prstGeom>
          <a:noFill/>
          <a:ln w="9525">
            <a:noFill/>
            <a:miter lim="800000"/>
            <a:headEnd/>
            <a:tailEnd/>
          </a:ln>
        </p:spPr>
        <p:txBody>
          <a:bodyPr vert="horz" wrap="square" lIns="86784" tIns="43393" rIns="86784" bIns="43393" numCol="1" anchor="t" anchorCtr="0" compatLnSpc="1">
            <a:prstTxWarp prst="textNoShape">
              <a:avLst/>
            </a:prstTxWarp>
          </a:bodyPr>
          <a:lstStyle>
            <a:lvl1pPr defTabSz="903288">
              <a:defRPr sz="1100"/>
            </a:lvl1pPr>
          </a:lstStyle>
          <a:p>
            <a:pPr>
              <a:defRPr/>
            </a:pPr>
            <a:endParaRPr lang="nb-NO"/>
          </a:p>
        </p:txBody>
      </p:sp>
      <p:sp>
        <p:nvSpPr>
          <p:cNvPr id="3" name="Date Placeholder 2"/>
          <p:cNvSpPr>
            <a:spLocks noGrp="1"/>
          </p:cNvSpPr>
          <p:nvPr>
            <p:ph type="dt" sz="quarter" idx="1"/>
          </p:nvPr>
        </p:nvSpPr>
        <p:spPr bwMode="auto">
          <a:xfrm>
            <a:off x="3851275" y="0"/>
            <a:ext cx="2944813" cy="495300"/>
          </a:xfrm>
          <a:prstGeom prst="rect">
            <a:avLst/>
          </a:prstGeom>
          <a:noFill/>
          <a:ln w="9525">
            <a:noFill/>
            <a:miter lim="800000"/>
            <a:headEnd/>
            <a:tailEnd/>
          </a:ln>
        </p:spPr>
        <p:txBody>
          <a:bodyPr vert="horz" wrap="square" lIns="86784" tIns="43393" rIns="86784" bIns="43393" numCol="1" anchor="t" anchorCtr="0" compatLnSpc="1">
            <a:prstTxWarp prst="textNoShape">
              <a:avLst/>
            </a:prstTxWarp>
          </a:bodyPr>
          <a:lstStyle>
            <a:lvl1pPr algn="r" defTabSz="903288">
              <a:defRPr sz="1100"/>
            </a:lvl1pPr>
          </a:lstStyle>
          <a:p>
            <a:pPr>
              <a:defRPr/>
            </a:pPr>
            <a:fld id="{93D9F4D2-415B-4A82-BC2F-6B80BFF6EB67}" type="datetimeFigureOut">
              <a:rPr lang="nb-NO"/>
              <a:pPr>
                <a:defRPr/>
              </a:pPr>
              <a:t>09.07.2012</a:t>
            </a:fld>
            <a:endParaRPr lang="nb-NO"/>
          </a:p>
        </p:txBody>
      </p:sp>
      <p:sp>
        <p:nvSpPr>
          <p:cNvPr id="4" name="Footer Placeholder 3"/>
          <p:cNvSpPr>
            <a:spLocks noGrp="1"/>
          </p:cNvSpPr>
          <p:nvPr>
            <p:ph type="ftr" sz="quarter" idx="2"/>
          </p:nvPr>
        </p:nvSpPr>
        <p:spPr bwMode="auto">
          <a:xfrm>
            <a:off x="0" y="9431338"/>
            <a:ext cx="2944813" cy="495300"/>
          </a:xfrm>
          <a:prstGeom prst="rect">
            <a:avLst/>
          </a:prstGeom>
          <a:noFill/>
          <a:ln w="9525">
            <a:noFill/>
            <a:miter lim="800000"/>
            <a:headEnd/>
            <a:tailEnd/>
          </a:ln>
        </p:spPr>
        <p:txBody>
          <a:bodyPr vert="horz" wrap="square" lIns="86784" tIns="43393" rIns="86784" bIns="43393" numCol="1" anchor="b" anchorCtr="0" compatLnSpc="1">
            <a:prstTxWarp prst="textNoShape">
              <a:avLst/>
            </a:prstTxWarp>
          </a:bodyPr>
          <a:lstStyle>
            <a:lvl1pPr defTabSz="903288">
              <a:defRPr sz="1100"/>
            </a:lvl1pPr>
          </a:lstStyle>
          <a:p>
            <a:pPr>
              <a:defRPr/>
            </a:pPr>
            <a:endParaRPr lang="nb-NO"/>
          </a:p>
        </p:txBody>
      </p:sp>
      <p:sp>
        <p:nvSpPr>
          <p:cNvPr id="5" name="Slide Number Placeholder 4"/>
          <p:cNvSpPr>
            <a:spLocks noGrp="1"/>
          </p:cNvSpPr>
          <p:nvPr>
            <p:ph type="sldNum" sz="quarter" idx="3"/>
          </p:nvPr>
        </p:nvSpPr>
        <p:spPr bwMode="auto">
          <a:xfrm>
            <a:off x="3851275" y="9431338"/>
            <a:ext cx="2944813" cy="495300"/>
          </a:xfrm>
          <a:prstGeom prst="rect">
            <a:avLst/>
          </a:prstGeom>
          <a:noFill/>
          <a:ln w="9525">
            <a:noFill/>
            <a:miter lim="800000"/>
            <a:headEnd/>
            <a:tailEnd/>
          </a:ln>
        </p:spPr>
        <p:txBody>
          <a:bodyPr vert="horz" wrap="square" lIns="86784" tIns="43393" rIns="86784" bIns="43393" numCol="1" anchor="b" anchorCtr="0" compatLnSpc="1">
            <a:prstTxWarp prst="textNoShape">
              <a:avLst/>
            </a:prstTxWarp>
          </a:bodyPr>
          <a:lstStyle>
            <a:lvl1pPr algn="r" defTabSz="903288">
              <a:defRPr sz="1100"/>
            </a:lvl1pPr>
          </a:lstStyle>
          <a:p>
            <a:pPr>
              <a:defRPr/>
            </a:pPr>
            <a:fld id="{F10A159D-2CB1-4E92-A404-2317E8EB078F}" type="slidenum">
              <a:rPr lang="nb-NO"/>
              <a:pPr>
                <a:defRPr/>
              </a:pPr>
              <a:t>‹#›</a:t>
            </a:fld>
            <a:endParaRPr lang="nb-NO"/>
          </a:p>
        </p:txBody>
      </p:sp>
    </p:spTree>
    <p:extLst>
      <p:ext uri="{BB962C8B-B14F-4D97-AF65-F5344CB8AC3E}">
        <p14:creationId xmlns:p14="http://schemas.microsoft.com/office/powerpoint/2010/main" val="1942196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0556" tIns="45275" rIns="90556" bIns="45275" numCol="1" anchor="t" anchorCtr="0" compatLnSpc="1">
            <a:prstTxWarp prst="textNoShape">
              <a:avLst/>
            </a:prstTxWarp>
          </a:bodyPr>
          <a:lstStyle>
            <a:lvl1pPr defTabSz="903288">
              <a:defRPr sz="1200"/>
            </a:lvl1pPr>
          </a:lstStyle>
          <a:p>
            <a:pPr>
              <a:defRPr/>
            </a:pPr>
            <a:endParaRPr lang="nb-NO"/>
          </a:p>
        </p:txBody>
      </p:sp>
      <p:sp>
        <p:nvSpPr>
          <p:cNvPr id="21507" name="Rectangle 1027"/>
          <p:cNvSpPr>
            <a:spLocks noGrp="1" noChangeArrowheads="1"/>
          </p:cNvSpPr>
          <p:nvPr>
            <p:ph type="dt" idx="1"/>
          </p:nvPr>
        </p:nvSpPr>
        <p:spPr bwMode="auto">
          <a:xfrm>
            <a:off x="3851275" y="0"/>
            <a:ext cx="2944813" cy="496888"/>
          </a:xfrm>
          <a:prstGeom prst="rect">
            <a:avLst/>
          </a:prstGeom>
          <a:noFill/>
          <a:ln w="9525">
            <a:noFill/>
            <a:miter lim="800000"/>
            <a:headEnd/>
            <a:tailEnd/>
          </a:ln>
        </p:spPr>
        <p:txBody>
          <a:bodyPr vert="horz" wrap="square" lIns="90556" tIns="45275" rIns="90556" bIns="45275" numCol="1" anchor="t" anchorCtr="0" compatLnSpc="1">
            <a:prstTxWarp prst="textNoShape">
              <a:avLst/>
            </a:prstTxWarp>
          </a:bodyPr>
          <a:lstStyle>
            <a:lvl1pPr algn="r" defTabSz="903288">
              <a:defRPr sz="1200"/>
            </a:lvl1pPr>
          </a:lstStyle>
          <a:p>
            <a:pPr>
              <a:defRPr/>
            </a:pPr>
            <a:endParaRPr lang="nb-NO"/>
          </a:p>
        </p:txBody>
      </p:sp>
      <p:sp>
        <p:nvSpPr>
          <p:cNvPr id="16388"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1509" name="Rectangle 1029"/>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p:spPr>
        <p:txBody>
          <a:bodyPr vert="horz" wrap="square" lIns="90556" tIns="45275" rIns="90556" bIns="45275"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21510" name="Rectangle 1030"/>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90556" tIns="45275" rIns="90556" bIns="45275" numCol="1" anchor="b" anchorCtr="0" compatLnSpc="1">
            <a:prstTxWarp prst="textNoShape">
              <a:avLst/>
            </a:prstTxWarp>
          </a:bodyPr>
          <a:lstStyle>
            <a:lvl1pPr defTabSz="903288">
              <a:defRPr sz="1200"/>
            </a:lvl1pPr>
          </a:lstStyle>
          <a:p>
            <a:pPr>
              <a:defRPr/>
            </a:pPr>
            <a:endParaRPr lang="nb-NO"/>
          </a:p>
        </p:txBody>
      </p:sp>
      <p:sp>
        <p:nvSpPr>
          <p:cNvPr id="21511" name="Rectangle 1031"/>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p:spPr>
        <p:txBody>
          <a:bodyPr vert="horz" wrap="square" lIns="90556" tIns="45275" rIns="90556" bIns="45275" numCol="1" anchor="b" anchorCtr="0" compatLnSpc="1">
            <a:prstTxWarp prst="textNoShape">
              <a:avLst/>
            </a:prstTxWarp>
          </a:bodyPr>
          <a:lstStyle>
            <a:lvl1pPr algn="r" defTabSz="903288">
              <a:defRPr sz="1200"/>
            </a:lvl1pPr>
          </a:lstStyle>
          <a:p>
            <a:pPr>
              <a:defRPr/>
            </a:pPr>
            <a:fld id="{137AD97B-1576-4700-9952-9E52699DCAD1}" type="slidenum">
              <a:rPr lang="de-CH"/>
              <a:pPr>
                <a:defRPr/>
              </a:pPr>
              <a:t>‹#›</a:t>
            </a:fld>
            <a:endParaRPr lang="de-CH"/>
          </a:p>
        </p:txBody>
      </p:sp>
    </p:spTree>
    <p:extLst>
      <p:ext uri="{BB962C8B-B14F-4D97-AF65-F5344CB8AC3E}">
        <p14:creationId xmlns:p14="http://schemas.microsoft.com/office/powerpoint/2010/main" val="3892558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31"/>
          <p:cNvSpPr txBox="1">
            <a:spLocks noGrp="1" noChangeArrowheads="1"/>
          </p:cNvSpPr>
          <p:nvPr/>
        </p:nvSpPr>
        <p:spPr bwMode="auto">
          <a:xfrm>
            <a:off x="3851275" y="9429750"/>
            <a:ext cx="2944813" cy="496888"/>
          </a:xfrm>
          <a:prstGeom prst="rect">
            <a:avLst/>
          </a:prstGeom>
          <a:noFill/>
          <a:ln w="9525">
            <a:noFill/>
            <a:miter lim="800000"/>
            <a:headEnd/>
            <a:tailEnd/>
          </a:ln>
        </p:spPr>
        <p:txBody>
          <a:bodyPr lIns="92067" tIns="46034" rIns="92067" bIns="46034" anchor="b"/>
          <a:lstStyle/>
          <a:p>
            <a:pPr algn="r" defTabSz="917575"/>
            <a:fld id="{61E0A83E-236D-4EE4-B4EC-0954C9AE1879}" type="slidenum">
              <a:rPr lang="de-CH" sz="1300"/>
              <a:pPr algn="r" defTabSz="917575"/>
              <a:t>3</a:t>
            </a:fld>
            <a:endParaRPr lang="de-CH" sz="1300"/>
          </a:p>
        </p:txBody>
      </p:sp>
      <p:sp>
        <p:nvSpPr>
          <p:cNvPr id="237571" name="Rectangle 2"/>
          <p:cNvSpPr>
            <a:spLocks noGrp="1" noRot="1" noChangeAspect="1" noChangeArrowheads="1" noTextEdit="1"/>
          </p:cNvSpPr>
          <p:nvPr>
            <p:ph type="sldImg"/>
          </p:nvPr>
        </p:nvSpPr>
        <p:spPr>
          <a:xfrm>
            <a:off x="915988" y="742950"/>
            <a:ext cx="4967287" cy="3725863"/>
          </a:xfrm>
          <a:ln/>
        </p:spPr>
      </p:sp>
      <p:sp>
        <p:nvSpPr>
          <p:cNvPr id="22532" name="Rectangle 3"/>
          <p:cNvSpPr>
            <a:spLocks noGrp="1" noChangeArrowheads="1"/>
          </p:cNvSpPr>
          <p:nvPr>
            <p:ph type="body" idx="1"/>
          </p:nvPr>
        </p:nvSpPr>
        <p:spPr>
          <a:xfrm>
            <a:off x="904875" y="4716463"/>
            <a:ext cx="4987925" cy="4468812"/>
          </a:xfrm>
          <a:ln/>
        </p:spPr>
        <p:txBody>
          <a:bodyPr lIns="91264" tIns="45629" rIns="91264" bIns="45629"/>
          <a:lstStyle/>
          <a:p>
            <a:pPr eaLnBrk="1" hangingPunct="1"/>
            <a:r>
              <a:rPr lang="en-GB" sz="1000" smtClean="0"/>
              <a:t>NC is a JV that aims to develop, construct and operate an HDVDC interconnector between Norway and UK.</a:t>
            </a:r>
          </a:p>
          <a:p>
            <a:pPr>
              <a:lnSpc>
                <a:spcPct val="130000"/>
              </a:lnSpc>
              <a:spcAft>
                <a:spcPct val="25000"/>
              </a:spcAft>
              <a:buFontTx/>
              <a:buChar char="•"/>
            </a:pPr>
            <a:r>
              <a:rPr lang="en-GB" sz="1000" smtClean="0">
                <a:solidFill>
                  <a:srgbClr val="000000"/>
                </a:solidFill>
                <a:cs typeface="Times New Roman" pitchFamily="18" charset="0"/>
              </a:rPr>
              <a:t>The interconnector will enable exchange of hydro and wind power and thereby contribute to a cost efficient realisation of the renewable targets. It will bring significant benefits to both energy systems</a:t>
            </a:r>
          </a:p>
          <a:p>
            <a:pPr>
              <a:lnSpc>
                <a:spcPct val="130000"/>
              </a:lnSpc>
              <a:spcAft>
                <a:spcPct val="25000"/>
              </a:spcAft>
              <a:buFontTx/>
              <a:buChar char="•"/>
            </a:pPr>
            <a:r>
              <a:rPr lang="en-GB" sz="1000" smtClean="0">
                <a:solidFill>
                  <a:srgbClr val="000000"/>
                </a:solidFill>
              </a:rPr>
              <a:t>NC is planned as non-TSO interconnector with open access and 1400 MW capacity </a:t>
            </a:r>
          </a:p>
          <a:p>
            <a:pPr>
              <a:lnSpc>
                <a:spcPct val="130000"/>
              </a:lnSpc>
              <a:spcAft>
                <a:spcPct val="25000"/>
              </a:spcAft>
              <a:buFontTx/>
              <a:buChar char="•"/>
            </a:pPr>
            <a:r>
              <a:rPr lang="en-GB" sz="1000" smtClean="0">
                <a:solidFill>
                  <a:srgbClr val="000000"/>
                </a:solidFill>
              </a:rPr>
              <a:t>Large investments in the range of 1.5-2 billion Euros</a:t>
            </a:r>
          </a:p>
          <a:p>
            <a:pPr>
              <a:lnSpc>
                <a:spcPct val="130000"/>
              </a:lnSpc>
              <a:spcAft>
                <a:spcPct val="25000"/>
              </a:spcAft>
              <a:buFontTx/>
              <a:buChar char="•"/>
            </a:pPr>
            <a:r>
              <a:rPr lang="en-GB" sz="1000" smtClean="0">
                <a:solidFill>
                  <a:srgbClr val="000000"/>
                </a:solidFill>
              </a:rPr>
              <a:t>The owners of NC JV are SSE, Vattenfall and leading Norwegian hydro power producers. They are reputable energy market players with necessary financial capacity and skills for execution of such large infrastructure projects. </a:t>
            </a:r>
          </a:p>
          <a:p>
            <a:pPr>
              <a:lnSpc>
                <a:spcPct val="130000"/>
              </a:lnSpc>
              <a:spcAft>
                <a:spcPct val="25000"/>
              </a:spcAft>
              <a:buFontTx/>
              <a:buChar char="•"/>
            </a:pPr>
            <a:r>
              <a:rPr lang="en-GB" sz="1000" smtClean="0">
                <a:solidFill>
                  <a:srgbClr val="000000"/>
                </a:solidFill>
              </a:rPr>
              <a:t>In addition, the NC owners have established an empowered project organisation with complementary skills in order to secure efficient and fast project execution.  </a:t>
            </a:r>
          </a:p>
          <a:p>
            <a:pPr>
              <a:lnSpc>
                <a:spcPct val="130000"/>
              </a:lnSpc>
              <a:spcAft>
                <a:spcPct val="25000"/>
              </a:spcAft>
              <a:buFontTx/>
              <a:buChar char="•"/>
            </a:pPr>
            <a:r>
              <a:rPr lang="en-GB" sz="1000" smtClean="0">
                <a:solidFill>
                  <a:srgbClr val="000000"/>
                </a:solidFill>
              </a:rPr>
              <a:t>Having support of UK and Norwegian prime-ministers, as indicated by the quote</a:t>
            </a:r>
          </a:p>
          <a:p>
            <a:pPr>
              <a:lnSpc>
                <a:spcPct val="130000"/>
              </a:lnSpc>
              <a:spcAft>
                <a:spcPct val="25000"/>
              </a:spcAft>
              <a:buFontTx/>
              <a:buChar char="•"/>
            </a:pPr>
            <a:r>
              <a:rPr lang="en-GB" sz="1000" smtClean="0">
                <a:solidFill>
                  <a:srgbClr val="000000"/>
                </a:solidFill>
              </a:rPr>
              <a:t>Applied for recognition as PCI under the new European Infrastructure Package</a:t>
            </a:r>
          </a:p>
          <a:p>
            <a:pPr>
              <a:lnSpc>
                <a:spcPct val="130000"/>
              </a:lnSpc>
              <a:spcAft>
                <a:spcPct val="25000"/>
              </a:spcAft>
              <a:buFontTx/>
              <a:buChar char="•"/>
            </a:pPr>
            <a:r>
              <a:rPr lang="en-GB" sz="1000" smtClean="0">
                <a:solidFill>
                  <a:srgbClr val="000000"/>
                </a:solidFill>
              </a:rPr>
              <a:t>Awarded funding under its predecessor, the TEN-E programme</a:t>
            </a:r>
          </a:p>
          <a:p>
            <a:pPr eaLnBrk="1" hangingPunct="1"/>
            <a:endParaRPr lang="en-GB"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Plassholder for lysbilde 1"/>
          <p:cNvSpPr>
            <a:spLocks noGrp="1" noRot="1" noChangeAspect="1" noTextEdit="1"/>
          </p:cNvSpPr>
          <p:nvPr>
            <p:ph type="sldImg"/>
          </p:nvPr>
        </p:nvSpPr>
        <p:spPr>
          <a:xfrm>
            <a:off x="915988" y="744538"/>
            <a:ext cx="4964112" cy="3722687"/>
          </a:xfrm>
          <a:ln/>
        </p:spPr>
      </p:sp>
      <p:sp>
        <p:nvSpPr>
          <p:cNvPr id="3" name="Plassholder for notater 2"/>
          <p:cNvSpPr>
            <a:spLocks noGrp="1"/>
          </p:cNvSpPr>
          <p:nvPr>
            <p:ph type="body" idx="1"/>
          </p:nvPr>
        </p:nvSpPr>
        <p:spPr/>
        <p:txBody>
          <a:bodyPr lIns="91264" tIns="45629" rIns="91264" bIns="45629">
            <a:normAutofit/>
          </a:bodyPr>
          <a:lstStyle/>
          <a:p>
            <a:r>
              <a:rPr lang="en-GB" smtClean="0">
                <a:solidFill>
                  <a:schemeClr val="bg1"/>
                </a:solidFill>
              </a:rPr>
              <a:t>Why do we need non-TSO interconnectors?</a:t>
            </a:r>
          </a:p>
          <a:p>
            <a:endParaRPr lang="en-GB" smtClean="0">
              <a:solidFill>
                <a:schemeClr val="bg1"/>
              </a:solidFill>
            </a:endParaRPr>
          </a:p>
          <a:p>
            <a:r>
              <a:rPr lang="en-GB" smtClean="0">
                <a:solidFill>
                  <a:schemeClr val="bg1"/>
                </a:solidFill>
              </a:rPr>
              <a:t>The Commission has estimated an investment need of 140 billion euro up to 2020, for electricity infrastructure only</a:t>
            </a:r>
          </a:p>
          <a:p>
            <a:r>
              <a:rPr lang="en-GB" smtClean="0">
                <a:solidFill>
                  <a:schemeClr val="bg1"/>
                </a:solidFill>
              </a:rPr>
              <a:t>This is 2-4 times as much as the previous decade</a:t>
            </a:r>
          </a:p>
          <a:p>
            <a:r>
              <a:rPr lang="en-GB" smtClean="0">
                <a:solidFill>
                  <a:schemeClr val="bg1"/>
                </a:solidFill>
              </a:rPr>
              <a:t>Put this into the context of budgetary constraints of all EU member states.</a:t>
            </a:r>
          </a:p>
          <a:p>
            <a:r>
              <a:rPr lang="en-GB" smtClean="0">
                <a:solidFill>
                  <a:schemeClr val="bg1"/>
                </a:solidFill>
              </a:rPr>
              <a:t>Can we really expect the tax payer to make these investments?</a:t>
            </a:r>
          </a:p>
          <a:p>
            <a:r>
              <a:rPr lang="en-GB" smtClean="0">
                <a:solidFill>
                  <a:schemeClr val="bg1"/>
                </a:solidFill>
              </a:rPr>
              <a:t>There is a clear need for private capital if we are ever going to meet this investment challenge.</a:t>
            </a:r>
          </a:p>
          <a:p>
            <a:endParaRPr lang="en-GB" smtClean="0">
              <a:solidFill>
                <a:schemeClr val="bg1"/>
              </a:solidFill>
            </a:endParaRPr>
          </a:p>
          <a:p>
            <a:r>
              <a:rPr lang="en-GB" smtClean="0">
                <a:solidFill>
                  <a:schemeClr val="bg1"/>
                </a:solidFill>
              </a:rPr>
              <a:t>On top of this, with non-TSO interconnectors you are moving the risk away from the tax payer to the market.</a:t>
            </a:r>
          </a:p>
          <a:p>
            <a:endParaRPr lang="nb-NO" smtClean="0"/>
          </a:p>
          <a:p>
            <a:r>
              <a:rPr lang="nb-NO" smtClean="0"/>
              <a:t>SOCIALLY</a:t>
            </a:r>
          </a:p>
          <a:p>
            <a:r>
              <a:rPr lang="nb-NO" smtClean="0"/>
              <a:t>There is no difference between TSO and non-TSO interconnectors in terms of the service and value provided to society.</a:t>
            </a:r>
          </a:p>
          <a:p>
            <a:r>
              <a:rPr lang="nb-NO" smtClean="0"/>
              <a:t>Also important is that non-TSO interconnectors are a consequence of what society needs and not a consequence of political and national interest of certain member states.</a:t>
            </a:r>
          </a:p>
          <a:p>
            <a:r>
              <a:rPr lang="nb-NO" smtClean="0"/>
              <a:t>NorthConnect will link two important energy markets: UK and Irish on the one hand and the Nordic market (Sweden, Denmark, Finland and Norway) on the other hand. Having an effect on five EU member states!</a:t>
            </a:r>
          </a:p>
          <a:p>
            <a:pPr>
              <a:lnSpc>
                <a:spcPct val="130000"/>
              </a:lnSpc>
              <a:spcAft>
                <a:spcPct val="25000"/>
              </a:spcAft>
            </a:pPr>
            <a:endParaRPr lang="en-US" smtClean="0"/>
          </a:p>
          <a:p>
            <a:pPr>
              <a:lnSpc>
                <a:spcPct val="130000"/>
              </a:lnSpc>
              <a:spcAft>
                <a:spcPct val="25000"/>
              </a:spcAft>
            </a:pPr>
            <a:r>
              <a:rPr lang="en-US" smtClean="0"/>
              <a:t>ENVIRONMENTALLY</a:t>
            </a:r>
          </a:p>
          <a:p>
            <a:pPr>
              <a:lnSpc>
                <a:spcPct val="130000"/>
              </a:lnSpc>
              <a:spcAft>
                <a:spcPct val="25000"/>
              </a:spcAft>
            </a:pPr>
            <a:r>
              <a:rPr lang="en-US" smtClean="0"/>
              <a:t>The development of </a:t>
            </a:r>
            <a:r>
              <a:rPr lang="en-US" b="1" smtClean="0"/>
              <a:t>more Interconnectors enables share of renewable resources</a:t>
            </a:r>
            <a:r>
              <a:rPr lang="en-US" smtClean="0"/>
              <a:t> which are important for reaching ambitious </a:t>
            </a:r>
            <a:r>
              <a:rPr lang="en-US" b="1" smtClean="0"/>
              <a:t>climate change targets </a:t>
            </a:r>
            <a:r>
              <a:rPr lang="en-US" smtClean="0"/>
              <a:t>and deliver </a:t>
            </a:r>
            <a:r>
              <a:rPr lang="en-US" b="1" smtClean="0"/>
              <a:t>valuable benefits for society.</a:t>
            </a:r>
            <a:r>
              <a:rPr lang="en-US" smtClean="0">
                <a:solidFill>
                  <a:schemeClr val="bg1"/>
                </a:solidFill>
              </a:rPr>
              <a:t> </a:t>
            </a:r>
            <a:endParaRPr lang="en-GB" smtClean="0">
              <a:solidFill>
                <a:srgbClr val="000000"/>
              </a:solidFill>
            </a:endParaRPr>
          </a:p>
          <a:p>
            <a:endParaRPr lang="nb-NO" smtClean="0"/>
          </a:p>
          <a:p>
            <a:r>
              <a:rPr lang="nb-NO" smtClean="0"/>
              <a:t>Takeaway</a:t>
            </a:r>
          </a:p>
          <a:p>
            <a:r>
              <a:rPr lang="nb-NO" smtClean="0"/>
              <a:t>With TSO and non-TSO interconnectors it is not either-or, but both-and. </a:t>
            </a:r>
          </a:p>
          <a:p>
            <a:r>
              <a:rPr lang="nb-NO" smtClean="0"/>
              <a:t>But TSO’s have a major challenge in upgrading the on-shore grids. NorthConnect, can complement their efforts by focussing offshore.</a:t>
            </a:r>
          </a:p>
          <a:p>
            <a:r>
              <a:rPr lang="nb-NO" smtClean="0"/>
              <a:t>Given the challenge Europe faces, we need both TSO and non-TSO interconnectors. They must be welcomed and stimulated.</a:t>
            </a:r>
          </a:p>
          <a:p>
            <a:endParaRPr lang="nb-NO" smtClean="0"/>
          </a:p>
        </p:txBody>
      </p:sp>
      <p:sp>
        <p:nvSpPr>
          <p:cNvPr id="245764" name="Plassholder for lysbildenummer 3"/>
          <p:cNvSpPr txBox="1">
            <a:spLocks noGrp="1"/>
          </p:cNvSpPr>
          <p:nvPr/>
        </p:nvSpPr>
        <p:spPr bwMode="auto">
          <a:xfrm>
            <a:off x="3849688" y="9428163"/>
            <a:ext cx="2946400" cy="498475"/>
          </a:xfrm>
          <a:prstGeom prst="rect">
            <a:avLst/>
          </a:prstGeom>
          <a:noFill/>
          <a:ln w="9525">
            <a:noFill/>
            <a:miter lim="800000"/>
            <a:headEnd/>
            <a:tailEnd/>
          </a:ln>
        </p:spPr>
        <p:txBody>
          <a:bodyPr lIns="91264" tIns="45629" rIns="91264" bIns="45629" anchor="b"/>
          <a:lstStyle/>
          <a:p>
            <a:pPr algn="r"/>
            <a:fld id="{A12FCE35-CA4D-4FE1-A6AE-BF6CF2B57ED4}" type="slidenum">
              <a:rPr lang="de-CH" sz="1200"/>
              <a:pPr algn="r"/>
              <a:t>10</a:t>
            </a:fld>
            <a:endParaRPr lang="de-CH"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Plassholder for lysbilde 1"/>
          <p:cNvSpPr>
            <a:spLocks noGrp="1" noRot="1" noChangeAspect="1" noTextEdit="1"/>
          </p:cNvSpPr>
          <p:nvPr>
            <p:ph type="sldImg"/>
          </p:nvPr>
        </p:nvSpPr>
        <p:spPr>
          <a:xfrm>
            <a:off x="915988" y="744538"/>
            <a:ext cx="4964112" cy="3722687"/>
          </a:xfrm>
          <a:ln/>
        </p:spPr>
      </p:sp>
      <p:sp>
        <p:nvSpPr>
          <p:cNvPr id="3" name="Plassholder for notater 2"/>
          <p:cNvSpPr>
            <a:spLocks noGrp="1"/>
          </p:cNvSpPr>
          <p:nvPr>
            <p:ph type="body" idx="1"/>
          </p:nvPr>
        </p:nvSpPr>
        <p:spPr/>
        <p:txBody>
          <a:bodyPr lIns="91264" tIns="45629" rIns="91264" bIns="45629"/>
          <a:lstStyle/>
          <a:p>
            <a:pPr>
              <a:spcBef>
                <a:spcPct val="0"/>
              </a:spcBef>
              <a:buFont typeface="Arial" pitchFamily="34" charset="0"/>
              <a:buNone/>
              <a:defRPr/>
            </a:pPr>
            <a:r>
              <a:rPr lang="en-GB" dirty="0" smtClean="0">
                <a:solidFill>
                  <a:schemeClr val="bg1"/>
                </a:solidFill>
              </a:rPr>
              <a:t>There are tree clusters of challenges when realising non-</a:t>
            </a:r>
            <a:r>
              <a:rPr lang="en-GB" dirty="0" err="1" smtClean="0">
                <a:solidFill>
                  <a:schemeClr val="bg1"/>
                </a:solidFill>
              </a:rPr>
              <a:t>TSO</a:t>
            </a:r>
            <a:r>
              <a:rPr lang="en-GB" dirty="0" smtClean="0">
                <a:solidFill>
                  <a:schemeClr val="bg1"/>
                </a:solidFill>
              </a:rPr>
              <a:t> interconnectors:</a:t>
            </a:r>
          </a:p>
          <a:p>
            <a:pPr>
              <a:spcBef>
                <a:spcPct val="0"/>
              </a:spcBef>
              <a:buFont typeface="Arial" pitchFamily="34" charset="0"/>
              <a:buNone/>
              <a:defRPr/>
            </a:pPr>
            <a:r>
              <a:rPr lang="en-GB" dirty="0" smtClean="0">
                <a:solidFill>
                  <a:schemeClr val="bg1"/>
                </a:solidFill>
              </a:rPr>
              <a:t>Permitting:</a:t>
            </a:r>
          </a:p>
          <a:p>
            <a:pPr>
              <a:spcBef>
                <a:spcPct val="0"/>
              </a:spcBef>
              <a:buFont typeface="Arial" pitchFamily="34" charset="0"/>
              <a:buChar char="•"/>
              <a:defRPr/>
            </a:pPr>
            <a:r>
              <a:rPr lang="en-GB" dirty="0" smtClean="0">
                <a:solidFill>
                  <a:schemeClr val="bg1"/>
                </a:solidFill>
              </a:rPr>
              <a:t> </a:t>
            </a:r>
            <a:r>
              <a:rPr lang="en-GB" sz="1100" dirty="0" smtClean="0">
                <a:solidFill>
                  <a:schemeClr val="bg1"/>
                </a:solidFill>
                <a:cs typeface="Arial" charset="0"/>
              </a:rPr>
              <a:t>Predictable and transparent conditions are of high importance </a:t>
            </a:r>
          </a:p>
          <a:p>
            <a:pPr marL="977900" lvl="2" indent="-176213">
              <a:spcBef>
                <a:spcPct val="0"/>
              </a:spcBef>
              <a:buFont typeface="Arial" pitchFamily="34" charset="0"/>
              <a:buChar char="­"/>
              <a:defRPr/>
            </a:pPr>
            <a:r>
              <a:rPr lang="en-GB" sz="1100" dirty="0" smtClean="0">
                <a:solidFill>
                  <a:schemeClr val="bg1"/>
                </a:solidFill>
                <a:cs typeface="Arial" charset="0"/>
              </a:rPr>
              <a:t>Development phase of many years including a cumbersome permitting process and operational phase of several decades </a:t>
            </a:r>
          </a:p>
          <a:p>
            <a:pPr marL="176213" indent="-176213">
              <a:buFont typeface="Arial" pitchFamily="34" charset="0"/>
              <a:buChar char="•"/>
              <a:defRPr/>
            </a:pPr>
            <a:r>
              <a:rPr lang="en-GB" sz="1100" dirty="0" smtClean="0">
                <a:solidFill>
                  <a:schemeClr val="bg1"/>
                </a:solidFill>
              </a:rPr>
              <a:t>Make sure relevant stakeholders are aware of the need to support both public and private investments</a:t>
            </a:r>
          </a:p>
          <a:p>
            <a:pPr marL="176213" indent="-176213">
              <a:buFont typeface="Arial" pitchFamily="34" charset="0"/>
              <a:buNone/>
              <a:defRPr/>
            </a:pPr>
            <a:endParaRPr lang="en-GB" sz="1100" dirty="0" smtClean="0">
              <a:solidFill>
                <a:schemeClr val="bg1"/>
              </a:solidFill>
            </a:endParaRPr>
          </a:p>
          <a:p>
            <a:pPr marL="176213" indent="-176213">
              <a:buFont typeface="Arial" pitchFamily="34" charset="0"/>
              <a:buNone/>
              <a:defRPr/>
            </a:pPr>
            <a:r>
              <a:rPr lang="en-GB" sz="1100" dirty="0" smtClean="0">
                <a:solidFill>
                  <a:schemeClr val="bg1"/>
                </a:solidFill>
              </a:rPr>
              <a:t>Economics:</a:t>
            </a:r>
          </a:p>
          <a:p>
            <a:pPr marL="176213" indent="-176213">
              <a:buFont typeface="Arial" pitchFamily="34" charset="0"/>
              <a:buChar char="•"/>
              <a:defRPr/>
            </a:pPr>
            <a:r>
              <a:rPr lang="en-GB" sz="1100" dirty="0" smtClean="0">
                <a:solidFill>
                  <a:schemeClr val="bg1"/>
                </a:solidFill>
              </a:rPr>
              <a:t>Return on investment needs to reflect the substantial level of risk for interconnector projects</a:t>
            </a:r>
          </a:p>
          <a:p>
            <a:pPr marL="1090613" lvl="3" indent="-176213">
              <a:buFont typeface="Arial" pitchFamily="34" charset="0"/>
              <a:buChar char="­"/>
              <a:defRPr/>
            </a:pPr>
            <a:r>
              <a:rPr lang="en-GB" sz="1100" dirty="0" smtClean="0">
                <a:solidFill>
                  <a:schemeClr val="bg1"/>
                </a:solidFill>
              </a:rPr>
              <a:t>Revenue estimates are quite uncertain and the duration of the lifetime for the investment gives room for a large span in actual </a:t>
            </a:r>
            <a:r>
              <a:rPr lang="en-GB" sz="1100" dirty="0" err="1" smtClean="0">
                <a:solidFill>
                  <a:schemeClr val="bg1"/>
                </a:solidFill>
              </a:rPr>
              <a:t>ROI</a:t>
            </a:r>
            <a:endParaRPr lang="en-GB" sz="1100" dirty="0" smtClean="0">
              <a:solidFill>
                <a:schemeClr val="bg1"/>
              </a:solidFill>
            </a:endParaRPr>
          </a:p>
          <a:p>
            <a:pPr marL="1090613" lvl="3" indent="-176213">
              <a:buFont typeface="Arial" pitchFamily="34" charset="0"/>
              <a:buChar char="­"/>
              <a:defRPr/>
            </a:pPr>
            <a:r>
              <a:rPr lang="en-GB" sz="1100" dirty="0" smtClean="0">
                <a:solidFill>
                  <a:schemeClr val="bg1"/>
                </a:solidFill>
              </a:rPr>
              <a:t>How a revenue regulation regime is adjusted over operational phase needs to be considered carefully in order to secure correct incentives to apply at all time</a:t>
            </a:r>
          </a:p>
          <a:p>
            <a:pPr marL="176213" indent="-176213">
              <a:buFont typeface="Arial" charset="0"/>
              <a:buNone/>
              <a:defRPr/>
            </a:pPr>
            <a:endParaRPr lang="en-GB" sz="1100" dirty="0" smtClean="0">
              <a:solidFill>
                <a:schemeClr val="bg1"/>
              </a:solidFill>
            </a:endParaRPr>
          </a:p>
          <a:p>
            <a:pPr marL="176213" indent="-176213">
              <a:buFont typeface="Arial" charset="0"/>
              <a:buNone/>
              <a:defRPr/>
            </a:pPr>
            <a:r>
              <a:rPr lang="en-GB" sz="1100" dirty="0" smtClean="0">
                <a:solidFill>
                  <a:schemeClr val="bg1"/>
                </a:solidFill>
              </a:rPr>
              <a:t>Regulatory:</a:t>
            </a:r>
          </a:p>
          <a:p>
            <a:pPr marL="176213" indent="-176213">
              <a:buFont typeface="Arial" charset="0"/>
              <a:buChar char="•"/>
              <a:defRPr/>
            </a:pPr>
            <a:r>
              <a:rPr lang="en-GB" sz="1100" dirty="0" smtClean="0">
                <a:solidFill>
                  <a:schemeClr val="bg1"/>
                </a:solidFill>
              </a:rPr>
              <a:t>Simplification of permitting and grid connection processes</a:t>
            </a:r>
          </a:p>
          <a:p>
            <a:pPr marL="176213" indent="-176213">
              <a:buFont typeface="Arial" charset="0"/>
              <a:buChar char="•"/>
              <a:defRPr/>
            </a:pPr>
            <a:r>
              <a:rPr lang="en-GB" sz="1100" dirty="0" smtClean="0">
                <a:solidFill>
                  <a:schemeClr val="bg1"/>
                </a:solidFill>
              </a:rPr>
              <a:t>Regulatory regime should be aligned with regulatory bodies in neighbouring countries to simplify the permitting part of the interconnector projects</a:t>
            </a:r>
          </a:p>
          <a:p>
            <a:pPr marL="998538" lvl="2" indent="-176213">
              <a:buFont typeface="Arial" pitchFamily="34" charset="0"/>
              <a:buChar char="­"/>
              <a:defRPr/>
            </a:pPr>
            <a:r>
              <a:rPr lang="en-GB" sz="1100" dirty="0" smtClean="0">
                <a:solidFill>
                  <a:schemeClr val="bg1"/>
                </a:solidFill>
              </a:rPr>
              <a:t>Relevant countries should be involved in the process to agree upon adequate revenue regulation regime.</a:t>
            </a:r>
          </a:p>
          <a:p>
            <a:pPr marL="998538" lvl="2" indent="-176213">
              <a:buFont typeface="Arial" pitchFamily="34" charset="0"/>
              <a:buChar char="­"/>
              <a:defRPr/>
            </a:pPr>
            <a:r>
              <a:rPr lang="en-US" sz="1100" dirty="0" smtClean="0">
                <a:solidFill>
                  <a:schemeClr val="bg1"/>
                </a:solidFill>
              </a:rPr>
              <a:t>Crucial to safeguard that non-</a:t>
            </a:r>
            <a:r>
              <a:rPr lang="en-US" sz="1100" dirty="0" err="1" smtClean="0">
                <a:solidFill>
                  <a:schemeClr val="bg1"/>
                </a:solidFill>
              </a:rPr>
              <a:t>TSO</a:t>
            </a:r>
            <a:r>
              <a:rPr lang="en-US" sz="1100" dirty="0" smtClean="0">
                <a:solidFill>
                  <a:schemeClr val="bg1"/>
                </a:solidFill>
              </a:rPr>
              <a:t> projects are assessed on equal terms as </a:t>
            </a:r>
            <a:r>
              <a:rPr lang="en-US" sz="1100" dirty="0" err="1" smtClean="0">
                <a:solidFill>
                  <a:schemeClr val="bg1"/>
                </a:solidFill>
              </a:rPr>
              <a:t>TSO</a:t>
            </a:r>
            <a:r>
              <a:rPr lang="en-US" sz="1100" dirty="0" smtClean="0">
                <a:solidFill>
                  <a:schemeClr val="bg1"/>
                </a:solidFill>
              </a:rPr>
              <a:t>-projects regarding getting PCI status</a:t>
            </a:r>
            <a:endParaRPr lang="en-GB" dirty="0" smtClean="0">
              <a:solidFill>
                <a:schemeClr val="bg1"/>
              </a:solidFill>
            </a:endParaRPr>
          </a:p>
          <a:p>
            <a:pPr marL="176213" indent="-176213">
              <a:buFont typeface="Arial" charset="0"/>
              <a:buChar char="•"/>
              <a:defRPr/>
            </a:pPr>
            <a:r>
              <a:rPr lang="en-GB" sz="1100" dirty="0" smtClean="0">
                <a:solidFill>
                  <a:schemeClr val="bg1"/>
                </a:solidFill>
              </a:rPr>
              <a:t>Proper implementation of 3</a:t>
            </a:r>
            <a:r>
              <a:rPr lang="en-GB" sz="1100" baseline="30000" dirty="0" smtClean="0">
                <a:solidFill>
                  <a:schemeClr val="bg1"/>
                </a:solidFill>
              </a:rPr>
              <a:t>rd</a:t>
            </a:r>
            <a:r>
              <a:rPr lang="en-GB" sz="1100" dirty="0" smtClean="0">
                <a:solidFill>
                  <a:schemeClr val="bg1"/>
                </a:solidFill>
              </a:rPr>
              <a:t> energy package</a:t>
            </a:r>
          </a:p>
          <a:p>
            <a:pPr marL="633413" lvl="1" indent="-176213">
              <a:buFont typeface="Arial" charset="0"/>
              <a:buChar char="•"/>
              <a:defRPr/>
            </a:pPr>
            <a:r>
              <a:rPr lang="en-GB" sz="1100" dirty="0" smtClean="0">
                <a:solidFill>
                  <a:schemeClr val="bg1"/>
                </a:solidFill>
              </a:rPr>
              <a:t>Not clear that </a:t>
            </a:r>
            <a:r>
              <a:rPr lang="en-GB" sz="1100" dirty="0" err="1" smtClean="0">
                <a:solidFill>
                  <a:schemeClr val="bg1"/>
                </a:solidFill>
              </a:rPr>
              <a:t>TSO’s</a:t>
            </a:r>
            <a:r>
              <a:rPr lang="en-GB" sz="1100" dirty="0" smtClean="0">
                <a:solidFill>
                  <a:schemeClr val="bg1"/>
                </a:solidFill>
              </a:rPr>
              <a:t> always have the right incentive to think innovatively to speed-up connection of non-</a:t>
            </a:r>
            <a:r>
              <a:rPr lang="en-GB" sz="1100" dirty="0" err="1" smtClean="0">
                <a:solidFill>
                  <a:schemeClr val="bg1"/>
                </a:solidFill>
              </a:rPr>
              <a:t>TSO</a:t>
            </a:r>
            <a:r>
              <a:rPr lang="en-GB" sz="1100" dirty="0" smtClean="0">
                <a:solidFill>
                  <a:schemeClr val="bg1"/>
                </a:solidFill>
              </a:rPr>
              <a:t> interconnectors. It’s important that the regulators play a role in that context and proper implementation of the 3</a:t>
            </a:r>
            <a:r>
              <a:rPr lang="en-GB" sz="1100" baseline="30000" dirty="0" smtClean="0">
                <a:solidFill>
                  <a:schemeClr val="bg1"/>
                </a:solidFill>
              </a:rPr>
              <a:t>rd</a:t>
            </a:r>
            <a:r>
              <a:rPr lang="en-GB" sz="1100" dirty="0" smtClean="0">
                <a:solidFill>
                  <a:schemeClr val="bg1"/>
                </a:solidFill>
              </a:rPr>
              <a:t> package can secure this.</a:t>
            </a:r>
          </a:p>
          <a:p>
            <a:pPr>
              <a:defRPr/>
            </a:pPr>
            <a:endParaRPr lang="en-US" dirty="0"/>
          </a:p>
        </p:txBody>
      </p:sp>
      <p:sp>
        <p:nvSpPr>
          <p:cNvPr id="252932" name="Plassholder for lysbildenummer 3"/>
          <p:cNvSpPr txBox="1">
            <a:spLocks noGrp="1"/>
          </p:cNvSpPr>
          <p:nvPr/>
        </p:nvSpPr>
        <p:spPr bwMode="auto">
          <a:xfrm>
            <a:off x="3849688" y="9428163"/>
            <a:ext cx="2946400" cy="498475"/>
          </a:xfrm>
          <a:prstGeom prst="rect">
            <a:avLst/>
          </a:prstGeom>
          <a:noFill/>
          <a:ln w="9525">
            <a:noFill/>
            <a:miter lim="800000"/>
            <a:headEnd/>
            <a:tailEnd/>
          </a:ln>
        </p:spPr>
        <p:txBody>
          <a:bodyPr lIns="91264" tIns="45629" rIns="91264" bIns="45629" anchor="b"/>
          <a:lstStyle/>
          <a:p>
            <a:pPr algn="r"/>
            <a:fld id="{45778CF0-ACB1-4913-B27B-4CA99054FCF5}" type="slidenum">
              <a:rPr lang="de-CH" sz="1200"/>
              <a:pPr algn="r"/>
              <a:t>11</a:t>
            </a:fld>
            <a:endParaRPr lang="de-CH"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31"/>
          <p:cNvSpPr txBox="1">
            <a:spLocks noGrp="1" noChangeArrowheads="1"/>
          </p:cNvSpPr>
          <p:nvPr/>
        </p:nvSpPr>
        <p:spPr bwMode="auto">
          <a:xfrm>
            <a:off x="3852863" y="9429750"/>
            <a:ext cx="2943225" cy="496888"/>
          </a:xfrm>
          <a:prstGeom prst="rect">
            <a:avLst/>
          </a:prstGeom>
          <a:noFill/>
          <a:ln w="9525">
            <a:noFill/>
            <a:miter lim="800000"/>
            <a:headEnd/>
            <a:tailEnd/>
          </a:ln>
        </p:spPr>
        <p:txBody>
          <a:bodyPr lIns="91364" tIns="45682" rIns="91364" bIns="45682" anchor="b"/>
          <a:lstStyle/>
          <a:p>
            <a:pPr algn="r" defTabSz="911225"/>
            <a:fld id="{A6E99755-BF01-43B6-9247-925431226730}" type="slidenum">
              <a:rPr lang="de-CH" sz="1300"/>
              <a:pPr algn="r" defTabSz="911225"/>
              <a:t>13</a:t>
            </a:fld>
            <a:endParaRPr lang="de-CH" sz="1300"/>
          </a:p>
        </p:txBody>
      </p:sp>
      <p:sp>
        <p:nvSpPr>
          <p:cNvPr id="209923" name="Rectangle 2"/>
          <p:cNvSpPr>
            <a:spLocks noGrp="1" noRot="1" noChangeAspect="1" noChangeArrowheads="1" noTextEdit="1"/>
          </p:cNvSpPr>
          <p:nvPr>
            <p:ph type="sldImg"/>
          </p:nvPr>
        </p:nvSpPr>
        <p:spPr>
          <a:xfrm>
            <a:off x="915988" y="742950"/>
            <a:ext cx="4967287" cy="3725863"/>
          </a:xfrm>
          <a:ln/>
        </p:spPr>
      </p:sp>
      <p:sp>
        <p:nvSpPr>
          <p:cNvPr id="209924" name="Rectangle 3"/>
          <p:cNvSpPr>
            <a:spLocks noGrp="1" noChangeArrowheads="1"/>
          </p:cNvSpPr>
          <p:nvPr>
            <p:ph type="body" idx="1"/>
          </p:nvPr>
        </p:nvSpPr>
        <p:spPr>
          <a:xfrm>
            <a:off x="904875" y="4716463"/>
            <a:ext cx="4987925" cy="4468812"/>
          </a:xfrm>
          <a:noFill/>
          <a:ln/>
        </p:spPr>
        <p:txBody>
          <a:bodyPr/>
          <a:lstStyle/>
          <a:p>
            <a:pPr eaLnBrk="1" hangingPunct="1"/>
            <a:endParaRPr lang="en-GB"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3429000"/>
          </a:xfrm>
          <a:prstGeom prst="rect">
            <a:avLst/>
          </a:prstGeom>
          <a:solidFill>
            <a:srgbClr val="355191"/>
          </a:solidFill>
          <a:ln w="9525">
            <a:noFill/>
            <a:miter lim="800000"/>
            <a:headEnd/>
            <a:tailEnd/>
          </a:ln>
          <a:effectLst/>
        </p:spPr>
        <p:txBody>
          <a:bodyPr wrap="none" anchor="ctr"/>
          <a:lstStyle/>
          <a:p>
            <a:pPr algn="ctr">
              <a:defRPr/>
            </a:pPr>
            <a:r>
              <a:rPr lang="de-DE">
                <a:cs typeface="+mn-cs"/>
              </a:rPr>
              <a:t> </a:t>
            </a:r>
          </a:p>
        </p:txBody>
      </p:sp>
      <p:sp>
        <p:nvSpPr>
          <p:cNvPr id="5" name="Line 6"/>
          <p:cNvSpPr>
            <a:spLocks noChangeShapeType="1"/>
          </p:cNvSpPr>
          <p:nvPr/>
        </p:nvSpPr>
        <p:spPr bwMode="auto">
          <a:xfrm>
            <a:off x="0" y="3429000"/>
            <a:ext cx="9144000" cy="0"/>
          </a:xfrm>
          <a:prstGeom prst="line">
            <a:avLst/>
          </a:prstGeom>
          <a:noFill/>
          <a:ln w="9525">
            <a:solidFill>
              <a:schemeClr val="bg1"/>
            </a:solidFill>
            <a:round/>
            <a:headEnd/>
            <a:tailEnd/>
          </a:ln>
          <a:effectLst/>
        </p:spPr>
        <p:txBody>
          <a:bodyPr wrap="none" anchor="ctr"/>
          <a:lstStyle/>
          <a:p>
            <a:pPr>
              <a:defRPr/>
            </a:pPr>
            <a:endParaRPr lang="nb-NO">
              <a:cs typeface="+mn-cs"/>
            </a:endParaRPr>
          </a:p>
        </p:txBody>
      </p:sp>
      <p:grpSp>
        <p:nvGrpSpPr>
          <p:cNvPr id="6" name="SlideComposerAxpoGruppe" hidden="1"/>
          <p:cNvGrpSpPr>
            <a:grpSpLocks/>
          </p:cNvGrpSpPr>
          <p:nvPr/>
        </p:nvGrpSpPr>
        <p:grpSpPr bwMode="auto">
          <a:xfrm>
            <a:off x="7778750" y="6588125"/>
            <a:ext cx="1187450" cy="139700"/>
            <a:chOff x="4900" y="4150"/>
            <a:chExt cx="748" cy="88"/>
          </a:xfrm>
        </p:grpSpPr>
        <p:sp>
          <p:nvSpPr>
            <p:cNvPr id="7" name="Rectangle 9" hidden="1"/>
            <p:cNvSpPr>
              <a:spLocks noChangeArrowheads="1"/>
            </p:cNvSpPr>
            <p:nvPr/>
          </p:nvSpPr>
          <p:spPr bwMode="auto">
            <a:xfrm>
              <a:off x="4900" y="4150"/>
              <a:ext cx="573" cy="67"/>
            </a:xfrm>
            <a:prstGeom prst="rect">
              <a:avLst/>
            </a:prstGeom>
            <a:noFill/>
            <a:ln w="9525">
              <a:noFill/>
              <a:miter lim="800000"/>
              <a:headEnd/>
              <a:tailEnd/>
            </a:ln>
            <a:effectLst/>
          </p:spPr>
          <p:txBody>
            <a:bodyPr lIns="0" tIns="0" rIns="0" bIns="0" anchor="b">
              <a:spAutoFit/>
            </a:bodyPr>
            <a:lstStyle/>
            <a:p>
              <a:pPr algn="r">
                <a:defRPr/>
              </a:pPr>
              <a:r>
                <a:rPr lang="de-CH" sz="700">
                  <a:solidFill>
                    <a:schemeClr val="bg1"/>
                  </a:solidFill>
                  <a:cs typeface="+mn-cs"/>
                </a:rPr>
                <a:t>Ein Unternehmen der</a:t>
              </a:r>
              <a:endParaRPr lang="en-US">
                <a:cs typeface="+mn-cs"/>
              </a:endParaRPr>
            </a:p>
          </p:txBody>
        </p:sp>
        <p:pic>
          <p:nvPicPr>
            <p:cNvPr id="8" name="Picture 10" descr="Axpo_sf_sw-[Konvertiert]" hidden="1"/>
            <p:cNvPicPr>
              <a:picLocks noChangeAspect="1" noChangeArrowheads="1"/>
            </p:cNvPicPr>
            <p:nvPr/>
          </p:nvPicPr>
          <p:blipFill>
            <a:blip r:embed="rId2"/>
            <a:srcRect/>
            <a:stretch>
              <a:fillRect/>
            </a:stretch>
          </p:blipFill>
          <p:spPr bwMode="auto">
            <a:xfrm>
              <a:off x="5491" y="4155"/>
              <a:ext cx="157" cy="83"/>
            </a:xfrm>
            <a:prstGeom prst="rect">
              <a:avLst/>
            </a:prstGeom>
            <a:noFill/>
            <a:ln w="9525">
              <a:noFill/>
              <a:miter lim="800000"/>
              <a:headEnd/>
              <a:tailEnd/>
            </a:ln>
          </p:spPr>
        </p:pic>
      </p:grpSp>
      <p:sp>
        <p:nvSpPr>
          <p:cNvPr id="9" name="SlideComposerEGLGruppe" hidden="1"/>
          <p:cNvSpPr txBox="1">
            <a:spLocks noChangeArrowheads="1"/>
          </p:cNvSpPr>
          <p:nvPr/>
        </p:nvSpPr>
        <p:spPr bwMode="auto">
          <a:xfrm>
            <a:off x="7515225" y="6540500"/>
            <a:ext cx="1554163" cy="139700"/>
          </a:xfrm>
          <a:prstGeom prst="rect">
            <a:avLst/>
          </a:prstGeom>
          <a:noFill/>
          <a:ln w="9525">
            <a:noFill/>
            <a:miter lim="800000"/>
            <a:headEnd/>
            <a:tailEnd/>
          </a:ln>
          <a:effectLst/>
        </p:spPr>
        <p:txBody>
          <a:bodyPr/>
          <a:lstStyle/>
          <a:p>
            <a:pPr>
              <a:defRPr/>
            </a:pPr>
            <a:r>
              <a:rPr lang="de-CH" sz="700">
                <a:solidFill>
                  <a:schemeClr val="bg1"/>
                </a:solidFill>
                <a:cs typeface="+mn-cs"/>
              </a:rPr>
              <a:t>Ein Unternehmen der EGL Gruppe</a:t>
            </a:r>
            <a:endParaRPr lang="en-GB" sz="700">
              <a:solidFill>
                <a:schemeClr val="bg1"/>
              </a:solidFill>
              <a:cs typeface="+mn-cs"/>
            </a:endParaRPr>
          </a:p>
        </p:txBody>
      </p:sp>
      <p:pic>
        <p:nvPicPr>
          <p:cNvPr id="10" name="Bilde 14"/>
          <p:cNvPicPr>
            <a:picLocks noChangeAspect="1" noChangeArrowheads="1"/>
          </p:cNvPicPr>
          <p:nvPr userDrawn="1"/>
        </p:nvPicPr>
        <p:blipFill>
          <a:blip r:embed="rId3"/>
          <a:srcRect/>
          <a:stretch>
            <a:fillRect/>
          </a:stretch>
        </p:blipFill>
        <p:spPr bwMode="auto">
          <a:xfrm>
            <a:off x="792163" y="6496050"/>
            <a:ext cx="1924050" cy="361950"/>
          </a:xfrm>
          <a:prstGeom prst="rect">
            <a:avLst/>
          </a:prstGeom>
          <a:noFill/>
          <a:ln w="9525">
            <a:noFill/>
            <a:miter lim="800000"/>
            <a:headEnd/>
            <a:tailEnd/>
          </a:ln>
        </p:spPr>
      </p:pic>
      <p:sp>
        <p:nvSpPr>
          <p:cNvPr id="26627" name="Rectangle 3"/>
          <p:cNvSpPr>
            <a:spLocks noGrp="1" noChangeArrowheads="1"/>
          </p:cNvSpPr>
          <p:nvPr>
            <p:ph type="ctrTitle"/>
          </p:nvPr>
        </p:nvSpPr>
        <p:spPr>
          <a:xfrm>
            <a:off x="230188" y="2763838"/>
            <a:ext cx="6931025" cy="549275"/>
          </a:xfrm>
        </p:spPr>
        <p:txBody>
          <a:bodyPr lIns="0" tIns="0" rIns="0" bIns="0">
            <a:spAutoFit/>
          </a:bodyPr>
          <a:lstStyle>
            <a:lvl1pPr>
              <a:defRPr sz="3600" baseline="0"/>
            </a:lvl1pPr>
          </a:lstStyle>
          <a:p>
            <a:r>
              <a:rPr lang="en-US" dirty="0" smtClean="0"/>
              <a:t>Click to edit Master title style</a:t>
            </a:r>
            <a:endParaRPr lang="de-CH" dirty="0"/>
          </a:p>
        </p:txBody>
      </p:sp>
      <p:sp>
        <p:nvSpPr>
          <p:cNvPr id="26628" name="Rectangle 4"/>
          <p:cNvSpPr>
            <a:spLocks noGrp="1" noChangeArrowheads="1"/>
          </p:cNvSpPr>
          <p:nvPr>
            <p:ph type="subTitle" sz="quarter" idx="1"/>
          </p:nvPr>
        </p:nvSpPr>
        <p:spPr>
          <a:xfrm>
            <a:off x="0" y="0"/>
            <a:ext cx="1588" cy="1588"/>
          </a:xfrm>
        </p:spPr>
        <p:txBody>
          <a:bodyPr/>
          <a:lstStyle>
            <a:lvl1pPr marL="0" indent="0" algn="ctr">
              <a:buFontTx/>
              <a:buNone/>
              <a:defRPr/>
            </a:lvl1pPr>
          </a:lstStyle>
          <a:p>
            <a:r>
              <a:rPr lang="de-CH"/>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8"/>
          <p:cNvSpPr>
            <a:spLocks noGrp="1" noChangeArrowheads="1"/>
          </p:cNvSpPr>
          <p:nvPr>
            <p:ph type="sldNum" sz="quarter" idx="10"/>
          </p:nvPr>
        </p:nvSpPr>
        <p:spPr>
          <a:ln/>
        </p:spPr>
        <p:txBody>
          <a:bodyPr/>
          <a:lstStyle>
            <a:lvl1pPr>
              <a:defRPr/>
            </a:lvl1pPr>
          </a:lstStyle>
          <a:p>
            <a:pPr>
              <a:defRPr/>
            </a:pPr>
            <a:fld id="{2073AC84-A1AB-4655-BCBC-477A4990313E}"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48463" y="122238"/>
            <a:ext cx="2173287" cy="58229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225425" y="122238"/>
            <a:ext cx="6370638" cy="58229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8"/>
          <p:cNvSpPr>
            <a:spLocks noGrp="1" noChangeArrowheads="1"/>
          </p:cNvSpPr>
          <p:nvPr>
            <p:ph type="sldNum" sz="quarter" idx="10"/>
          </p:nvPr>
        </p:nvSpPr>
        <p:spPr>
          <a:ln/>
        </p:spPr>
        <p:txBody>
          <a:bodyPr/>
          <a:lstStyle>
            <a:lvl1pPr>
              <a:defRPr/>
            </a:lvl1pPr>
          </a:lstStyle>
          <a:p>
            <a:pPr>
              <a:defRPr/>
            </a:pPr>
            <a:fld id="{A4E9211D-0B2F-4041-9313-29786223C639}"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30188" y="122238"/>
            <a:ext cx="8691562" cy="9286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225425" y="1446213"/>
            <a:ext cx="4268788" cy="44989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6613" y="1446213"/>
            <a:ext cx="4270375" cy="44989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8"/>
          <p:cNvSpPr>
            <a:spLocks noGrp="1" noChangeArrowheads="1"/>
          </p:cNvSpPr>
          <p:nvPr>
            <p:ph type="sldNum" sz="quarter" idx="10"/>
          </p:nvPr>
        </p:nvSpPr>
        <p:spPr>
          <a:ln/>
        </p:spPr>
        <p:txBody>
          <a:bodyPr/>
          <a:lstStyle>
            <a:lvl1pPr>
              <a:defRPr/>
            </a:lvl1pPr>
          </a:lstStyle>
          <a:p>
            <a:pPr>
              <a:defRPr/>
            </a:pPr>
            <a:fld id="{AD206404-A84B-422D-94BD-83C3D7BD1DBC}" type="slidenum">
              <a:rPr lang="de-DE"/>
              <a:pPr>
                <a:defRPr/>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30188" y="122238"/>
            <a:ext cx="8691562" cy="9286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225425" y="1446213"/>
            <a:ext cx="4268788" cy="44989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6613" y="1446213"/>
            <a:ext cx="4270375" cy="21732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6613" y="3771900"/>
            <a:ext cx="4270375" cy="2173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Rectangle 28"/>
          <p:cNvSpPr>
            <a:spLocks noGrp="1" noChangeArrowheads="1"/>
          </p:cNvSpPr>
          <p:nvPr>
            <p:ph type="sldNum" sz="quarter" idx="10"/>
          </p:nvPr>
        </p:nvSpPr>
        <p:spPr>
          <a:ln/>
        </p:spPr>
        <p:txBody>
          <a:bodyPr/>
          <a:lstStyle>
            <a:lvl1pPr>
              <a:defRPr/>
            </a:lvl1pPr>
          </a:lstStyle>
          <a:p>
            <a:pPr>
              <a:defRPr/>
            </a:pPr>
            <a:fld id="{2BAEDD23-36FC-4FF2-B1B6-32F24E3B9586}" type="slidenum">
              <a:rPr lang="de-DE"/>
              <a:pPr>
                <a:defRPr/>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230188" y="122238"/>
            <a:ext cx="8691562" cy="928687"/>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225425" y="1446213"/>
            <a:ext cx="8691563" cy="4498975"/>
          </a:xfrm>
        </p:spPr>
        <p:txBody>
          <a:bodyPr/>
          <a:lstStyle/>
          <a:p>
            <a:pPr lvl="0"/>
            <a:endParaRPr lang="nb-NO" noProof="0"/>
          </a:p>
        </p:txBody>
      </p:sp>
      <p:sp>
        <p:nvSpPr>
          <p:cNvPr id="4" name="Rectangle 28"/>
          <p:cNvSpPr>
            <a:spLocks noGrp="1" noChangeArrowheads="1"/>
          </p:cNvSpPr>
          <p:nvPr>
            <p:ph type="sldNum" sz="quarter" idx="10"/>
          </p:nvPr>
        </p:nvSpPr>
        <p:spPr>
          <a:ln/>
        </p:spPr>
        <p:txBody>
          <a:bodyPr/>
          <a:lstStyle>
            <a:lvl1pPr>
              <a:defRPr/>
            </a:lvl1pPr>
          </a:lstStyle>
          <a:p>
            <a:pPr>
              <a:defRPr/>
            </a:pPr>
            <a:fld id="{FDC4AA25-5BA9-446C-B679-AEEE88B09224}"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Bilde 14"/>
          <p:cNvPicPr>
            <a:picLocks noChangeAspect="1" noChangeArrowheads="1"/>
          </p:cNvPicPr>
          <p:nvPr userDrawn="1"/>
        </p:nvPicPr>
        <p:blipFill>
          <a:blip r:embed="rId2"/>
          <a:srcRect/>
          <a:stretch>
            <a:fillRect/>
          </a:stretch>
        </p:blipFill>
        <p:spPr bwMode="auto">
          <a:xfrm>
            <a:off x="792163" y="6496050"/>
            <a:ext cx="1924050" cy="361950"/>
          </a:xfrm>
          <a:prstGeom prst="rect">
            <a:avLst/>
          </a:prstGeom>
          <a:noFill/>
          <a:ln w="9525">
            <a:noFill/>
            <a:miter lim="800000"/>
            <a:headEnd/>
            <a:tailEnd/>
          </a:ln>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8"/>
          <p:cNvSpPr>
            <a:spLocks noGrp="1" noChangeArrowheads="1"/>
          </p:cNvSpPr>
          <p:nvPr>
            <p:ph type="sldNum" sz="quarter" idx="10"/>
          </p:nvPr>
        </p:nvSpPr>
        <p:spPr/>
        <p:txBody>
          <a:bodyPr/>
          <a:lstStyle>
            <a:lvl1pPr>
              <a:defRPr/>
            </a:lvl1pPr>
          </a:lstStyle>
          <a:p>
            <a:pPr>
              <a:defRPr/>
            </a:pPr>
            <a:fld id="{28CD11A3-6663-4EFF-840A-53AB7B96040C}"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28"/>
          <p:cNvSpPr>
            <a:spLocks noGrp="1" noChangeArrowheads="1"/>
          </p:cNvSpPr>
          <p:nvPr>
            <p:ph type="sldNum" sz="quarter" idx="10"/>
          </p:nvPr>
        </p:nvSpPr>
        <p:spPr>
          <a:ln/>
        </p:spPr>
        <p:txBody>
          <a:bodyPr/>
          <a:lstStyle>
            <a:lvl1pPr>
              <a:defRPr/>
            </a:lvl1pPr>
          </a:lstStyle>
          <a:p>
            <a:pPr>
              <a:defRPr/>
            </a:pPr>
            <a:fld id="{132235AE-67B4-4CBA-B87F-A95EFAFBD53D}"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225425" y="1446213"/>
            <a:ext cx="426878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6613" y="1446213"/>
            <a:ext cx="42703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8"/>
          <p:cNvSpPr>
            <a:spLocks noGrp="1" noChangeArrowheads="1"/>
          </p:cNvSpPr>
          <p:nvPr>
            <p:ph type="sldNum" sz="quarter" idx="10"/>
          </p:nvPr>
        </p:nvSpPr>
        <p:spPr>
          <a:ln/>
        </p:spPr>
        <p:txBody>
          <a:bodyPr/>
          <a:lstStyle>
            <a:lvl1pPr>
              <a:defRPr/>
            </a:lvl1pPr>
          </a:lstStyle>
          <a:p>
            <a:pPr>
              <a:defRPr/>
            </a:pPr>
            <a:fld id="{5DEEA432-A888-4194-89B9-6E77EAC54B0C}"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28"/>
          <p:cNvSpPr>
            <a:spLocks noGrp="1" noChangeArrowheads="1"/>
          </p:cNvSpPr>
          <p:nvPr>
            <p:ph type="sldNum" sz="quarter" idx="10"/>
          </p:nvPr>
        </p:nvSpPr>
        <p:spPr>
          <a:ln/>
        </p:spPr>
        <p:txBody>
          <a:bodyPr/>
          <a:lstStyle>
            <a:lvl1pPr>
              <a:defRPr/>
            </a:lvl1pPr>
          </a:lstStyle>
          <a:p>
            <a:pPr>
              <a:defRPr/>
            </a:pPr>
            <a:fld id="{CA627110-77FE-41F6-A176-81ADFBE7A383}"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28"/>
          <p:cNvSpPr>
            <a:spLocks noGrp="1" noChangeArrowheads="1"/>
          </p:cNvSpPr>
          <p:nvPr>
            <p:ph type="sldNum" sz="quarter" idx="10"/>
          </p:nvPr>
        </p:nvSpPr>
        <p:spPr>
          <a:ln/>
        </p:spPr>
        <p:txBody>
          <a:bodyPr/>
          <a:lstStyle>
            <a:lvl1pPr>
              <a:defRPr/>
            </a:lvl1pPr>
          </a:lstStyle>
          <a:p>
            <a:pPr>
              <a:defRPr/>
            </a:pPr>
            <a:fld id="{C56E45B1-F738-42F4-9880-CABEDF8F3862}"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Bilde 14"/>
          <p:cNvPicPr>
            <a:picLocks noChangeAspect="1" noChangeArrowheads="1"/>
          </p:cNvPicPr>
          <p:nvPr userDrawn="1"/>
        </p:nvPicPr>
        <p:blipFill>
          <a:blip r:embed="rId2"/>
          <a:srcRect/>
          <a:stretch>
            <a:fillRect/>
          </a:stretch>
        </p:blipFill>
        <p:spPr bwMode="auto">
          <a:xfrm>
            <a:off x="792163" y="6496050"/>
            <a:ext cx="1924050" cy="361950"/>
          </a:xfrm>
          <a:prstGeom prst="rect">
            <a:avLst/>
          </a:prstGeom>
          <a:noFill/>
          <a:ln w="9525">
            <a:noFill/>
            <a:miter lim="800000"/>
            <a:headEnd/>
            <a:tailEnd/>
          </a:ln>
        </p:spPr>
      </p:pic>
      <p:sp>
        <p:nvSpPr>
          <p:cNvPr id="3" name="Rectangle 28"/>
          <p:cNvSpPr>
            <a:spLocks noGrp="1" noChangeArrowheads="1"/>
          </p:cNvSpPr>
          <p:nvPr>
            <p:ph type="sldNum" sz="quarter" idx="10"/>
          </p:nvPr>
        </p:nvSpPr>
        <p:spPr/>
        <p:txBody>
          <a:bodyPr/>
          <a:lstStyle>
            <a:lvl1pPr>
              <a:defRPr/>
            </a:lvl1pPr>
          </a:lstStyle>
          <a:p>
            <a:pPr>
              <a:defRPr/>
            </a:pPr>
            <a:fld id="{AD31376E-7490-434C-AD2B-C2401B7E810C}"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8"/>
          <p:cNvSpPr>
            <a:spLocks noGrp="1" noChangeArrowheads="1"/>
          </p:cNvSpPr>
          <p:nvPr>
            <p:ph type="sldNum" sz="quarter" idx="10"/>
          </p:nvPr>
        </p:nvSpPr>
        <p:spPr>
          <a:ln/>
        </p:spPr>
        <p:txBody>
          <a:bodyPr/>
          <a:lstStyle>
            <a:lvl1pPr>
              <a:defRPr/>
            </a:lvl1pPr>
          </a:lstStyle>
          <a:p>
            <a:pPr>
              <a:defRPr/>
            </a:pPr>
            <a:fld id="{43C2AFBD-B2D9-47F9-A81E-649C4391DEAB}"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8"/>
          <p:cNvSpPr>
            <a:spLocks noGrp="1" noChangeArrowheads="1"/>
          </p:cNvSpPr>
          <p:nvPr>
            <p:ph type="sldNum" sz="quarter" idx="10"/>
          </p:nvPr>
        </p:nvSpPr>
        <p:spPr>
          <a:ln/>
        </p:spPr>
        <p:txBody>
          <a:bodyPr/>
          <a:lstStyle>
            <a:lvl1pPr>
              <a:defRPr/>
            </a:lvl1pPr>
          </a:lstStyle>
          <a:p>
            <a:pPr>
              <a:defRPr/>
            </a:pPr>
            <a:fld id="{75B80546-5010-4FA2-9139-422344A554E8}"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userDrawn="1"/>
        </p:nvSpPr>
        <p:spPr bwMode="auto">
          <a:xfrm>
            <a:off x="0" y="0"/>
            <a:ext cx="9144000" cy="1219200"/>
          </a:xfrm>
          <a:prstGeom prst="rect">
            <a:avLst/>
          </a:prstGeom>
          <a:solidFill>
            <a:srgbClr val="355191"/>
          </a:solidFill>
          <a:ln w="9525">
            <a:noFill/>
            <a:miter lim="800000"/>
            <a:headEnd/>
            <a:tailEnd/>
          </a:ln>
          <a:effectLst/>
        </p:spPr>
        <p:txBody>
          <a:bodyPr wrap="none" anchor="ctr"/>
          <a:lstStyle/>
          <a:p>
            <a:pPr>
              <a:defRPr/>
            </a:pPr>
            <a:endParaRPr lang="nb-NO">
              <a:cs typeface="+mn-cs"/>
            </a:endParaRPr>
          </a:p>
        </p:txBody>
      </p:sp>
      <p:sp>
        <p:nvSpPr>
          <p:cNvPr id="1027" name="Rectangle 3"/>
          <p:cNvSpPr>
            <a:spLocks noGrp="1" noChangeArrowheads="1"/>
          </p:cNvSpPr>
          <p:nvPr>
            <p:ph type="title"/>
          </p:nvPr>
        </p:nvSpPr>
        <p:spPr bwMode="auto">
          <a:xfrm>
            <a:off x="230188" y="122238"/>
            <a:ext cx="8691562"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CH" smtClean="0"/>
              <a:t>Mastertitelformat bearbeiten</a:t>
            </a:r>
          </a:p>
        </p:txBody>
      </p:sp>
      <p:sp>
        <p:nvSpPr>
          <p:cNvPr id="25605" name="Rectangle 5"/>
          <p:cNvSpPr>
            <a:spLocks noChangeArrowheads="1"/>
          </p:cNvSpPr>
          <p:nvPr/>
        </p:nvSpPr>
        <p:spPr bwMode="auto">
          <a:xfrm>
            <a:off x="0" y="1295400"/>
            <a:ext cx="9144000" cy="4876800"/>
          </a:xfrm>
          <a:prstGeom prst="rect">
            <a:avLst/>
          </a:prstGeom>
          <a:solidFill>
            <a:schemeClr val="bg1"/>
          </a:solidFill>
          <a:ln w="9525">
            <a:noFill/>
            <a:miter lim="800000"/>
            <a:headEnd/>
            <a:tailEnd/>
          </a:ln>
          <a:effectLst/>
        </p:spPr>
        <p:txBody>
          <a:bodyPr wrap="none" anchor="ctr"/>
          <a:lstStyle/>
          <a:p>
            <a:pPr>
              <a:defRPr/>
            </a:pPr>
            <a:endParaRPr lang="nb-NO">
              <a:cs typeface="+mn-cs"/>
            </a:endParaRPr>
          </a:p>
        </p:txBody>
      </p:sp>
      <p:sp>
        <p:nvSpPr>
          <p:cNvPr id="1029" name="Rectangle 6"/>
          <p:cNvSpPr>
            <a:spLocks noGrp="1" noChangeArrowheads="1"/>
          </p:cNvSpPr>
          <p:nvPr>
            <p:ph type="body" idx="1"/>
          </p:nvPr>
        </p:nvSpPr>
        <p:spPr bwMode="auto">
          <a:xfrm>
            <a:off x="225425" y="1446213"/>
            <a:ext cx="8691563"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25607" name="Line 7"/>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wrap="none" anchor="ctr"/>
          <a:lstStyle/>
          <a:p>
            <a:pPr>
              <a:defRPr/>
            </a:pPr>
            <a:endParaRPr lang="nb-NO">
              <a:cs typeface="+mn-cs"/>
            </a:endParaRPr>
          </a:p>
        </p:txBody>
      </p:sp>
      <p:sp>
        <p:nvSpPr>
          <p:cNvPr id="25612" name="SlideComposerEGLGruppe" hidden="1"/>
          <p:cNvSpPr txBox="1">
            <a:spLocks noChangeArrowheads="1"/>
          </p:cNvSpPr>
          <p:nvPr/>
        </p:nvSpPr>
        <p:spPr bwMode="auto">
          <a:xfrm>
            <a:off x="7515225" y="6540500"/>
            <a:ext cx="1554163" cy="139700"/>
          </a:xfrm>
          <a:prstGeom prst="rect">
            <a:avLst/>
          </a:prstGeom>
          <a:noFill/>
          <a:ln w="9525">
            <a:noFill/>
            <a:miter lim="800000"/>
            <a:headEnd/>
            <a:tailEnd/>
          </a:ln>
          <a:effectLst/>
        </p:spPr>
        <p:txBody>
          <a:bodyPr/>
          <a:lstStyle/>
          <a:p>
            <a:pPr>
              <a:defRPr/>
            </a:pPr>
            <a:r>
              <a:rPr lang="de-CH" sz="700">
                <a:solidFill>
                  <a:schemeClr val="bg1"/>
                </a:solidFill>
                <a:cs typeface="+mn-cs"/>
              </a:rPr>
              <a:t>Ein Unternehmen der EGL Gruppe</a:t>
            </a:r>
            <a:endParaRPr lang="en-GB" sz="700">
              <a:solidFill>
                <a:schemeClr val="bg1"/>
              </a:solidFill>
              <a:cs typeface="+mn-cs"/>
            </a:endParaRPr>
          </a:p>
        </p:txBody>
      </p:sp>
      <p:grpSp>
        <p:nvGrpSpPr>
          <p:cNvPr id="1032" name="SlideComposerAxpoGruppe" hidden="1"/>
          <p:cNvGrpSpPr>
            <a:grpSpLocks/>
          </p:cNvGrpSpPr>
          <p:nvPr/>
        </p:nvGrpSpPr>
        <p:grpSpPr bwMode="auto">
          <a:xfrm>
            <a:off x="7778750" y="6588125"/>
            <a:ext cx="1187450" cy="139700"/>
            <a:chOff x="4900" y="4150"/>
            <a:chExt cx="748" cy="88"/>
          </a:xfrm>
        </p:grpSpPr>
        <p:sp>
          <p:nvSpPr>
            <p:cNvPr id="25617" name="Rectangle 17" hidden="1"/>
            <p:cNvSpPr>
              <a:spLocks noChangeArrowheads="1"/>
            </p:cNvSpPr>
            <p:nvPr/>
          </p:nvSpPr>
          <p:spPr bwMode="auto">
            <a:xfrm>
              <a:off x="4900" y="4150"/>
              <a:ext cx="573" cy="67"/>
            </a:xfrm>
            <a:prstGeom prst="rect">
              <a:avLst/>
            </a:prstGeom>
            <a:noFill/>
            <a:ln w="9525">
              <a:noFill/>
              <a:miter lim="800000"/>
              <a:headEnd/>
              <a:tailEnd/>
            </a:ln>
            <a:effectLst/>
          </p:spPr>
          <p:txBody>
            <a:bodyPr lIns="0" tIns="0" rIns="0" bIns="0" anchor="b">
              <a:spAutoFit/>
            </a:bodyPr>
            <a:lstStyle/>
            <a:p>
              <a:pPr algn="r">
                <a:defRPr/>
              </a:pPr>
              <a:r>
                <a:rPr lang="de-CH" sz="700">
                  <a:solidFill>
                    <a:schemeClr val="bg1"/>
                  </a:solidFill>
                  <a:cs typeface="+mn-cs"/>
                </a:rPr>
                <a:t>Ein Unternehmen der</a:t>
              </a:r>
              <a:endParaRPr lang="en-US">
                <a:cs typeface="+mn-cs"/>
              </a:endParaRPr>
            </a:p>
          </p:txBody>
        </p:sp>
        <p:pic>
          <p:nvPicPr>
            <p:cNvPr id="1037" name="Picture 18" descr="Axpo_sf_sw-[Konvertiert]" hidden="1"/>
            <p:cNvPicPr>
              <a:picLocks noChangeAspect="1" noChangeArrowheads="1"/>
            </p:cNvPicPr>
            <p:nvPr/>
          </p:nvPicPr>
          <p:blipFill>
            <a:blip r:embed="rId16"/>
            <a:srcRect/>
            <a:stretch>
              <a:fillRect/>
            </a:stretch>
          </p:blipFill>
          <p:spPr bwMode="auto">
            <a:xfrm>
              <a:off x="5491" y="4155"/>
              <a:ext cx="157" cy="83"/>
            </a:xfrm>
            <a:prstGeom prst="rect">
              <a:avLst/>
            </a:prstGeom>
            <a:noFill/>
            <a:ln w="9525">
              <a:noFill/>
              <a:miter lim="800000"/>
              <a:headEnd/>
              <a:tailEnd/>
            </a:ln>
          </p:spPr>
        </p:pic>
      </p:grpSp>
      <p:sp>
        <p:nvSpPr>
          <p:cNvPr id="25622" name="Line 22"/>
          <p:cNvSpPr>
            <a:spLocks noChangeShapeType="1"/>
          </p:cNvSpPr>
          <p:nvPr userDrawn="1"/>
        </p:nvSpPr>
        <p:spPr bwMode="auto">
          <a:xfrm>
            <a:off x="2438400" y="6661150"/>
            <a:ext cx="6705600" cy="0"/>
          </a:xfrm>
          <a:prstGeom prst="line">
            <a:avLst/>
          </a:prstGeom>
          <a:noFill/>
          <a:ln w="19050">
            <a:solidFill>
              <a:srgbClr val="889C42"/>
            </a:solidFill>
            <a:round/>
            <a:headEnd/>
            <a:tailEnd/>
          </a:ln>
          <a:effectLst/>
        </p:spPr>
        <p:txBody>
          <a:bodyPr wrap="none" anchor="ctr"/>
          <a:lstStyle/>
          <a:p>
            <a:pPr>
              <a:defRPr/>
            </a:pPr>
            <a:endParaRPr lang="nb-NO">
              <a:cs typeface="+mn-cs"/>
            </a:endParaRPr>
          </a:p>
        </p:txBody>
      </p:sp>
      <p:sp>
        <p:nvSpPr>
          <p:cNvPr id="25623" name="Line 23"/>
          <p:cNvSpPr>
            <a:spLocks noChangeShapeType="1"/>
          </p:cNvSpPr>
          <p:nvPr userDrawn="1"/>
        </p:nvSpPr>
        <p:spPr bwMode="auto">
          <a:xfrm>
            <a:off x="0" y="6661150"/>
            <a:ext cx="914400" cy="0"/>
          </a:xfrm>
          <a:prstGeom prst="line">
            <a:avLst/>
          </a:prstGeom>
          <a:noFill/>
          <a:ln w="19050">
            <a:solidFill>
              <a:srgbClr val="355191"/>
            </a:solidFill>
            <a:round/>
            <a:headEnd/>
            <a:tailEnd/>
          </a:ln>
          <a:effectLst/>
        </p:spPr>
        <p:txBody>
          <a:bodyPr wrap="none" anchor="ctr"/>
          <a:lstStyle/>
          <a:p>
            <a:pPr>
              <a:defRPr/>
            </a:pPr>
            <a:endParaRPr lang="nb-NO">
              <a:cs typeface="+mn-cs"/>
            </a:endParaRPr>
          </a:p>
        </p:txBody>
      </p:sp>
      <p:sp>
        <p:nvSpPr>
          <p:cNvPr id="25628" name="Rectangle 28"/>
          <p:cNvSpPr>
            <a:spLocks noGrp="1" noChangeArrowheads="1"/>
          </p:cNvSpPr>
          <p:nvPr>
            <p:ph type="sldNum" sz="quarter" idx="4"/>
          </p:nvPr>
        </p:nvSpPr>
        <p:spPr bwMode="auto">
          <a:xfrm>
            <a:off x="6588125" y="6654800"/>
            <a:ext cx="2098675"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fld id="{5B485FAD-863F-4964-A102-B71069A97B38}"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63" r:id="rId4"/>
    <p:sldLayoutId id="2147483662" r:id="rId5"/>
    <p:sldLayoutId id="2147483661" r:id="rId6"/>
    <p:sldLayoutId id="2147483667" r:id="rId7"/>
    <p:sldLayoutId id="2147483660" r:id="rId8"/>
    <p:sldLayoutId id="2147483659" r:id="rId9"/>
    <p:sldLayoutId id="2147483658" r:id="rId10"/>
    <p:sldLayoutId id="2147483657" r:id="rId11"/>
    <p:sldLayoutId id="2147483656" r:id="rId12"/>
    <p:sldLayoutId id="2147483655" r:id="rId13"/>
    <p:sldLayoutId id="2147483654" r:id="rId14"/>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541338" indent="-185738" algn="l" rtl="0" eaLnBrk="0" fontAlgn="base" hangingPunct="0">
        <a:spcBef>
          <a:spcPct val="20000"/>
        </a:spcBef>
        <a:spcAft>
          <a:spcPct val="0"/>
        </a:spcAft>
        <a:buChar char="•"/>
        <a:defRPr sz="2000">
          <a:solidFill>
            <a:schemeClr val="tx1"/>
          </a:solidFill>
          <a:latin typeface="+mn-lt"/>
        </a:defRPr>
      </a:lvl2pPr>
      <a:lvl3pPr marL="1343025" indent="-280988" algn="l" rtl="0" eaLnBrk="0" fontAlgn="base" hangingPunct="0">
        <a:spcBef>
          <a:spcPct val="20000"/>
        </a:spcBef>
        <a:spcAft>
          <a:spcPct val="0"/>
        </a:spcAft>
        <a:buChar char="•"/>
        <a:defRPr sz="2000">
          <a:solidFill>
            <a:schemeClr val="tx1"/>
          </a:solidFill>
          <a:latin typeface="+mn-lt"/>
        </a:defRPr>
      </a:lvl3pPr>
      <a:lvl4pPr marL="1698625" indent="-176213" algn="l" rtl="0" eaLnBrk="0" fontAlgn="base" hangingPunct="0">
        <a:spcBef>
          <a:spcPct val="20000"/>
        </a:spcBef>
        <a:spcAft>
          <a:spcPct val="0"/>
        </a:spcAft>
        <a:buChar char="•"/>
        <a:defRPr sz="2000">
          <a:solidFill>
            <a:schemeClr val="tx1"/>
          </a:solidFill>
          <a:latin typeface="+mn-lt"/>
        </a:defRPr>
      </a:lvl4pPr>
      <a:lvl5pPr marL="2152650" indent="-274638" algn="l" rtl="0" eaLnBrk="0" fontAlgn="base" hangingPunct="0">
        <a:spcBef>
          <a:spcPct val="20000"/>
        </a:spcBef>
        <a:spcAft>
          <a:spcPct val="0"/>
        </a:spcAft>
        <a:buChar char="•"/>
        <a:defRPr sz="2000">
          <a:solidFill>
            <a:schemeClr val="tx1"/>
          </a:solidFill>
          <a:latin typeface="+mn-lt"/>
        </a:defRPr>
      </a:lvl5pPr>
      <a:lvl6pPr marL="2609850" indent="-274638" algn="l" rtl="0" fontAlgn="base">
        <a:spcBef>
          <a:spcPct val="20000"/>
        </a:spcBef>
        <a:spcAft>
          <a:spcPct val="0"/>
        </a:spcAft>
        <a:buChar char="•"/>
        <a:defRPr sz="2000">
          <a:solidFill>
            <a:schemeClr val="tx1"/>
          </a:solidFill>
          <a:latin typeface="+mn-lt"/>
        </a:defRPr>
      </a:lvl6pPr>
      <a:lvl7pPr marL="3067050" indent="-274638" algn="l" rtl="0" fontAlgn="base">
        <a:spcBef>
          <a:spcPct val="20000"/>
        </a:spcBef>
        <a:spcAft>
          <a:spcPct val="0"/>
        </a:spcAft>
        <a:buChar char="•"/>
        <a:defRPr sz="2000">
          <a:solidFill>
            <a:schemeClr val="tx1"/>
          </a:solidFill>
          <a:latin typeface="+mn-lt"/>
        </a:defRPr>
      </a:lvl7pPr>
      <a:lvl8pPr marL="3524250" indent="-274638" algn="l" rtl="0" fontAlgn="base">
        <a:spcBef>
          <a:spcPct val="20000"/>
        </a:spcBef>
        <a:spcAft>
          <a:spcPct val="0"/>
        </a:spcAft>
        <a:buChar char="•"/>
        <a:defRPr sz="2000">
          <a:solidFill>
            <a:schemeClr val="tx1"/>
          </a:solidFill>
          <a:latin typeface="+mn-lt"/>
        </a:defRPr>
      </a:lvl8pPr>
      <a:lvl9pPr marL="3981450" indent="-274638"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5.xml"/><Relationship Id="rId7" Type="http://schemas.openxmlformats.org/officeDocument/2006/relationships/oleObject" Target="../embeddings/oleObject2.bin"/><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notesSlide" Target="../notesSlides/notesSlide4.xml"/><Relationship Id="rId11" Type="http://schemas.openxmlformats.org/officeDocument/2006/relationships/image" Target="../media/image3.emf"/><Relationship Id="rId5" Type="http://schemas.openxmlformats.org/officeDocument/2006/relationships/slideLayout" Target="../slideLayouts/slideLayout2.xml"/><Relationship Id="rId10" Type="http://schemas.openxmlformats.org/officeDocument/2006/relationships/image" Target="../media/image23.jpeg"/><Relationship Id="rId4" Type="http://schemas.openxmlformats.org/officeDocument/2006/relationships/tags" Target="../tags/tag16.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jpeg"/><Relationship Id="rId2" Type="http://schemas.openxmlformats.org/officeDocument/2006/relationships/tags" Target="../tags/tag2.xml"/><Relationship Id="rId16" Type="http://schemas.openxmlformats.org/officeDocument/2006/relationships/image" Target="../media/image5.emf"/><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oleObject" Target="../embeddings/oleObject1.bin"/><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4" descr="Vessel"/>
          <p:cNvPicPr>
            <a:picLocks noChangeAspect="1" noChangeArrowheads="1"/>
          </p:cNvPicPr>
          <p:nvPr/>
        </p:nvPicPr>
        <p:blipFill>
          <a:blip r:embed="rId2"/>
          <a:srcRect/>
          <a:stretch>
            <a:fillRect/>
          </a:stretch>
        </p:blipFill>
        <p:spPr bwMode="auto">
          <a:xfrm>
            <a:off x="5364163" y="1989138"/>
            <a:ext cx="3600450" cy="2857500"/>
          </a:xfrm>
          <a:prstGeom prst="rect">
            <a:avLst/>
          </a:prstGeom>
          <a:noFill/>
          <a:ln w="9525" algn="ctr">
            <a:solidFill>
              <a:schemeClr val="tx1"/>
            </a:solidFill>
            <a:miter lim="800000"/>
            <a:headEnd/>
            <a:tailEnd/>
          </a:ln>
        </p:spPr>
      </p:pic>
      <p:sp>
        <p:nvSpPr>
          <p:cNvPr id="202755" name="Tittel 1"/>
          <p:cNvSpPr>
            <a:spLocks noGrp="1"/>
          </p:cNvSpPr>
          <p:nvPr>
            <p:ph type="ctrTitle" idx="4294967295"/>
          </p:nvPr>
        </p:nvSpPr>
        <p:spPr>
          <a:xfrm>
            <a:off x="298450" y="174625"/>
            <a:ext cx="4848225" cy="4816475"/>
          </a:xfrm>
        </p:spPr>
        <p:txBody>
          <a:bodyPr lIns="0" tIns="0" rIns="0" bIns="0">
            <a:spAutoFit/>
          </a:bodyPr>
          <a:lstStyle/>
          <a:p>
            <a:r>
              <a:rPr lang="en-US" sz="3600" smtClean="0"/>
              <a:t/>
            </a:r>
            <a:br>
              <a:rPr lang="en-US" sz="3600" smtClean="0"/>
            </a:br>
            <a:r>
              <a:rPr lang="en-US" sz="2000" smtClean="0"/>
              <a:t>Outline of NorthConnect </a:t>
            </a:r>
            <a:r>
              <a:rPr lang="en-GB" sz="2000" smtClean="0"/>
              <a:t>Interconnector</a:t>
            </a:r>
            <a:br>
              <a:rPr lang="en-GB" sz="2000" smtClean="0"/>
            </a:br>
            <a:r>
              <a:rPr lang="en-GB" sz="2000" smtClean="0"/>
              <a:t>Project</a:t>
            </a:r>
            <a:r>
              <a:rPr lang="en-GB" sz="2000" b="0" smtClean="0"/>
              <a:t/>
            </a:r>
            <a:br>
              <a:rPr lang="en-GB" sz="2000" b="0" smtClean="0"/>
            </a:br>
            <a:r>
              <a:rPr lang="en-GB" sz="1600" b="0" smtClean="0"/>
              <a:t/>
            </a:r>
            <a:br>
              <a:rPr lang="en-GB" sz="1600" b="0" smtClean="0"/>
            </a:br>
            <a:r>
              <a:rPr lang="en-GB" sz="1600" b="0" smtClean="0"/>
              <a:t> </a:t>
            </a:r>
            <a:r>
              <a:rPr lang="en-GB" sz="2400" b="0" smtClean="0"/>
              <a:t/>
            </a:r>
            <a:br>
              <a:rPr lang="en-GB" sz="2400" b="0" smtClean="0"/>
            </a:br>
            <a:r>
              <a:rPr lang="en-GB" sz="2400" b="0" smtClean="0"/>
              <a:t/>
            </a:r>
            <a:br>
              <a:rPr lang="en-GB" sz="2400" b="0" smtClean="0"/>
            </a:br>
            <a:r>
              <a:rPr lang="en-GB" sz="2400" b="0" smtClean="0"/>
              <a:t>London – 3</a:t>
            </a:r>
            <a:r>
              <a:rPr lang="en-GB" sz="2400" b="0" baseline="30000" smtClean="0"/>
              <a:t>rd</a:t>
            </a:r>
            <a:r>
              <a:rPr lang="en-GB" sz="2400" b="0" smtClean="0"/>
              <a:t> July</a:t>
            </a:r>
            <a:br>
              <a:rPr lang="en-GB" sz="2400" b="0" smtClean="0"/>
            </a:br>
            <a:r>
              <a:rPr lang="en-GB" sz="2400" b="0" smtClean="0"/>
              <a:t>Sam Peacock, Head of UK and EU Public Affairs, SSE</a:t>
            </a:r>
            <a:br>
              <a:rPr lang="en-GB" sz="2400" b="0" smtClean="0"/>
            </a:br>
            <a:r>
              <a:rPr lang="nb-NO" sz="2800" smtClean="0"/>
              <a:t/>
            </a:r>
            <a:br>
              <a:rPr lang="nb-NO" sz="2800" smtClean="0"/>
            </a:br>
            <a:r>
              <a:rPr lang="nb-NO" sz="2800" smtClean="0"/>
              <a:t/>
            </a:r>
            <a:br>
              <a:rPr lang="nb-NO" sz="2800" smtClean="0"/>
            </a:br>
            <a:r>
              <a:rPr lang="nb-NO" sz="2800" smtClean="0"/>
              <a:t/>
            </a:r>
            <a:br>
              <a:rPr lang="nb-NO" sz="2800" smtClean="0"/>
            </a:br>
            <a:endParaRPr lang="nb-NO" sz="2800" smtClean="0"/>
          </a:p>
        </p:txBody>
      </p:sp>
      <p:pic>
        <p:nvPicPr>
          <p:cNvPr id="202756" name="Bilde 2"/>
          <p:cNvPicPr>
            <a:picLocks noChangeAspect="1" noChangeArrowheads="1"/>
          </p:cNvPicPr>
          <p:nvPr/>
        </p:nvPicPr>
        <p:blipFill>
          <a:blip r:embed="rId3"/>
          <a:srcRect/>
          <a:stretch>
            <a:fillRect/>
          </a:stretch>
        </p:blipFill>
        <p:spPr bwMode="auto">
          <a:xfrm>
            <a:off x="2771775" y="4149725"/>
            <a:ext cx="3675063" cy="137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tel 1"/>
          <p:cNvSpPr>
            <a:spLocks noGrp="1"/>
          </p:cNvSpPr>
          <p:nvPr>
            <p:ph type="title" idx="4294967295"/>
          </p:nvPr>
        </p:nvSpPr>
        <p:spPr>
          <a:xfrm>
            <a:off x="65088" y="73025"/>
            <a:ext cx="8691562" cy="928688"/>
          </a:xfrm>
        </p:spPr>
        <p:txBody>
          <a:bodyPr/>
          <a:lstStyle/>
          <a:p>
            <a:r>
              <a:rPr lang="en-GB" b="0" smtClean="0"/>
              <a:t>EU Context </a:t>
            </a:r>
          </a:p>
        </p:txBody>
      </p:sp>
      <p:sp>
        <p:nvSpPr>
          <p:cNvPr id="10243" name="Plassholder for lysbildenummer 3"/>
          <p:cNvSpPr txBox="1">
            <a:spLocks noGrp="1"/>
          </p:cNvSpPr>
          <p:nvPr/>
        </p:nvSpPr>
        <p:spPr bwMode="auto">
          <a:xfrm>
            <a:off x="6588125" y="6654800"/>
            <a:ext cx="2098675" cy="268288"/>
          </a:xfrm>
          <a:prstGeom prst="rect">
            <a:avLst/>
          </a:prstGeom>
          <a:noFill/>
          <a:ln>
            <a:miter lim="800000"/>
            <a:headEnd/>
            <a:tailEnd/>
          </a:ln>
        </p:spPr>
        <p:txBody>
          <a:bodyPr/>
          <a:lstStyle/>
          <a:p>
            <a:pPr algn="r">
              <a:defRPr/>
            </a:pPr>
            <a:fld id="{20989BAA-160B-48EE-A5AA-4402BE581796}" type="slidenum">
              <a:rPr lang="en-GB" sz="800">
                <a:solidFill>
                  <a:srgbClr val="000000"/>
                </a:solidFill>
                <a:latin typeface="Arial" pitchFamily="34" charset="0"/>
                <a:cs typeface="+mn-cs"/>
              </a:rPr>
              <a:pPr algn="r">
                <a:defRPr/>
              </a:pPr>
              <a:t>10</a:t>
            </a:fld>
            <a:endParaRPr lang="en-GB" sz="800">
              <a:solidFill>
                <a:srgbClr val="000000"/>
              </a:solidFill>
              <a:latin typeface="Arial" pitchFamily="34" charset="0"/>
              <a:cs typeface="+mn-cs"/>
            </a:endParaRPr>
          </a:p>
        </p:txBody>
      </p:sp>
      <p:sp>
        <p:nvSpPr>
          <p:cNvPr id="189444" name="Rectangle 4"/>
          <p:cNvSpPr>
            <a:spLocks noChangeArrowheads="1"/>
          </p:cNvSpPr>
          <p:nvPr/>
        </p:nvSpPr>
        <p:spPr bwMode="auto">
          <a:xfrm>
            <a:off x="3302000" y="1293813"/>
            <a:ext cx="5759450" cy="3960812"/>
          </a:xfrm>
          <a:prstGeom prst="rect">
            <a:avLst/>
          </a:prstGeom>
          <a:solidFill>
            <a:schemeClr val="bg1">
              <a:lumMod val="50000"/>
            </a:schemeClr>
          </a:solidFill>
          <a:ln w="9525">
            <a:noFill/>
            <a:miter lim="800000"/>
            <a:headEnd/>
            <a:tailEnd/>
          </a:ln>
        </p:spPr>
        <p:txBody>
          <a:bodyPr anchor="ctr"/>
          <a:lstStyle/>
          <a:p>
            <a:pPr>
              <a:lnSpc>
                <a:spcPct val="150000"/>
              </a:lnSpc>
              <a:buFontTx/>
              <a:buChar char="•"/>
            </a:pPr>
            <a:r>
              <a:rPr lang="en-GB" sz="1400">
                <a:solidFill>
                  <a:schemeClr val="bg1"/>
                </a:solidFill>
              </a:rPr>
              <a:t> Requires investments of 140 billion euro by 2020 in transmission (domestic grid, connecting offshore wind farms and ICs </a:t>
            </a:r>
          </a:p>
          <a:p>
            <a:pPr>
              <a:lnSpc>
                <a:spcPct val="150000"/>
              </a:lnSpc>
              <a:buFontTx/>
              <a:buChar char="•"/>
            </a:pPr>
            <a:r>
              <a:rPr lang="en-GB" sz="1400">
                <a:solidFill>
                  <a:schemeClr val="bg1"/>
                </a:solidFill>
              </a:rPr>
              <a:t> Current Ten Year Network Development Plan 2012 implies a 2-4 fold increase in  investments compared to the last decade</a:t>
            </a:r>
          </a:p>
          <a:p>
            <a:pPr>
              <a:lnSpc>
                <a:spcPct val="150000"/>
              </a:lnSpc>
              <a:buFont typeface="Arial" charset="0"/>
              <a:buChar char="•"/>
            </a:pPr>
            <a:r>
              <a:rPr lang="en-GB" sz="1400">
                <a:solidFill>
                  <a:schemeClr val="bg1"/>
                </a:solidFill>
              </a:rPr>
              <a:t> Search for private capital is difficult</a:t>
            </a:r>
          </a:p>
          <a:p>
            <a:pPr>
              <a:lnSpc>
                <a:spcPct val="150000"/>
              </a:lnSpc>
              <a:buFontTx/>
              <a:buChar char="•"/>
            </a:pPr>
            <a:r>
              <a:rPr lang="en-GB" sz="1400">
                <a:solidFill>
                  <a:schemeClr val="bg1"/>
                </a:solidFill>
              </a:rPr>
              <a:t> Move towards market integration and Target Model - Links two important energy markets </a:t>
            </a:r>
          </a:p>
          <a:p>
            <a:pPr>
              <a:lnSpc>
                <a:spcPct val="150000"/>
              </a:lnSpc>
              <a:buFontTx/>
              <a:buChar char="•"/>
            </a:pPr>
            <a:r>
              <a:rPr lang="en-GB" sz="1400">
                <a:solidFill>
                  <a:schemeClr val="bg1"/>
                </a:solidFill>
              </a:rPr>
              <a:t> Rapid integration of renewables in the European energy system</a:t>
            </a:r>
          </a:p>
          <a:p>
            <a:pPr>
              <a:lnSpc>
                <a:spcPct val="150000"/>
              </a:lnSpc>
              <a:buFontTx/>
              <a:buChar char="•"/>
            </a:pPr>
            <a:r>
              <a:rPr lang="en-GB" sz="1400">
                <a:solidFill>
                  <a:schemeClr val="bg1"/>
                </a:solidFill>
              </a:rPr>
              <a:t> ICs between Norway-UK/Scotland are considered to be socioeconomically viable projects and should be supported by both governments </a:t>
            </a:r>
          </a:p>
          <a:p>
            <a:pPr>
              <a:lnSpc>
                <a:spcPct val="150000"/>
              </a:lnSpc>
              <a:buFont typeface="Arial" charset="0"/>
              <a:buChar char="•"/>
            </a:pPr>
            <a:endParaRPr lang="en-GB" sz="1200">
              <a:solidFill>
                <a:schemeClr val="bg1"/>
              </a:solidFill>
            </a:endParaRPr>
          </a:p>
          <a:p>
            <a:pPr>
              <a:lnSpc>
                <a:spcPct val="150000"/>
              </a:lnSpc>
              <a:buFont typeface="Arial" charset="0"/>
              <a:buChar char="•"/>
            </a:pPr>
            <a:endParaRPr lang="en-GB" sz="1200">
              <a:solidFill>
                <a:schemeClr val="bg1"/>
              </a:solidFill>
            </a:endParaRPr>
          </a:p>
        </p:txBody>
      </p:sp>
      <p:sp>
        <p:nvSpPr>
          <p:cNvPr id="244741" name="Text Box 12"/>
          <p:cNvSpPr txBox="1">
            <a:spLocks noChangeArrowheads="1"/>
          </p:cNvSpPr>
          <p:nvPr/>
        </p:nvSpPr>
        <p:spPr bwMode="auto">
          <a:xfrm>
            <a:off x="66675" y="1293813"/>
            <a:ext cx="3059113" cy="3960812"/>
          </a:xfrm>
          <a:prstGeom prst="rect">
            <a:avLst/>
          </a:prstGeom>
          <a:solidFill>
            <a:srgbClr val="335391"/>
          </a:solidFill>
          <a:ln w="9525">
            <a:noFill/>
            <a:miter lim="800000"/>
            <a:headEnd/>
            <a:tailEnd/>
          </a:ln>
        </p:spPr>
        <p:txBody>
          <a:bodyPr anchor="ctr"/>
          <a:lstStyle/>
          <a:p>
            <a:pPr algn="ctr"/>
            <a:r>
              <a:rPr lang="en-GB" sz="1600">
                <a:solidFill>
                  <a:schemeClr val="bg1"/>
                </a:solidFill>
              </a:rPr>
              <a:t>“Major efforts are needed to modernise and expand Europe’s energy infrastructure and to interconnect networks across borders to meet the Union’s core energy policy objectives.” </a:t>
            </a:r>
          </a:p>
          <a:p>
            <a:endParaRPr lang="en-GB" sz="1600">
              <a:solidFill>
                <a:schemeClr val="bg1"/>
              </a:solidFill>
            </a:endParaRPr>
          </a:p>
          <a:p>
            <a:r>
              <a:rPr lang="en-GB" sz="1400">
                <a:solidFill>
                  <a:schemeClr val="bg1"/>
                </a:solidFill>
              </a:rPr>
              <a:t>Infrastructure Regulation</a:t>
            </a:r>
          </a:p>
          <a:p>
            <a:r>
              <a:rPr lang="en-GB" sz="1400">
                <a:solidFill>
                  <a:schemeClr val="bg1"/>
                </a:solidFill>
              </a:rPr>
              <a:t>COM(2011) 658</a:t>
            </a:r>
          </a:p>
          <a:p>
            <a:endParaRPr lang="en-GB" sz="1400">
              <a:solidFill>
                <a:schemeClr val="bg1"/>
              </a:solidFill>
            </a:endParaRPr>
          </a:p>
          <a:p>
            <a:pPr algn="ctr"/>
            <a:r>
              <a:rPr lang="en-GB" sz="1600">
                <a:solidFill>
                  <a:schemeClr val="bg1"/>
                </a:solidFill>
              </a:rPr>
              <a:t>“We should not be obstructing the development of Merchant Interconnectors”, </a:t>
            </a:r>
          </a:p>
          <a:p>
            <a:pPr algn="ctr"/>
            <a:endParaRPr lang="en-GB" sz="1600">
              <a:solidFill>
                <a:schemeClr val="bg1"/>
              </a:solidFill>
            </a:endParaRPr>
          </a:p>
          <a:p>
            <a:r>
              <a:rPr lang="en-GB" sz="1400">
                <a:solidFill>
                  <a:schemeClr val="bg1"/>
                </a:solidFill>
              </a:rPr>
              <a:t>Philip Lowe, DG Energy</a:t>
            </a:r>
          </a:p>
        </p:txBody>
      </p:sp>
      <p:pic>
        <p:nvPicPr>
          <p:cNvPr id="244742" name="Picture 6"/>
          <p:cNvPicPr>
            <a:picLocks noChangeArrowheads="1"/>
          </p:cNvPicPr>
          <p:nvPr/>
        </p:nvPicPr>
        <p:blipFill>
          <a:blip r:embed="rId4"/>
          <a:srcRect/>
          <a:stretch>
            <a:fillRect/>
          </a:stretch>
        </p:blipFill>
        <p:spPr bwMode="auto">
          <a:xfrm>
            <a:off x="2222500" y="5422900"/>
            <a:ext cx="900113" cy="1079500"/>
          </a:xfrm>
          <a:prstGeom prst="rect">
            <a:avLst/>
          </a:prstGeom>
          <a:noFill/>
          <a:ln w="9525">
            <a:noFill/>
            <a:miter lim="800000"/>
            <a:headEnd/>
            <a:tailEnd/>
          </a:ln>
        </p:spPr>
      </p:pic>
      <p:pic>
        <p:nvPicPr>
          <p:cNvPr id="244743" name="Picture 2"/>
          <p:cNvPicPr>
            <a:picLocks noChangeArrowheads="1"/>
          </p:cNvPicPr>
          <p:nvPr/>
        </p:nvPicPr>
        <p:blipFill>
          <a:blip r:embed="rId5"/>
          <a:srcRect/>
          <a:stretch>
            <a:fillRect/>
          </a:stretch>
        </p:blipFill>
        <p:spPr bwMode="auto">
          <a:xfrm>
            <a:off x="88900" y="5419725"/>
            <a:ext cx="1979613" cy="1079500"/>
          </a:xfrm>
          <a:prstGeom prst="rect">
            <a:avLst/>
          </a:prstGeom>
          <a:noFill/>
          <a:ln w="9525">
            <a:noFill/>
            <a:miter lim="800000"/>
            <a:headEnd/>
            <a:tailEnd/>
          </a:ln>
        </p:spPr>
      </p:pic>
      <p:sp>
        <p:nvSpPr>
          <p:cNvPr id="244744" name="AutoShape 6"/>
          <p:cNvSpPr>
            <a:spLocks noChangeArrowheads="1"/>
          </p:cNvSpPr>
          <p:nvPr>
            <p:custDataLst>
              <p:tags r:id="rId1"/>
            </p:custDataLst>
          </p:nvPr>
        </p:nvSpPr>
        <p:spPr bwMode="auto">
          <a:xfrm>
            <a:off x="3138488" y="2081213"/>
            <a:ext cx="131762" cy="2268537"/>
          </a:xfrm>
          <a:prstGeom prst="homePlate">
            <a:avLst>
              <a:gd name="adj" fmla="val 89944"/>
            </a:avLst>
          </a:prstGeom>
          <a:solidFill>
            <a:srgbClr val="969696"/>
          </a:solidFill>
          <a:ln w="9525" algn="ctr">
            <a:solidFill>
              <a:srgbClr val="969696"/>
            </a:solidFill>
            <a:miter lim="800000"/>
            <a:headEnd/>
            <a:tailEnd/>
          </a:ln>
        </p:spPr>
        <p:txBody>
          <a:bodyPr anchor="ctr"/>
          <a:lstStyle/>
          <a:p>
            <a:endParaRPr lang="en-GB"/>
          </a:p>
        </p:txBody>
      </p:sp>
      <p:sp>
        <p:nvSpPr>
          <p:cNvPr id="9" name="Likebent trekant 8"/>
          <p:cNvSpPr/>
          <p:nvPr/>
        </p:nvSpPr>
        <p:spPr>
          <a:xfrm flipV="1">
            <a:off x="4878388" y="5286375"/>
            <a:ext cx="2406650" cy="96838"/>
          </a:xfrm>
          <a:prstGeom prst="triangle">
            <a:avLst/>
          </a:prstGeom>
          <a:solidFill>
            <a:schemeClr val="bg1">
              <a:lumMod val="50000"/>
            </a:schemeClr>
          </a:solidFill>
          <a:ln w="9525">
            <a:noFill/>
            <a:miter lim="800000"/>
            <a:headEnd/>
            <a:tailEnd/>
          </a:ln>
        </p:spPr>
        <p:txBody>
          <a:bodyPr anchor="ctr"/>
          <a:lstStyle/>
          <a:p>
            <a:pPr marL="174625" indent="-176213" eaLnBrk="0" hangingPunct="0">
              <a:defRPr/>
            </a:pPr>
            <a:endParaRPr lang="nb-NO" sz="1200" dirty="0">
              <a:solidFill>
                <a:schemeClr val="bg1"/>
              </a:solidFill>
            </a:endParaRPr>
          </a:p>
        </p:txBody>
      </p:sp>
      <p:sp>
        <p:nvSpPr>
          <p:cNvPr id="244746" name="Rektangel 9"/>
          <p:cNvSpPr>
            <a:spLocks noChangeArrowheads="1"/>
          </p:cNvSpPr>
          <p:nvPr/>
        </p:nvSpPr>
        <p:spPr bwMode="auto">
          <a:xfrm>
            <a:off x="3305175" y="5426075"/>
            <a:ext cx="5761038" cy="1079500"/>
          </a:xfrm>
          <a:prstGeom prst="rect">
            <a:avLst/>
          </a:prstGeom>
          <a:solidFill>
            <a:srgbClr val="335391"/>
          </a:solidFill>
          <a:ln w="9525">
            <a:noFill/>
            <a:miter lim="800000"/>
            <a:headEnd/>
            <a:tailEnd/>
          </a:ln>
        </p:spPr>
        <p:txBody>
          <a:bodyPr anchor="ctr"/>
          <a:lstStyle/>
          <a:p>
            <a:pPr marL="174625" indent="-174625" eaLnBrk="0" hangingPunct="0"/>
            <a:r>
              <a:rPr lang="en-GB" sz="1600">
                <a:solidFill>
                  <a:schemeClr val="bg1"/>
                </a:solidFill>
              </a:rPr>
              <a:t>Both TSO and non-TSO interconnectors are needed to meet  EU energy policy objectives.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tel 1"/>
          <p:cNvSpPr>
            <a:spLocks noGrp="1"/>
          </p:cNvSpPr>
          <p:nvPr>
            <p:ph type="title" idx="4294967295"/>
          </p:nvPr>
        </p:nvSpPr>
        <p:spPr>
          <a:xfrm>
            <a:off x="65088" y="71438"/>
            <a:ext cx="8691562" cy="928687"/>
          </a:xfrm>
        </p:spPr>
        <p:txBody>
          <a:bodyPr/>
          <a:lstStyle/>
          <a:p>
            <a:r>
              <a:rPr lang="en-US" sz="2400" b="0" smtClean="0"/>
              <a:t>Projects of Common Interest</a:t>
            </a:r>
          </a:p>
        </p:txBody>
      </p:sp>
      <p:sp>
        <p:nvSpPr>
          <p:cNvPr id="4" name="Plassholder for lysbildenummer 3"/>
          <p:cNvSpPr txBox="1">
            <a:spLocks noGrp="1"/>
          </p:cNvSpPr>
          <p:nvPr/>
        </p:nvSpPr>
        <p:spPr bwMode="auto">
          <a:xfrm>
            <a:off x="6588125" y="6654800"/>
            <a:ext cx="2098675" cy="268288"/>
          </a:xfrm>
          <a:prstGeom prst="rect">
            <a:avLst/>
          </a:prstGeom>
          <a:noFill/>
          <a:ln>
            <a:miter lim="800000"/>
            <a:headEnd/>
            <a:tailEnd/>
          </a:ln>
        </p:spPr>
        <p:txBody>
          <a:bodyPr/>
          <a:lstStyle/>
          <a:p>
            <a:pPr algn="r">
              <a:defRPr/>
            </a:pPr>
            <a:fld id="{21999BBB-FEEC-45F5-A967-9314AA1D3A6B}" type="slidenum">
              <a:rPr lang="de-DE" sz="800">
                <a:cs typeface="+mn-cs"/>
              </a:rPr>
              <a:pPr algn="r">
                <a:defRPr/>
              </a:pPr>
              <a:t>11</a:t>
            </a:fld>
            <a:endParaRPr lang="de-DE" sz="800">
              <a:cs typeface="+mn-cs"/>
            </a:endParaRPr>
          </a:p>
        </p:txBody>
      </p:sp>
      <p:sp>
        <p:nvSpPr>
          <p:cNvPr id="11" name="Likebent trekant 10"/>
          <p:cNvSpPr/>
          <p:nvPr/>
        </p:nvSpPr>
        <p:spPr>
          <a:xfrm flipV="1">
            <a:off x="4903788" y="4594225"/>
            <a:ext cx="2406650" cy="98425"/>
          </a:xfrm>
          <a:prstGeom prst="triangle">
            <a:avLst/>
          </a:prstGeom>
          <a:solidFill>
            <a:schemeClr val="bg1">
              <a:lumMod val="50000"/>
            </a:schemeClr>
          </a:solidFill>
          <a:ln w="9525">
            <a:noFill/>
            <a:miter lim="800000"/>
            <a:headEnd/>
            <a:tailEnd/>
          </a:ln>
        </p:spPr>
        <p:txBody>
          <a:bodyPr anchor="ctr"/>
          <a:lstStyle/>
          <a:p>
            <a:pPr marL="174625" indent="-176213" eaLnBrk="0" hangingPunct="0">
              <a:defRPr/>
            </a:pPr>
            <a:endParaRPr lang="nb-NO" sz="1200" dirty="0">
              <a:solidFill>
                <a:schemeClr val="bg1"/>
              </a:solidFill>
            </a:endParaRPr>
          </a:p>
        </p:txBody>
      </p:sp>
      <p:sp>
        <p:nvSpPr>
          <p:cNvPr id="10" name="Likebent trekant 8"/>
          <p:cNvSpPr/>
          <p:nvPr/>
        </p:nvSpPr>
        <p:spPr>
          <a:xfrm rot="5400000" flipV="1">
            <a:off x="1996282" y="2859881"/>
            <a:ext cx="2405062" cy="98425"/>
          </a:xfrm>
          <a:prstGeom prst="triangle">
            <a:avLst/>
          </a:prstGeom>
          <a:solidFill>
            <a:schemeClr val="bg1">
              <a:lumMod val="50000"/>
            </a:schemeClr>
          </a:solidFill>
          <a:ln w="9525">
            <a:noFill/>
            <a:miter lim="800000"/>
            <a:headEnd/>
            <a:tailEnd/>
          </a:ln>
        </p:spPr>
        <p:txBody>
          <a:bodyPr anchor="ctr"/>
          <a:lstStyle/>
          <a:p>
            <a:pPr marL="174625" indent="-176213" eaLnBrk="0" hangingPunct="0">
              <a:defRPr/>
            </a:pPr>
            <a:endParaRPr lang="nb-NO" sz="1200" dirty="0">
              <a:solidFill>
                <a:schemeClr val="bg1"/>
              </a:solidFill>
            </a:endParaRPr>
          </a:p>
        </p:txBody>
      </p:sp>
      <p:sp>
        <p:nvSpPr>
          <p:cNvPr id="251910" name="Rektangel 12"/>
          <p:cNvSpPr>
            <a:spLocks noChangeArrowheads="1"/>
          </p:cNvSpPr>
          <p:nvPr/>
        </p:nvSpPr>
        <p:spPr bwMode="auto">
          <a:xfrm>
            <a:off x="3295650" y="4778375"/>
            <a:ext cx="5759450" cy="1620838"/>
          </a:xfrm>
          <a:prstGeom prst="rect">
            <a:avLst/>
          </a:prstGeom>
          <a:solidFill>
            <a:srgbClr val="335391"/>
          </a:solidFill>
          <a:ln w="9525">
            <a:noFill/>
            <a:miter lim="800000"/>
            <a:headEnd/>
            <a:tailEnd/>
          </a:ln>
        </p:spPr>
        <p:txBody>
          <a:bodyPr anchor="ctr"/>
          <a:lstStyle/>
          <a:p>
            <a:pPr marL="174625" indent="-174625" algn="ctr" eaLnBrk="0" hangingPunct="0"/>
            <a:r>
              <a:rPr lang="en-GB">
                <a:solidFill>
                  <a:schemeClr val="bg1"/>
                </a:solidFill>
              </a:rPr>
              <a:t>For non-TSO projects, such as NorthConnect, it is essential to be recognised as Project of Common Interest in order to overcome the existing challenges</a:t>
            </a:r>
          </a:p>
        </p:txBody>
      </p:sp>
      <p:sp>
        <p:nvSpPr>
          <p:cNvPr id="14" name="Rectangle 4"/>
          <p:cNvSpPr>
            <a:spLocks noChangeArrowheads="1"/>
          </p:cNvSpPr>
          <p:nvPr/>
        </p:nvSpPr>
        <p:spPr bwMode="auto">
          <a:xfrm>
            <a:off x="3302000" y="1293813"/>
            <a:ext cx="5759450" cy="3240087"/>
          </a:xfrm>
          <a:prstGeom prst="rect">
            <a:avLst/>
          </a:prstGeom>
          <a:solidFill>
            <a:schemeClr val="bg1">
              <a:lumMod val="50000"/>
            </a:schemeClr>
          </a:solidFill>
          <a:ln w="9525">
            <a:noFill/>
            <a:miter lim="800000"/>
            <a:headEnd/>
            <a:tailEnd/>
          </a:ln>
        </p:spPr>
        <p:txBody>
          <a:bodyPr anchor="ctr"/>
          <a:lstStyle/>
          <a:p>
            <a:pPr algn="ctr"/>
            <a:endParaRPr lang="en-GB">
              <a:solidFill>
                <a:schemeClr val="bg1"/>
              </a:solidFill>
            </a:endParaRPr>
          </a:p>
          <a:p>
            <a:pPr>
              <a:buFontTx/>
              <a:buChar char="•"/>
            </a:pPr>
            <a:r>
              <a:rPr lang="en-GB">
                <a:solidFill>
                  <a:schemeClr val="bg1"/>
                </a:solidFill>
              </a:rPr>
              <a:t> </a:t>
            </a:r>
            <a:r>
              <a:rPr lang="en-GB" sz="1400">
                <a:solidFill>
                  <a:schemeClr val="bg1"/>
                </a:solidFill>
              </a:rPr>
              <a:t>PCI projects should benefit from streamlined permitting and consenting procedures</a:t>
            </a:r>
          </a:p>
          <a:p>
            <a:pPr>
              <a:buFontTx/>
              <a:buChar char="•"/>
            </a:pPr>
            <a:endParaRPr lang="en-GB" sz="1400">
              <a:solidFill>
                <a:schemeClr val="bg1"/>
              </a:solidFill>
            </a:endParaRPr>
          </a:p>
          <a:p>
            <a:pPr>
              <a:buFontTx/>
              <a:buChar char="•"/>
            </a:pPr>
            <a:r>
              <a:rPr lang="en-GB" sz="1400">
                <a:solidFill>
                  <a:schemeClr val="bg1"/>
                </a:solidFill>
              </a:rPr>
              <a:t> Projects selected as PCIs may be eligible for limited European financial support</a:t>
            </a:r>
          </a:p>
          <a:p>
            <a:pPr>
              <a:buFontTx/>
              <a:buChar char="•"/>
            </a:pPr>
            <a:endParaRPr lang="en-GB" sz="1400">
              <a:solidFill>
                <a:schemeClr val="bg1"/>
              </a:solidFill>
            </a:endParaRPr>
          </a:p>
          <a:p>
            <a:pPr>
              <a:buFontTx/>
              <a:buChar char="•"/>
            </a:pPr>
            <a:r>
              <a:rPr lang="en-GB" sz="1400">
                <a:solidFill>
                  <a:schemeClr val="bg1"/>
                </a:solidFill>
              </a:rPr>
              <a:t> The draft Regulation identifies twelve priority corridors and areas. </a:t>
            </a:r>
          </a:p>
          <a:p>
            <a:pPr>
              <a:buFontTx/>
              <a:buChar char="•"/>
            </a:pPr>
            <a:endParaRPr lang="en-GB" sz="1400">
              <a:solidFill>
                <a:schemeClr val="bg1"/>
              </a:solidFill>
            </a:endParaRPr>
          </a:p>
          <a:p>
            <a:pPr>
              <a:buFontTx/>
              <a:buChar char="•"/>
            </a:pPr>
            <a:r>
              <a:rPr lang="en-GB" sz="1400">
                <a:solidFill>
                  <a:schemeClr val="bg1"/>
                </a:solidFill>
              </a:rPr>
              <a:t>The European Commission is identifying a first group of potential PCIs in advance of the formal adoption </a:t>
            </a:r>
          </a:p>
          <a:p>
            <a:pPr>
              <a:buFontTx/>
              <a:buChar char="•"/>
            </a:pPr>
            <a:endParaRPr lang="en-GB" sz="1400">
              <a:solidFill>
                <a:schemeClr val="bg1"/>
              </a:solidFill>
            </a:endParaRPr>
          </a:p>
          <a:p>
            <a:pPr>
              <a:buFontTx/>
              <a:buChar char="•"/>
            </a:pPr>
            <a:r>
              <a:rPr lang="en-GB" sz="1400">
                <a:solidFill>
                  <a:schemeClr val="bg1"/>
                </a:solidFill>
              </a:rPr>
              <a:t>This process would be repeated every two years once the Regulation is in force</a:t>
            </a:r>
            <a:r>
              <a:rPr lang="en-GB" sz="1400"/>
              <a:t>. </a:t>
            </a:r>
          </a:p>
        </p:txBody>
      </p:sp>
      <p:sp>
        <p:nvSpPr>
          <p:cNvPr id="15" name="Rectangle 14"/>
          <p:cNvSpPr>
            <a:spLocks noChangeArrowheads="1"/>
          </p:cNvSpPr>
          <p:nvPr/>
        </p:nvSpPr>
        <p:spPr bwMode="auto">
          <a:xfrm>
            <a:off x="68263" y="1293813"/>
            <a:ext cx="3059112" cy="3240087"/>
          </a:xfrm>
          <a:prstGeom prst="rect">
            <a:avLst/>
          </a:prstGeom>
          <a:solidFill>
            <a:srgbClr val="335391"/>
          </a:solidFill>
          <a:ln w="9525">
            <a:noFill/>
            <a:miter lim="800000"/>
            <a:headEnd/>
            <a:tailEnd/>
          </a:ln>
        </p:spPr>
        <p:txBody>
          <a:bodyPr anchor="ctr"/>
          <a:lstStyle/>
          <a:p>
            <a:pPr marL="174625" indent="-174625" algn="ctr">
              <a:defRPr/>
            </a:pPr>
            <a:r>
              <a:rPr lang="en-GB" sz="1600" dirty="0">
                <a:solidFill>
                  <a:schemeClr val="bg1"/>
                </a:solidFill>
              </a:rPr>
              <a:t>“Projects of common interest shall be allocated the status of the highest national significance possible”</a:t>
            </a:r>
          </a:p>
          <a:p>
            <a:pPr marL="174625" indent="-174625" algn="ctr">
              <a:defRPr/>
            </a:pPr>
            <a:endParaRPr lang="en-GB" sz="1600" dirty="0">
              <a:solidFill>
                <a:schemeClr val="bg1"/>
              </a:solidFill>
            </a:endParaRPr>
          </a:p>
          <a:p>
            <a:pPr marL="174625" indent="-174625" algn="ctr">
              <a:defRPr/>
            </a:pPr>
            <a:r>
              <a:rPr lang="en-GB" sz="1600" dirty="0">
                <a:solidFill>
                  <a:schemeClr val="bg1"/>
                </a:solidFill>
              </a:rPr>
              <a:t>“...the respective competent authorities shall take all necessary steps for efficient cooperation and coordination”</a:t>
            </a:r>
          </a:p>
          <a:p>
            <a:pPr marL="174625" indent="-174625" algn="ctr">
              <a:defRPr/>
            </a:pPr>
            <a:endParaRPr lang="en-GB" sz="1400" dirty="0">
              <a:solidFill>
                <a:schemeClr val="bg1"/>
              </a:solidFill>
            </a:endParaRPr>
          </a:p>
          <a:p>
            <a:pPr>
              <a:defRPr/>
            </a:pPr>
            <a:r>
              <a:rPr lang="en-GB" sz="1400" dirty="0">
                <a:solidFill>
                  <a:schemeClr val="bg1"/>
                </a:solidFill>
              </a:rPr>
              <a:t>Infrastructure Regulation</a:t>
            </a:r>
          </a:p>
          <a:p>
            <a:pPr>
              <a:defRPr/>
            </a:pPr>
            <a:r>
              <a:rPr lang="en-GB" sz="1400" dirty="0">
                <a:solidFill>
                  <a:schemeClr val="bg1"/>
                </a:solidFill>
              </a:rPr>
              <a:t>COM(2011) 658</a:t>
            </a:r>
          </a:p>
        </p:txBody>
      </p:sp>
      <p:pic>
        <p:nvPicPr>
          <p:cNvPr id="251913" name="Picture 2"/>
          <p:cNvPicPr>
            <a:picLocks noChangeArrowheads="1"/>
          </p:cNvPicPr>
          <p:nvPr/>
        </p:nvPicPr>
        <p:blipFill>
          <a:blip r:embed="rId3"/>
          <a:srcRect/>
          <a:stretch>
            <a:fillRect/>
          </a:stretch>
        </p:blipFill>
        <p:spPr bwMode="auto">
          <a:xfrm>
            <a:off x="60325" y="4784725"/>
            <a:ext cx="30607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tel 1"/>
          <p:cNvSpPr>
            <a:spLocks noGrp="1"/>
          </p:cNvSpPr>
          <p:nvPr>
            <p:ph type="title" idx="4294967295"/>
          </p:nvPr>
        </p:nvSpPr>
        <p:spPr>
          <a:xfrm>
            <a:off x="230188" y="0"/>
            <a:ext cx="8691562" cy="1125538"/>
          </a:xfrm>
        </p:spPr>
        <p:txBody>
          <a:bodyPr/>
          <a:lstStyle/>
          <a:p>
            <a:r>
              <a:rPr lang="en-GB" sz="2400" b="0" smtClean="0"/>
              <a:t>Norway context – Low commitment for interconnection</a:t>
            </a:r>
            <a:endParaRPr lang="en-GB" sz="2400" smtClean="0"/>
          </a:p>
        </p:txBody>
      </p:sp>
      <p:sp>
        <p:nvSpPr>
          <p:cNvPr id="10243" name="Plassholder for lysbildenummer 3"/>
          <p:cNvSpPr txBox="1">
            <a:spLocks noGrp="1"/>
          </p:cNvSpPr>
          <p:nvPr/>
        </p:nvSpPr>
        <p:spPr bwMode="auto">
          <a:xfrm>
            <a:off x="6588125" y="6654800"/>
            <a:ext cx="2098675" cy="268288"/>
          </a:xfrm>
          <a:prstGeom prst="rect">
            <a:avLst/>
          </a:prstGeom>
          <a:noFill/>
          <a:ln>
            <a:miter lim="800000"/>
            <a:headEnd/>
            <a:tailEnd/>
          </a:ln>
        </p:spPr>
        <p:txBody>
          <a:bodyPr/>
          <a:lstStyle/>
          <a:p>
            <a:pPr algn="r">
              <a:defRPr/>
            </a:pPr>
            <a:fld id="{1A4C81C2-DC49-4A1F-BC8A-210B19975784}" type="slidenum">
              <a:rPr lang="en-GB" sz="800">
                <a:solidFill>
                  <a:srgbClr val="000000"/>
                </a:solidFill>
                <a:latin typeface="Arial" pitchFamily="34" charset="0"/>
                <a:cs typeface="+mn-cs"/>
              </a:rPr>
              <a:pPr algn="r">
                <a:defRPr/>
              </a:pPr>
              <a:t>12</a:t>
            </a:fld>
            <a:endParaRPr lang="en-GB" sz="800">
              <a:solidFill>
                <a:srgbClr val="000000"/>
              </a:solidFill>
              <a:latin typeface="Arial" pitchFamily="34" charset="0"/>
              <a:cs typeface="+mn-cs"/>
            </a:endParaRPr>
          </a:p>
        </p:txBody>
      </p:sp>
      <p:sp>
        <p:nvSpPr>
          <p:cNvPr id="10244" name="Text Box 12"/>
          <p:cNvSpPr txBox="1">
            <a:spLocks noChangeArrowheads="1"/>
          </p:cNvSpPr>
          <p:nvPr/>
        </p:nvSpPr>
        <p:spPr bwMode="auto">
          <a:xfrm>
            <a:off x="311150" y="1363663"/>
            <a:ext cx="1597025" cy="2632075"/>
          </a:xfrm>
          <a:prstGeom prst="rect">
            <a:avLst/>
          </a:prstGeom>
          <a:solidFill>
            <a:schemeClr val="bg1">
              <a:lumMod val="50000"/>
            </a:schemeClr>
          </a:solidFill>
          <a:ln w="9525">
            <a:noFill/>
            <a:miter lim="800000"/>
            <a:headEnd/>
            <a:tailEnd/>
          </a:ln>
        </p:spPr>
        <p:txBody>
          <a:bodyPr anchor="ctr"/>
          <a:lstStyle/>
          <a:p>
            <a:pPr algn="ctr"/>
            <a:r>
              <a:rPr lang="en-GB" b="1">
                <a:solidFill>
                  <a:schemeClr val="bg1"/>
                </a:solidFill>
              </a:rPr>
              <a:t>Energy politics</a:t>
            </a:r>
          </a:p>
        </p:txBody>
      </p:sp>
      <p:sp>
        <p:nvSpPr>
          <p:cNvPr id="257029" name="Rectangle 4"/>
          <p:cNvSpPr>
            <a:spLocks noChangeArrowheads="1"/>
          </p:cNvSpPr>
          <p:nvPr/>
        </p:nvSpPr>
        <p:spPr bwMode="auto">
          <a:xfrm>
            <a:off x="2046288" y="1401763"/>
            <a:ext cx="6919912" cy="2593975"/>
          </a:xfrm>
          <a:prstGeom prst="rect">
            <a:avLst/>
          </a:prstGeom>
          <a:solidFill>
            <a:srgbClr val="335391"/>
          </a:solidFill>
          <a:ln w="9525">
            <a:noFill/>
            <a:miter lim="800000"/>
            <a:headEnd/>
            <a:tailEnd/>
          </a:ln>
        </p:spPr>
        <p:txBody>
          <a:bodyPr anchor="ctr"/>
          <a:lstStyle/>
          <a:p>
            <a:pPr>
              <a:buFontTx/>
              <a:buChar char="•"/>
            </a:pPr>
            <a:r>
              <a:rPr lang="en-GB" sz="1400">
                <a:solidFill>
                  <a:schemeClr val="bg1"/>
                </a:solidFill>
              </a:rPr>
              <a:t> Adopted EU Energy politics through EEA- agreement</a:t>
            </a:r>
          </a:p>
          <a:p>
            <a:pPr>
              <a:buFontTx/>
              <a:buChar char="•"/>
            </a:pPr>
            <a:endParaRPr lang="en-GB" sz="1400">
              <a:solidFill>
                <a:schemeClr val="bg1"/>
              </a:solidFill>
            </a:endParaRPr>
          </a:p>
          <a:p>
            <a:pPr>
              <a:buFontTx/>
              <a:buChar char="•"/>
            </a:pPr>
            <a:r>
              <a:rPr lang="en-GB" sz="1400">
                <a:solidFill>
                  <a:schemeClr val="bg1"/>
                </a:solidFill>
              </a:rPr>
              <a:t> Norwegian Hydro Power mainly State owned -  Fragmented power sector and need for big investments</a:t>
            </a:r>
          </a:p>
          <a:p>
            <a:pPr>
              <a:buFontTx/>
              <a:buChar char="•"/>
            </a:pPr>
            <a:endParaRPr lang="en-GB" sz="1400">
              <a:solidFill>
                <a:schemeClr val="bg1"/>
              </a:solidFill>
            </a:endParaRPr>
          </a:p>
          <a:p>
            <a:pPr>
              <a:buFontTx/>
              <a:buChar char="•"/>
            </a:pPr>
            <a:r>
              <a:rPr lang="en-GB" sz="1400">
                <a:solidFill>
                  <a:schemeClr val="bg1"/>
                </a:solidFill>
              </a:rPr>
              <a:t> Green certificate market recently been established, will create energy surplus</a:t>
            </a:r>
          </a:p>
          <a:p>
            <a:pPr>
              <a:buFontTx/>
              <a:buChar char="•"/>
            </a:pPr>
            <a:endParaRPr lang="en-GB" sz="1400">
              <a:solidFill>
                <a:schemeClr val="bg1"/>
              </a:solidFill>
            </a:endParaRPr>
          </a:p>
          <a:p>
            <a:pPr>
              <a:buFontTx/>
              <a:buChar char="•"/>
            </a:pPr>
            <a:r>
              <a:rPr lang="en-GB" sz="1400">
                <a:solidFill>
                  <a:schemeClr val="bg1"/>
                </a:solidFill>
              </a:rPr>
              <a:t>“Balanced” development of interconnectors, which balances the concerns for industry, power sectors and consumers. </a:t>
            </a:r>
          </a:p>
          <a:p>
            <a:pPr>
              <a:buFontTx/>
              <a:buChar char="•"/>
            </a:pPr>
            <a:endParaRPr lang="en-GB" sz="1400">
              <a:solidFill>
                <a:schemeClr val="bg1"/>
              </a:solidFill>
            </a:endParaRPr>
          </a:p>
          <a:p>
            <a:pPr>
              <a:buFontTx/>
              <a:buChar char="•"/>
            </a:pPr>
            <a:r>
              <a:rPr lang="en-GB" sz="1400">
                <a:solidFill>
                  <a:schemeClr val="bg1"/>
                </a:solidFill>
              </a:rPr>
              <a:t> Although Norway viewed as a green battery for Europe</a:t>
            </a:r>
          </a:p>
          <a:p>
            <a:endParaRPr lang="nb-NO" sz="1400">
              <a:solidFill>
                <a:schemeClr val="bg1"/>
              </a:solidFill>
            </a:endParaRPr>
          </a:p>
        </p:txBody>
      </p:sp>
      <p:sp>
        <p:nvSpPr>
          <p:cNvPr id="6" name="Text Box 12"/>
          <p:cNvSpPr txBox="1">
            <a:spLocks noChangeArrowheads="1"/>
          </p:cNvSpPr>
          <p:nvPr/>
        </p:nvSpPr>
        <p:spPr bwMode="auto">
          <a:xfrm>
            <a:off x="268288" y="4391025"/>
            <a:ext cx="1595437" cy="2043113"/>
          </a:xfrm>
          <a:prstGeom prst="rect">
            <a:avLst/>
          </a:prstGeom>
          <a:solidFill>
            <a:schemeClr val="bg1">
              <a:lumMod val="50000"/>
            </a:schemeClr>
          </a:solidFill>
          <a:ln w="9525">
            <a:noFill/>
            <a:miter lim="800000"/>
            <a:headEnd/>
            <a:tailEnd/>
          </a:ln>
        </p:spPr>
        <p:txBody>
          <a:bodyPr anchor="ctr"/>
          <a:lstStyle/>
          <a:p>
            <a:pPr algn="ctr"/>
            <a:r>
              <a:rPr lang="en-GB" b="1">
                <a:solidFill>
                  <a:schemeClr val="bg1"/>
                </a:solidFill>
              </a:rPr>
              <a:t>MOPE</a:t>
            </a:r>
          </a:p>
        </p:txBody>
      </p:sp>
      <p:sp>
        <p:nvSpPr>
          <p:cNvPr id="257031" name="Plassholder for innhold 2"/>
          <p:cNvSpPr>
            <a:spLocks noGrp="1"/>
          </p:cNvSpPr>
          <p:nvPr>
            <p:ph idx="4294967295"/>
          </p:nvPr>
        </p:nvSpPr>
        <p:spPr>
          <a:xfrm>
            <a:off x="2051050" y="4389438"/>
            <a:ext cx="6918325" cy="2057400"/>
          </a:xfrm>
          <a:solidFill>
            <a:srgbClr val="335391"/>
          </a:solidFill>
        </p:spPr>
        <p:txBody>
          <a:bodyPr anchor="ctr"/>
          <a:lstStyle/>
          <a:p>
            <a:pPr marL="0" indent="0" eaLnBrk="1" hangingPunct="1">
              <a:spcBef>
                <a:spcPct val="0"/>
              </a:spcBef>
            </a:pPr>
            <a:r>
              <a:rPr lang="en-GB" sz="1400" smtClean="0">
                <a:solidFill>
                  <a:schemeClr val="bg1"/>
                </a:solidFill>
                <a:cs typeface="Arial" charset="0"/>
              </a:rPr>
              <a:t> The Norwegian Government is basically positive to new interconnectors,</a:t>
            </a:r>
          </a:p>
          <a:p>
            <a:pPr marL="0" indent="0" eaLnBrk="1" hangingPunct="1">
              <a:spcBef>
                <a:spcPct val="0"/>
              </a:spcBef>
              <a:buFontTx/>
              <a:buNone/>
            </a:pPr>
            <a:r>
              <a:rPr lang="en-GB" sz="1400" smtClean="0">
                <a:solidFill>
                  <a:schemeClr val="bg1"/>
                </a:solidFill>
                <a:cs typeface="Arial" charset="0"/>
              </a:rPr>
              <a:t> </a:t>
            </a:r>
          </a:p>
          <a:p>
            <a:pPr marL="0" indent="0" eaLnBrk="1" hangingPunct="1">
              <a:spcBef>
                <a:spcPct val="0"/>
              </a:spcBef>
            </a:pPr>
            <a:r>
              <a:rPr lang="en-GB" sz="1400" smtClean="0">
                <a:solidFill>
                  <a:schemeClr val="bg1"/>
                </a:solidFill>
                <a:cs typeface="Arial" charset="0"/>
              </a:rPr>
              <a:t> The current minister of MOPE is not a supporter of non TSO projects: “If cables are to be built, they should be built by the TSO”</a:t>
            </a:r>
          </a:p>
          <a:p>
            <a:pPr marL="0" indent="0" eaLnBrk="1" hangingPunct="1">
              <a:spcBef>
                <a:spcPct val="0"/>
              </a:spcBef>
            </a:pPr>
            <a:endParaRPr lang="en-GB" sz="1400" smtClean="0">
              <a:solidFill>
                <a:schemeClr val="bg1"/>
              </a:solidFill>
              <a:cs typeface="Arial" charset="0"/>
            </a:endParaRPr>
          </a:p>
          <a:p>
            <a:pPr marL="0" indent="0" eaLnBrk="1" hangingPunct="1">
              <a:spcBef>
                <a:spcPct val="0"/>
              </a:spcBef>
            </a:pPr>
            <a:r>
              <a:rPr lang="en-GB" sz="1400" smtClean="0">
                <a:solidFill>
                  <a:schemeClr val="bg1"/>
                </a:solidFill>
                <a:cs typeface="Arial" charset="0"/>
              </a:rPr>
              <a:t>“ This is partly due to the principle of unbundling, and partly to view that the income from the interconnector should be used for new grid investments</a:t>
            </a:r>
            <a:endParaRPr lang="nb-NO" sz="1400" smtClean="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8" name="Object 2"/>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899" name="think-cell Slide" r:id="rId7" imgW="360" imgH="360" progId="">
                  <p:embed/>
                </p:oleObj>
              </mc:Choice>
              <mc:Fallback>
                <p:oleObj name="think-cell Slide" r:id="rId7" imgW="360" imgH="360"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4" name="Rectangle 28"/>
          <p:cNvSpPr txBox="1">
            <a:spLocks noGrp="1" noChangeArrowheads="1"/>
          </p:cNvSpPr>
          <p:nvPr>
            <p:custDataLst>
              <p:tags r:id="rId3"/>
            </p:custDataLst>
          </p:nvPr>
        </p:nvSpPr>
        <p:spPr bwMode="auto">
          <a:xfrm>
            <a:off x="6588125" y="6654800"/>
            <a:ext cx="2098675" cy="268288"/>
          </a:xfrm>
          <a:prstGeom prst="rect">
            <a:avLst/>
          </a:prstGeom>
          <a:noFill/>
          <a:ln>
            <a:miter lim="800000"/>
            <a:headEnd/>
            <a:tailEnd/>
          </a:ln>
        </p:spPr>
        <p:txBody>
          <a:bodyPr/>
          <a:lstStyle/>
          <a:p>
            <a:pPr algn="r">
              <a:defRPr/>
            </a:pPr>
            <a:fld id="{63A1BD7D-6A88-49FA-9328-257369CF3316}" type="slidenum">
              <a:rPr lang="de-DE" sz="800">
                <a:latin typeface="Arial" pitchFamily="34" charset="0"/>
                <a:cs typeface="+mn-cs"/>
              </a:rPr>
              <a:pPr algn="r">
                <a:defRPr/>
              </a:pPr>
              <a:t>13</a:t>
            </a:fld>
            <a:endParaRPr lang="de-DE" sz="800" dirty="0">
              <a:latin typeface="Arial" pitchFamily="34" charset="0"/>
              <a:cs typeface="+mn-cs"/>
            </a:endParaRPr>
          </a:p>
        </p:txBody>
      </p:sp>
      <p:sp>
        <p:nvSpPr>
          <p:cNvPr id="208900" name="Plassholder for lysbildenummer 3"/>
          <p:cNvSpPr txBox="1">
            <a:spLocks noGrp="1"/>
          </p:cNvSpPr>
          <p:nvPr>
            <p:custDataLst>
              <p:tags r:id="rId4"/>
            </p:custDataLst>
          </p:nvPr>
        </p:nvSpPr>
        <p:spPr bwMode="auto">
          <a:xfrm>
            <a:off x="6588125" y="6654800"/>
            <a:ext cx="2098675" cy="268288"/>
          </a:xfrm>
          <a:prstGeom prst="rect">
            <a:avLst/>
          </a:prstGeom>
          <a:noFill/>
          <a:ln w="9525">
            <a:noFill/>
            <a:miter lim="800000"/>
            <a:headEnd/>
            <a:tailEnd/>
          </a:ln>
        </p:spPr>
        <p:txBody>
          <a:bodyPr/>
          <a:lstStyle/>
          <a:p>
            <a:pPr algn="r"/>
            <a:fld id="{32075B71-303A-46FE-B8EA-64D31810A7B0}" type="slidenum">
              <a:rPr lang="de-DE" sz="800"/>
              <a:pPr algn="r"/>
              <a:t>13</a:t>
            </a:fld>
            <a:endParaRPr lang="de-DE" sz="800"/>
          </a:p>
        </p:txBody>
      </p:sp>
      <p:sp>
        <p:nvSpPr>
          <p:cNvPr id="195602" name="Text Box 18"/>
          <p:cNvSpPr txBox="1">
            <a:spLocks noChangeArrowheads="1"/>
          </p:cNvSpPr>
          <p:nvPr/>
        </p:nvSpPr>
        <p:spPr bwMode="auto">
          <a:xfrm>
            <a:off x="0" y="1484313"/>
            <a:ext cx="2411413" cy="688975"/>
          </a:xfrm>
          <a:prstGeom prst="rect">
            <a:avLst/>
          </a:prstGeom>
          <a:noFill/>
          <a:ln w="9525">
            <a:noFill/>
            <a:miter lim="800000"/>
            <a:headEnd/>
            <a:tailEnd/>
          </a:ln>
        </p:spPr>
        <p:txBody>
          <a:bodyPr/>
          <a:lstStyle/>
          <a:p>
            <a:pPr eaLnBrk="0" hangingPunct="0"/>
            <a:r>
              <a:rPr lang="en-GB" sz="2400" i="1">
                <a:solidFill>
                  <a:srgbClr val="000080"/>
                </a:solidFill>
              </a:rPr>
              <a:t>Glen Coe</a:t>
            </a:r>
            <a:endParaRPr lang="en-GB" sz="2400">
              <a:latin typeface="Tahoma" pitchFamily="34" charset="0"/>
            </a:endParaRPr>
          </a:p>
        </p:txBody>
      </p:sp>
      <p:sp>
        <p:nvSpPr>
          <p:cNvPr id="195603" name="Text Box 19"/>
          <p:cNvSpPr txBox="1">
            <a:spLocks noChangeArrowheads="1"/>
          </p:cNvSpPr>
          <p:nvPr/>
        </p:nvSpPr>
        <p:spPr bwMode="auto">
          <a:xfrm>
            <a:off x="5508625" y="1484313"/>
            <a:ext cx="3635375" cy="688975"/>
          </a:xfrm>
          <a:prstGeom prst="rect">
            <a:avLst/>
          </a:prstGeom>
          <a:noFill/>
          <a:ln w="9525">
            <a:noFill/>
            <a:miter lim="800000"/>
            <a:headEnd/>
            <a:tailEnd/>
          </a:ln>
        </p:spPr>
        <p:txBody>
          <a:bodyPr/>
          <a:lstStyle/>
          <a:p>
            <a:pPr algn="r" eaLnBrk="0" hangingPunct="0"/>
            <a:r>
              <a:rPr lang="en-GB" sz="2400" i="1">
                <a:solidFill>
                  <a:srgbClr val="000080"/>
                </a:solidFill>
              </a:rPr>
              <a:t>Hardanger Fjord</a:t>
            </a:r>
            <a:endParaRPr lang="en-GB" sz="2400">
              <a:latin typeface="Tahoma" pitchFamily="34" charset="0"/>
            </a:endParaRPr>
          </a:p>
        </p:txBody>
      </p:sp>
      <p:sp>
        <p:nvSpPr>
          <p:cNvPr id="195606" name="Text Box 22"/>
          <p:cNvSpPr txBox="1">
            <a:spLocks noChangeArrowheads="1"/>
          </p:cNvSpPr>
          <p:nvPr/>
        </p:nvSpPr>
        <p:spPr bwMode="auto">
          <a:xfrm>
            <a:off x="34925" y="5659438"/>
            <a:ext cx="9109075" cy="792162"/>
          </a:xfrm>
          <a:prstGeom prst="rect">
            <a:avLst/>
          </a:prstGeom>
          <a:noFill/>
          <a:ln w="9525">
            <a:noFill/>
            <a:miter lim="800000"/>
            <a:headEnd/>
            <a:tailEnd/>
          </a:ln>
        </p:spPr>
        <p:txBody>
          <a:bodyPr/>
          <a:lstStyle/>
          <a:p>
            <a:pPr algn="ctr" eaLnBrk="0" hangingPunct="0"/>
            <a:r>
              <a:rPr lang="en-GB" sz="4800">
                <a:solidFill>
                  <a:srgbClr val="003399"/>
                </a:solidFill>
                <a:latin typeface="Monotype Corsiva" pitchFamily="66" charset="0"/>
              </a:rPr>
              <a:t>“From Wind to Hydro and back”</a:t>
            </a:r>
            <a:endParaRPr lang="en-GB" sz="4800">
              <a:solidFill>
                <a:srgbClr val="003399"/>
              </a:solidFill>
              <a:latin typeface="Tahoma" pitchFamily="34" charset="0"/>
            </a:endParaRPr>
          </a:p>
        </p:txBody>
      </p:sp>
      <p:pic>
        <p:nvPicPr>
          <p:cNvPr id="195608" name="Picture 24" descr="Hardangerfjord"/>
          <p:cNvPicPr>
            <a:picLocks noChangeAspect="1" noChangeArrowheads="1"/>
          </p:cNvPicPr>
          <p:nvPr/>
        </p:nvPicPr>
        <p:blipFill>
          <a:blip r:embed="rId9"/>
          <a:srcRect/>
          <a:stretch>
            <a:fillRect/>
          </a:stretch>
        </p:blipFill>
        <p:spPr bwMode="auto">
          <a:xfrm>
            <a:off x="4284663" y="1919288"/>
            <a:ext cx="4859337" cy="3654425"/>
          </a:xfrm>
          <a:prstGeom prst="rect">
            <a:avLst/>
          </a:prstGeom>
          <a:noFill/>
          <a:ln w="9525">
            <a:noFill/>
            <a:miter lim="800000"/>
            <a:headEnd/>
            <a:tailEnd/>
          </a:ln>
        </p:spPr>
      </p:pic>
      <p:pic>
        <p:nvPicPr>
          <p:cNvPr id="195607" name="Picture 23" descr="Glen Coe"/>
          <p:cNvPicPr>
            <a:picLocks noChangeAspect="1" noChangeArrowheads="1"/>
          </p:cNvPicPr>
          <p:nvPr/>
        </p:nvPicPr>
        <p:blipFill>
          <a:blip r:embed="rId10"/>
          <a:srcRect/>
          <a:stretch>
            <a:fillRect/>
          </a:stretch>
        </p:blipFill>
        <p:spPr bwMode="auto">
          <a:xfrm>
            <a:off x="0" y="1916113"/>
            <a:ext cx="4572000" cy="3657600"/>
          </a:xfrm>
          <a:prstGeom prst="rect">
            <a:avLst/>
          </a:prstGeom>
          <a:noFill/>
          <a:ln w="9525">
            <a:noFill/>
            <a:miter lim="800000"/>
            <a:headEnd/>
            <a:tailEnd/>
          </a:ln>
        </p:spPr>
      </p:pic>
      <p:pic>
        <p:nvPicPr>
          <p:cNvPr id="208906" name="Bilde 3"/>
          <p:cNvPicPr>
            <a:picLocks noChangeAspect="1" noChangeArrowheads="1"/>
          </p:cNvPicPr>
          <p:nvPr/>
        </p:nvPicPr>
        <p:blipFill>
          <a:blip r:embed="rId11"/>
          <a:srcRect/>
          <a:stretch>
            <a:fillRect/>
          </a:stretch>
        </p:blipFill>
        <p:spPr bwMode="auto">
          <a:xfrm>
            <a:off x="2411413" y="122238"/>
            <a:ext cx="4319587" cy="1362075"/>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602"/>
                                        </p:tgtEl>
                                        <p:attrNameLst>
                                          <p:attrName>style.visibility</p:attrName>
                                        </p:attrNameLst>
                                      </p:cBhvr>
                                      <p:to>
                                        <p:strVal val="visible"/>
                                      </p:to>
                                    </p:set>
                                    <p:animEffect transition="in" filter="fade">
                                      <p:cBhvr>
                                        <p:cTn id="7" dur="500"/>
                                        <p:tgtEl>
                                          <p:spTgt spid="1956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5603"/>
                                        </p:tgtEl>
                                        <p:attrNameLst>
                                          <p:attrName>style.visibility</p:attrName>
                                        </p:attrNameLst>
                                      </p:cBhvr>
                                      <p:to>
                                        <p:strVal val="visible"/>
                                      </p:to>
                                    </p:set>
                                    <p:animEffect transition="in" filter="fade">
                                      <p:cBhvr>
                                        <p:cTn id="10" dur="500"/>
                                        <p:tgtEl>
                                          <p:spTgt spid="1956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5606"/>
                                        </p:tgtEl>
                                        <p:attrNameLst>
                                          <p:attrName>style.visibility</p:attrName>
                                        </p:attrNameLst>
                                      </p:cBhvr>
                                      <p:to>
                                        <p:strVal val="visible"/>
                                      </p:to>
                                    </p:set>
                                    <p:animEffect transition="in" filter="fade">
                                      <p:cBhvr>
                                        <p:cTn id="13" dur="500"/>
                                        <p:tgtEl>
                                          <p:spTgt spid="195606"/>
                                        </p:tgtEl>
                                      </p:cBhvr>
                                    </p:animEffect>
                                  </p:childTnLst>
                                </p:cTn>
                              </p:par>
                              <p:par>
                                <p:cTn id="14" presetID="10" presetClass="entr" presetSubtype="0" fill="hold" nodeType="withEffect">
                                  <p:stCondLst>
                                    <p:cond delay="0"/>
                                  </p:stCondLst>
                                  <p:childTnLst>
                                    <p:set>
                                      <p:cBhvr>
                                        <p:cTn id="15" dur="1" fill="hold">
                                          <p:stCondLst>
                                            <p:cond delay="0"/>
                                          </p:stCondLst>
                                        </p:cTn>
                                        <p:tgtEl>
                                          <p:spTgt spid="195608"/>
                                        </p:tgtEl>
                                        <p:attrNameLst>
                                          <p:attrName>style.visibility</p:attrName>
                                        </p:attrNameLst>
                                      </p:cBhvr>
                                      <p:to>
                                        <p:strVal val="visible"/>
                                      </p:to>
                                    </p:set>
                                    <p:animEffect transition="in" filter="fade">
                                      <p:cBhvr>
                                        <p:cTn id="16" dur="500"/>
                                        <p:tgtEl>
                                          <p:spTgt spid="195608"/>
                                        </p:tgtEl>
                                      </p:cBhvr>
                                    </p:animEffect>
                                  </p:childTnLst>
                                </p:cTn>
                              </p:par>
                              <p:par>
                                <p:cTn id="17" presetID="10" presetClass="entr" presetSubtype="0" fill="hold" nodeType="withEffect">
                                  <p:stCondLst>
                                    <p:cond delay="0"/>
                                  </p:stCondLst>
                                  <p:childTnLst>
                                    <p:set>
                                      <p:cBhvr>
                                        <p:cTn id="18" dur="1" fill="hold">
                                          <p:stCondLst>
                                            <p:cond delay="0"/>
                                          </p:stCondLst>
                                        </p:cTn>
                                        <p:tgtEl>
                                          <p:spTgt spid="195607"/>
                                        </p:tgtEl>
                                        <p:attrNameLst>
                                          <p:attrName>style.visibility</p:attrName>
                                        </p:attrNameLst>
                                      </p:cBhvr>
                                      <p:to>
                                        <p:strVal val="visible"/>
                                      </p:to>
                                    </p:set>
                                    <p:animEffect transition="in" filter="fade">
                                      <p:cBhvr>
                                        <p:cTn id="19" dur="500"/>
                                        <p:tgtEl>
                                          <p:spTgt spid="19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2" grpId="0"/>
      <p:bldP spid="195603" grpId="0"/>
      <p:bldP spid="1956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p:txBody>
          <a:bodyPr/>
          <a:lstStyle/>
          <a:p>
            <a:r>
              <a:rPr lang="en-GB" smtClean="0"/>
              <a:t>Agenda</a:t>
            </a:r>
          </a:p>
        </p:txBody>
      </p:sp>
      <p:sp>
        <p:nvSpPr>
          <p:cNvPr id="225284" name="Rectangle 4"/>
          <p:cNvSpPr>
            <a:spLocks noChangeArrowheads="1"/>
          </p:cNvSpPr>
          <p:nvPr/>
        </p:nvSpPr>
        <p:spPr bwMode="auto">
          <a:xfrm>
            <a:off x="300038" y="1401763"/>
            <a:ext cx="8570912" cy="4886325"/>
          </a:xfrm>
          <a:prstGeom prst="rect">
            <a:avLst/>
          </a:prstGeom>
          <a:solidFill>
            <a:srgbClr val="335391"/>
          </a:solidFill>
          <a:ln w="9525">
            <a:noFill/>
            <a:miter lim="800000"/>
            <a:headEnd/>
            <a:tailEnd/>
          </a:ln>
        </p:spPr>
        <p:txBody>
          <a:bodyPr anchor="ctr"/>
          <a:lstStyle/>
          <a:p>
            <a:endParaRPr lang="en-GB" sz="1400" b="1">
              <a:solidFill>
                <a:schemeClr val="bg1"/>
              </a:solidFill>
            </a:endParaRPr>
          </a:p>
          <a:p>
            <a:pPr eaLnBrk="0" hangingPunct="0">
              <a:buFont typeface="Arial" charset="0"/>
              <a:buChar char="•"/>
            </a:pPr>
            <a:r>
              <a:rPr lang="en-GB" sz="2400" b="1">
                <a:solidFill>
                  <a:schemeClr val="bg1"/>
                </a:solidFill>
                <a:sym typeface="Wingdings" pitchFamily="2" charset="2"/>
              </a:rPr>
              <a:t>Project Overview</a:t>
            </a:r>
          </a:p>
          <a:p>
            <a:pPr eaLnBrk="0" hangingPunct="0">
              <a:buFont typeface="Arial" charset="0"/>
              <a:buChar char="•"/>
            </a:pPr>
            <a:endParaRPr lang="en-GB" sz="2400" b="1">
              <a:solidFill>
                <a:schemeClr val="bg1"/>
              </a:solidFill>
              <a:sym typeface="Wingdings" pitchFamily="2" charset="2"/>
            </a:endParaRPr>
          </a:p>
          <a:p>
            <a:pPr eaLnBrk="0" hangingPunct="0">
              <a:buFont typeface="Arial" charset="0"/>
              <a:buChar char="•"/>
            </a:pPr>
            <a:r>
              <a:rPr lang="en-GB" sz="2400" b="1">
                <a:solidFill>
                  <a:schemeClr val="bg1"/>
                </a:solidFill>
                <a:sym typeface="Wingdings" pitchFamily="2" charset="2"/>
              </a:rPr>
              <a:t>UK Perspective</a:t>
            </a:r>
          </a:p>
          <a:p>
            <a:pPr eaLnBrk="0" hangingPunct="0">
              <a:buFont typeface="Arial" charset="0"/>
              <a:buChar char="•"/>
            </a:pPr>
            <a:endParaRPr lang="en-GB" sz="2400" b="1">
              <a:solidFill>
                <a:schemeClr val="bg1"/>
              </a:solidFill>
              <a:sym typeface="Wingdings" pitchFamily="2" charset="2"/>
            </a:endParaRPr>
          </a:p>
          <a:p>
            <a:pPr eaLnBrk="0" hangingPunct="0">
              <a:buFont typeface="Arial" charset="0"/>
              <a:buChar char="•"/>
            </a:pPr>
            <a:r>
              <a:rPr lang="en-GB" sz="2400" b="1">
                <a:solidFill>
                  <a:schemeClr val="bg1"/>
                </a:solidFill>
                <a:sym typeface="Wingdings" pitchFamily="2" charset="2"/>
              </a:rPr>
              <a:t>EU Perspective</a:t>
            </a:r>
          </a:p>
          <a:p>
            <a:pPr eaLnBrk="0" hangingPunct="0">
              <a:buFont typeface="Arial" charset="0"/>
              <a:buChar char="•"/>
            </a:pPr>
            <a:endParaRPr lang="en-GB" sz="2400" b="1">
              <a:solidFill>
                <a:schemeClr val="bg1"/>
              </a:solidFill>
              <a:sym typeface="Wingdings" pitchFamily="2" charset="2"/>
            </a:endParaRPr>
          </a:p>
          <a:p>
            <a:pPr eaLnBrk="0" hangingPunct="0">
              <a:buFont typeface="Arial" charset="0"/>
              <a:buChar char="•"/>
            </a:pPr>
            <a:r>
              <a:rPr lang="en-GB" sz="2400" b="1">
                <a:solidFill>
                  <a:schemeClr val="bg1"/>
                </a:solidFill>
                <a:sym typeface="Wingdings" pitchFamily="2" charset="2"/>
              </a:rPr>
              <a:t>Norway Perspective</a:t>
            </a:r>
            <a:r>
              <a:rPr lang="en-GB" b="1">
                <a:sym typeface="Wingdings" pitchFamily="2" charset="2"/>
              </a:rPr>
              <a:t>		</a:t>
            </a:r>
            <a:endParaRPr lang="en-GB" b="1"/>
          </a:p>
          <a:p>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Group 24"/>
          <p:cNvGrpSpPr>
            <a:grpSpLocks/>
          </p:cNvGrpSpPr>
          <p:nvPr>
            <p:custDataLst>
              <p:tags r:id="rId2"/>
            </p:custDataLst>
          </p:nvPr>
        </p:nvGrpSpPr>
        <p:grpSpPr bwMode="auto">
          <a:xfrm>
            <a:off x="1662113" y="2125663"/>
            <a:ext cx="2611437" cy="2776537"/>
            <a:chOff x="673" y="824"/>
            <a:chExt cx="436" cy="623"/>
          </a:xfrm>
        </p:grpSpPr>
        <p:sp>
          <p:nvSpPr>
            <p:cNvPr id="10" name="Freeform 25"/>
            <p:cNvSpPr>
              <a:spLocks noChangeAspect="1"/>
            </p:cNvSpPr>
            <p:nvPr/>
          </p:nvSpPr>
          <p:spPr bwMode="auto">
            <a:xfrm>
              <a:off x="673" y="824"/>
              <a:ext cx="436" cy="513"/>
            </a:xfrm>
            <a:custGeom>
              <a:avLst/>
              <a:gdLst>
                <a:gd name="T0" fmla="*/ 30 w 718"/>
                <a:gd name="T1" fmla="*/ 81 h 923"/>
                <a:gd name="T2" fmla="*/ 32 w 718"/>
                <a:gd name="T3" fmla="*/ 76 h 923"/>
                <a:gd name="T4" fmla="*/ 35 w 718"/>
                <a:gd name="T5" fmla="*/ 68 h 923"/>
                <a:gd name="T6" fmla="*/ 32 w 718"/>
                <a:gd name="T7" fmla="*/ 62 h 923"/>
                <a:gd name="T8" fmla="*/ 32 w 718"/>
                <a:gd name="T9" fmla="*/ 53 h 923"/>
                <a:gd name="T10" fmla="*/ 36 w 718"/>
                <a:gd name="T11" fmla="*/ 49 h 923"/>
                <a:gd name="T12" fmla="*/ 41 w 718"/>
                <a:gd name="T13" fmla="*/ 48 h 923"/>
                <a:gd name="T14" fmla="*/ 43 w 718"/>
                <a:gd name="T15" fmla="*/ 42 h 923"/>
                <a:gd name="T16" fmla="*/ 46 w 718"/>
                <a:gd name="T17" fmla="*/ 33 h 923"/>
                <a:gd name="T18" fmla="*/ 49 w 718"/>
                <a:gd name="T19" fmla="*/ 27 h 923"/>
                <a:gd name="T20" fmla="*/ 56 w 718"/>
                <a:gd name="T21" fmla="*/ 22 h 923"/>
                <a:gd name="T22" fmla="*/ 62 w 718"/>
                <a:gd name="T23" fmla="*/ 19 h 923"/>
                <a:gd name="T24" fmla="*/ 63 w 718"/>
                <a:gd name="T25" fmla="*/ 16 h 923"/>
                <a:gd name="T26" fmla="*/ 66 w 718"/>
                <a:gd name="T27" fmla="*/ 13 h 923"/>
                <a:gd name="T28" fmla="*/ 70 w 718"/>
                <a:gd name="T29" fmla="*/ 17 h 923"/>
                <a:gd name="T30" fmla="*/ 75 w 718"/>
                <a:gd name="T31" fmla="*/ 17 h 923"/>
                <a:gd name="T32" fmla="*/ 80 w 718"/>
                <a:gd name="T33" fmla="*/ 16 h 923"/>
                <a:gd name="T34" fmla="*/ 81 w 718"/>
                <a:gd name="T35" fmla="*/ 10 h 923"/>
                <a:gd name="T36" fmla="*/ 86 w 718"/>
                <a:gd name="T37" fmla="*/ 7 h 923"/>
                <a:gd name="T38" fmla="*/ 90 w 718"/>
                <a:gd name="T39" fmla="*/ 8 h 923"/>
                <a:gd name="T40" fmla="*/ 92 w 718"/>
                <a:gd name="T41" fmla="*/ 12 h 923"/>
                <a:gd name="T42" fmla="*/ 95 w 718"/>
                <a:gd name="T43" fmla="*/ 10 h 923"/>
                <a:gd name="T44" fmla="*/ 97 w 718"/>
                <a:gd name="T45" fmla="*/ 7 h 923"/>
                <a:gd name="T46" fmla="*/ 94 w 718"/>
                <a:gd name="T47" fmla="*/ 6 h 923"/>
                <a:gd name="T48" fmla="*/ 85 w 718"/>
                <a:gd name="T49" fmla="*/ 0 h 923"/>
                <a:gd name="T50" fmla="*/ 78 w 718"/>
                <a:gd name="T51" fmla="*/ 4 h 923"/>
                <a:gd name="T52" fmla="*/ 75 w 718"/>
                <a:gd name="T53" fmla="*/ 4 h 923"/>
                <a:gd name="T54" fmla="*/ 66 w 718"/>
                <a:gd name="T55" fmla="*/ 7 h 923"/>
                <a:gd name="T56" fmla="*/ 55 w 718"/>
                <a:gd name="T57" fmla="*/ 12 h 923"/>
                <a:gd name="T58" fmla="*/ 54 w 718"/>
                <a:gd name="T59" fmla="*/ 16 h 923"/>
                <a:gd name="T60" fmla="*/ 48 w 718"/>
                <a:gd name="T61" fmla="*/ 18 h 923"/>
                <a:gd name="T62" fmla="*/ 43 w 718"/>
                <a:gd name="T63" fmla="*/ 19 h 923"/>
                <a:gd name="T64" fmla="*/ 38 w 718"/>
                <a:gd name="T65" fmla="*/ 24 h 923"/>
                <a:gd name="T66" fmla="*/ 44 w 718"/>
                <a:gd name="T67" fmla="*/ 24 h 923"/>
                <a:gd name="T68" fmla="*/ 39 w 718"/>
                <a:gd name="T69" fmla="*/ 32 h 923"/>
                <a:gd name="T70" fmla="*/ 27 w 718"/>
                <a:gd name="T71" fmla="*/ 47 h 923"/>
                <a:gd name="T72" fmla="*/ 18 w 718"/>
                <a:gd name="T73" fmla="*/ 53 h 923"/>
                <a:gd name="T74" fmla="*/ 9 w 718"/>
                <a:gd name="T75" fmla="*/ 58 h 923"/>
                <a:gd name="T76" fmla="*/ 0 w 718"/>
                <a:gd name="T77" fmla="*/ 66 h 923"/>
                <a:gd name="T78" fmla="*/ 0 w 718"/>
                <a:gd name="T79" fmla="*/ 77 h 923"/>
                <a:gd name="T80" fmla="*/ 1 w 718"/>
                <a:gd name="T81" fmla="*/ 81 h 923"/>
                <a:gd name="T82" fmla="*/ 5 w 718"/>
                <a:gd name="T83" fmla="*/ 87 h 923"/>
                <a:gd name="T84" fmla="*/ 20 w 718"/>
                <a:gd name="T85" fmla="*/ 82 h 923"/>
                <a:gd name="T86" fmla="*/ 27 w 718"/>
                <a:gd name="T87" fmla="*/ 82 h 9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923"/>
                <a:gd name="T134" fmla="*/ 718 w 718"/>
                <a:gd name="T135" fmla="*/ 923 h 9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chemeClr val="bg1">
                <a:lumMod val="50000"/>
                <a:alpha val="70000"/>
              </a:schemeClr>
            </a:solidFill>
            <a:ln w="6350">
              <a:solidFill>
                <a:schemeClr val="bg1"/>
              </a:solidFill>
              <a:round/>
              <a:headEnd/>
              <a:tailEnd/>
            </a:ln>
          </p:spPr>
          <p:txBody>
            <a:bodyPr/>
            <a:lstStyle/>
            <a:p>
              <a:pPr>
                <a:defRPr/>
              </a:pPr>
              <a:endParaRPr lang="en-US" dirty="0"/>
            </a:p>
          </p:txBody>
        </p:sp>
        <p:sp>
          <p:nvSpPr>
            <p:cNvPr id="11" name="Freeform 26"/>
            <p:cNvSpPr>
              <a:spLocks noChangeAspect="1"/>
            </p:cNvSpPr>
            <p:nvPr/>
          </p:nvSpPr>
          <p:spPr bwMode="auto">
            <a:xfrm>
              <a:off x="793" y="913"/>
              <a:ext cx="234" cy="534"/>
            </a:xfrm>
            <a:custGeom>
              <a:avLst/>
              <a:gdLst>
                <a:gd name="T0" fmla="*/ 51 w 387"/>
                <a:gd name="T1" fmla="*/ 20 h 958"/>
                <a:gd name="T2" fmla="*/ 50 w 387"/>
                <a:gd name="T3" fmla="*/ 14 h 958"/>
                <a:gd name="T4" fmla="*/ 48 w 387"/>
                <a:gd name="T5" fmla="*/ 12 h 958"/>
                <a:gd name="T6" fmla="*/ 47 w 387"/>
                <a:gd name="T7" fmla="*/ 6 h 958"/>
                <a:gd name="T8" fmla="*/ 44 w 387"/>
                <a:gd name="T9" fmla="*/ 4 h 958"/>
                <a:gd name="T10" fmla="*/ 37 w 387"/>
                <a:gd name="T11" fmla="*/ 0 h 958"/>
                <a:gd name="T12" fmla="*/ 35 w 387"/>
                <a:gd name="T13" fmla="*/ 2 h 958"/>
                <a:gd name="T14" fmla="*/ 34 w 387"/>
                <a:gd name="T15" fmla="*/ 4 h 958"/>
                <a:gd name="T16" fmla="*/ 29 w 387"/>
                <a:gd name="T17" fmla="*/ 4 h 958"/>
                <a:gd name="T18" fmla="*/ 25 w 387"/>
                <a:gd name="T19" fmla="*/ 7 h 958"/>
                <a:gd name="T20" fmla="*/ 22 w 387"/>
                <a:gd name="T21" fmla="*/ 12 h 958"/>
                <a:gd name="T22" fmla="*/ 22 w 387"/>
                <a:gd name="T23" fmla="*/ 15 h 958"/>
                <a:gd name="T24" fmla="*/ 18 w 387"/>
                <a:gd name="T25" fmla="*/ 20 h 958"/>
                <a:gd name="T26" fmla="*/ 16 w 387"/>
                <a:gd name="T27" fmla="*/ 26 h 958"/>
                <a:gd name="T28" fmla="*/ 14 w 387"/>
                <a:gd name="T29" fmla="*/ 31 h 958"/>
                <a:gd name="T30" fmla="*/ 13 w 387"/>
                <a:gd name="T31" fmla="*/ 34 h 958"/>
                <a:gd name="T32" fmla="*/ 10 w 387"/>
                <a:gd name="T33" fmla="*/ 35 h 958"/>
                <a:gd name="T34" fmla="*/ 7 w 387"/>
                <a:gd name="T35" fmla="*/ 36 h 958"/>
                <a:gd name="T36" fmla="*/ 7 w 387"/>
                <a:gd name="T37" fmla="*/ 40 h 958"/>
                <a:gd name="T38" fmla="*/ 5 w 387"/>
                <a:gd name="T39" fmla="*/ 47 h 958"/>
                <a:gd name="T40" fmla="*/ 8 w 387"/>
                <a:gd name="T41" fmla="*/ 51 h 958"/>
                <a:gd name="T42" fmla="*/ 5 w 387"/>
                <a:gd name="T43" fmla="*/ 55 h 958"/>
                <a:gd name="T44" fmla="*/ 5 w 387"/>
                <a:gd name="T45" fmla="*/ 61 h 958"/>
                <a:gd name="T46" fmla="*/ 2 w 387"/>
                <a:gd name="T47" fmla="*/ 64 h 958"/>
                <a:gd name="T48" fmla="*/ 2 w 387"/>
                <a:gd name="T49" fmla="*/ 69 h 958"/>
                <a:gd name="T50" fmla="*/ 0 w 387"/>
                <a:gd name="T51" fmla="*/ 69 h 958"/>
                <a:gd name="T52" fmla="*/ 5 w 387"/>
                <a:gd name="T53" fmla="*/ 82 h 958"/>
                <a:gd name="T54" fmla="*/ 7 w 387"/>
                <a:gd name="T55" fmla="*/ 87 h 958"/>
                <a:gd name="T56" fmla="*/ 8 w 387"/>
                <a:gd name="T57" fmla="*/ 93 h 958"/>
                <a:gd name="T58" fmla="*/ 14 w 387"/>
                <a:gd name="T59" fmla="*/ 90 h 958"/>
                <a:gd name="T60" fmla="*/ 22 w 387"/>
                <a:gd name="T61" fmla="*/ 87 h 958"/>
                <a:gd name="T62" fmla="*/ 27 w 387"/>
                <a:gd name="T63" fmla="*/ 77 h 958"/>
                <a:gd name="T64" fmla="*/ 27 w 387"/>
                <a:gd name="T65" fmla="*/ 71 h 958"/>
                <a:gd name="T66" fmla="*/ 33 w 387"/>
                <a:gd name="T67" fmla="*/ 67 h 958"/>
                <a:gd name="T68" fmla="*/ 34 w 387"/>
                <a:gd name="T69" fmla="*/ 64 h 958"/>
                <a:gd name="T70" fmla="*/ 34 w 387"/>
                <a:gd name="T71" fmla="*/ 60 h 958"/>
                <a:gd name="T72" fmla="*/ 27 w 387"/>
                <a:gd name="T73" fmla="*/ 53 h 958"/>
                <a:gd name="T74" fmla="*/ 32 w 387"/>
                <a:gd name="T75" fmla="*/ 41 h 958"/>
                <a:gd name="T76" fmla="*/ 41 w 387"/>
                <a:gd name="T77" fmla="*/ 35 h 958"/>
                <a:gd name="T78" fmla="*/ 44 w 387"/>
                <a:gd name="T79" fmla="*/ 31 h 958"/>
                <a:gd name="T80" fmla="*/ 44 w 387"/>
                <a:gd name="T81" fmla="*/ 26 h 958"/>
                <a:gd name="T82" fmla="*/ 45 w 387"/>
                <a:gd name="T83" fmla="*/ 23 h 958"/>
                <a:gd name="T84" fmla="*/ 49 w 387"/>
                <a:gd name="T85" fmla="*/ 21 h 9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958"/>
                <a:gd name="T131" fmla="*/ 387 w 387"/>
                <a:gd name="T132" fmla="*/ 958 h 9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chemeClr val="bg1">
                <a:lumMod val="50000"/>
                <a:alpha val="75000"/>
              </a:schemeClr>
            </a:solidFill>
            <a:ln w="6350">
              <a:solidFill>
                <a:schemeClr val="bg1"/>
              </a:solidFill>
              <a:round/>
              <a:headEnd/>
              <a:tailEnd/>
            </a:ln>
          </p:spPr>
          <p:txBody>
            <a:bodyPr/>
            <a:lstStyle/>
            <a:p>
              <a:pPr>
                <a:defRPr/>
              </a:pPr>
              <a:endParaRPr lang="en-US" dirty="0"/>
            </a:p>
          </p:txBody>
        </p:sp>
      </p:grpSp>
      <p:graphicFrame>
        <p:nvGraphicFramePr>
          <p:cNvPr id="236549" name="Object 5"/>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550" name="think-cell Slide" r:id="rId15" imgW="360" imgH="360" progId="">
                  <p:embed/>
                </p:oleObj>
              </mc:Choice>
              <mc:Fallback>
                <p:oleObj name="think-cell Slide" r:id="rId15" imgW="360" imgH="360" progId="">
                  <p:embed/>
                  <p:pic>
                    <p:nvPicPr>
                      <p:cNvPr id="0" name="Picture 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4" name="Rectangle 28"/>
          <p:cNvSpPr txBox="1">
            <a:spLocks noGrp="1" noChangeArrowheads="1"/>
          </p:cNvSpPr>
          <p:nvPr>
            <p:custDataLst>
              <p:tags r:id="rId4"/>
            </p:custDataLst>
          </p:nvPr>
        </p:nvSpPr>
        <p:spPr bwMode="auto">
          <a:xfrm>
            <a:off x="6588125" y="6654800"/>
            <a:ext cx="2098675" cy="268288"/>
          </a:xfrm>
          <a:prstGeom prst="rect">
            <a:avLst/>
          </a:prstGeom>
          <a:noFill/>
          <a:ln>
            <a:miter lim="800000"/>
            <a:headEnd/>
            <a:tailEnd/>
          </a:ln>
        </p:spPr>
        <p:txBody>
          <a:bodyPr/>
          <a:lstStyle/>
          <a:p>
            <a:pPr algn="r">
              <a:defRPr/>
            </a:pPr>
            <a:fld id="{A78614A0-2F2F-4BB6-AF0C-FFA1CC9AAE32}" type="slidenum">
              <a:rPr lang="de-DE" sz="800">
                <a:latin typeface="Arial" pitchFamily="34" charset="0"/>
                <a:cs typeface="+mn-cs"/>
              </a:rPr>
              <a:pPr algn="r">
                <a:defRPr/>
              </a:pPr>
              <a:t>3</a:t>
            </a:fld>
            <a:endParaRPr lang="de-DE" sz="800" dirty="0">
              <a:latin typeface="Arial" pitchFamily="34" charset="0"/>
              <a:cs typeface="+mn-cs"/>
            </a:endParaRPr>
          </a:p>
        </p:txBody>
      </p:sp>
      <p:sp>
        <p:nvSpPr>
          <p:cNvPr id="236551" name="Plassholder for lysbildenummer 3"/>
          <p:cNvSpPr txBox="1">
            <a:spLocks noGrp="1"/>
          </p:cNvSpPr>
          <p:nvPr>
            <p:custDataLst>
              <p:tags r:id="rId5"/>
            </p:custDataLst>
          </p:nvPr>
        </p:nvSpPr>
        <p:spPr bwMode="auto">
          <a:xfrm>
            <a:off x="6588125" y="6654800"/>
            <a:ext cx="2098675" cy="268288"/>
          </a:xfrm>
          <a:prstGeom prst="rect">
            <a:avLst/>
          </a:prstGeom>
          <a:noFill/>
          <a:ln w="9525">
            <a:noFill/>
            <a:miter lim="800000"/>
            <a:headEnd/>
            <a:tailEnd/>
          </a:ln>
        </p:spPr>
        <p:txBody>
          <a:bodyPr/>
          <a:lstStyle/>
          <a:p>
            <a:pPr algn="r"/>
            <a:fld id="{F5730D27-779D-48CE-BA79-D6702BBAE590}" type="slidenum">
              <a:rPr lang="de-DE" sz="800"/>
              <a:pPr algn="r"/>
              <a:t>3</a:t>
            </a:fld>
            <a:endParaRPr lang="de-DE" sz="800"/>
          </a:p>
        </p:txBody>
      </p:sp>
      <p:sp>
        <p:nvSpPr>
          <p:cNvPr id="236552" name="Rectangle 5"/>
          <p:cNvSpPr>
            <a:spLocks noGrp="1" noChangeArrowheads="1"/>
          </p:cNvSpPr>
          <p:nvPr>
            <p:ph type="title" idx="4294967295"/>
            <p:custDataLst>
              <p:tags r:id="rId6"/>
            </p:custDataLst>
          </p:nvPr>
        </p:nvSpPr>
        <p:spPr>
          <a:xfrm>
            <a:off x="65088" y="71438"/>
            <a:ext cx="8964612" cy="928687"/>
          </a:xfrm>
        </p:spPr>
        <p:txBody>
          <a:bodyPr/>
          <a:lstStyle/>
          <a:p>
            <a:pPr eaLnBrk="1" hangingPunct="1"/>
            <a:r>
              <a:rPr lang="en-GB" sz="2400" smtClean="0"/>
              <a:t>Project Overview</a:t>
            </a:r>
          </a:p>
        </p:txBody>
      </p:sp>
      <p:sp>
        <p:nvSpPr>
          <p:cNvPr id="236553" name="AutoShape 6"/>
          <p:cNvSpPr>
            <a:spLocks noChangeArrowheads="1"/>
          </p:cNvSpPr>
          <p:nvPr>
            <p:custDataLst>
              <p:tags r:id="rId7"/>
            </p:custDataLst>
          </p:nvPr>
        </p:nvSpPr>
        <p:spPr bwMode="auto">
          <a:xfrm>
            <a:off x="4497388" y="2767013"/>
            <a:ext cx="131762" cy="2268537"/>
          </a:xfrm>
          <a:prstGeom prst="homePlate">
            <a:avLst>
              <a:gd name="adj" fmla="val 89944"/>
            </a:avLst>
          </a:prstGeom>
          <a:solidFill>
            <a:srgbClr val="969696"/>
          </a:solidFill>
          <a:ln w="9525" algn="ctr">
            <a:solidFill>
              <a:srgbClr val="969696"/>
            </a:solidFill>
            <a:miter lim="800000"/>
            <a:headEnd/>
            <a:tailEnd/>
          </a:ln>
        </p:spPr>
        <p:txBody>
          <a:bodyPr anchor="ctr"/>
          <a:lstStyle/>
          <a:p>
            <a:endParaRPr lang="en-GB"/>
          </a:p>
        </p:txBody>
      </p:sp>
      <p:pic>
        <p:nvPicPr>
          <p:cNvPr id="236554" name="Picture 1"/>
          <p:cNvPicPr>
            <a:picLocks noChangeAspect="1"/>
          </p:cNvPicPr>
          <p:nvPr>
            <p:custDataLst>
              <p:tags r:id="rId8"/>
            </p:custDataLst>
          </p:nvPr>
        </p:nvPicPr>
        <p:blipFill>
          <a:blip r:embed="rId17"/>
          <a:srcRect/>
          <a:stretch>
            <a:fillRect/>
          </a:stretch>
        </p:blipFill>
        <p:spPr bwMode="auto">
          <a:xfrm>
            <a:off x="65088" y="3697288"/>
            <a:ext cx="1493837" cy="2819400"/>
          </a:xfrm>
          <a:prstGeom prst="rect">
            <a:avLst/>
          </a:prstGeom>
          <a:noFill/>
          <a:ln w="9525">
            <a:noFill/>
            <a:miter lim="800000"/>
            <a:headEnd/>
            <a:tailEnd/>
          </a:ln>
        </p:spPr>
      </p:pic>
      <p:cxnSp>
        <p:nvCxnSpPr>
          <p:cNvPr id="16" name="Rett pil 15"/>
          <p:cNvCxnSpPr/>
          <p:nvPr>
            <p:custDataLst>
              <p:tags r:id="rId9"/>
            </p:custDataLst>
          </p:nvPr>
        </p:nvCxnSpPr>
        <p:spPr>
          <a:xfrm flipV="1">
            <a:off x="939800" y="4203700"/>
            <a:ext cx="749300" cy="198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p:nvPr>
            <p:custDataLst>
              <p:tags r:id="rId10"/>
            </p:custDataLst>
          </p:nvPr>
        </p:nvCxnSpPr>
        <p:spPr>
          <a:xfrm flipH="1">
            <a:off x="927100" y="4121150"/>
            <a:ext cx="760413" cy="1968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6557" name="Rectangle 13"/>
          <p:cNvSpPr>
            <a:spLocks noChangeArrowheads="1"/>
          </p:cNvSpPr>
          <p:nvPr/>
        </p:nvSpPr>
        <p:spPr bwMode="auto">
          <a:xfrm>
            <a:off x="65088" y="1304925"/>
            <a:ext cx="4319587" cy="5219700"/>
          </a:xfrm>
          <a:prstGeom prst="rect">
            <a:avLst/>
          </a:prstGeom>
          <a:noFill/>
          <a:ln w="9525">
            <a:solidFill>
              <a:srgbClr val="0033CC"/>
            </a:solidFill>
            <a:miter lim="800000"/>
            <a:headEnd/>
            <a:tailEnd/>
          </a:ln>
        </p:spPr>
        <p:txBody>
          <a:bodyPr wrap="none" anchor="ctr"/>
          <a:lstStyle/>
          <a:p>
            <a:endParaRPr lang="en-GB"/>
          </a:p>
        </p:txBody>
      </p:sp>
      <p:pic>
        <p:nvPicPr>
          <p:cNvPr id="236558" name="Picture 2"/>
          <p:cNvPicPr>
            <a:picLocks noChangeArrowheads="1"/>
          </p:cNvPicPr>
          <p:nvPr/>
        </p:nvPicPr>
        <p:blipFill>
          <a:blip r:embed="rId18"/>
          <a:srcRect/>
          <a:stretch>
            <a:fillRect/>
          </a:stretch>
        </p:blipFill>
        <p:spPr bwMode="auto">
          <a:xfrm>
            <a:off x="4745038" y="2028825"/>
            <a:ext cx="4319587" cy="900113"/>
          </a:xfrm>
          <a:prstGeom prst="rect">
            <a:avLst/>
          </a:prstGeom>
          <a:noFill/>
          <a:ln w="9525">
            <a:noFill/>
            <a:miter lim="800000"/>
            <a:headEnd/>
            <a:tailEnd/>
          </a:ln>
        </p:spPr>
      </p:pic>
      <p:sp>
        <p:nvSpPr>
          <p:cNvPr id="31" name="Rectangle 4"/>
          <p:cNvSpPr>
            <a:spLocks noChangeArrowheads="1"/>
          </p:cNvSpPr>
          <p:nvPr/>
        </p:nvSpPr>
        <p:spPr bwMode="auto">
          <a:xfrm>
            <a:off x="4749800" y="2933700"/>
            <a:ext cx="4319588" cy="3600450"/>
          </a:xfrm>
          <a:prstGeom prst="rect">
            <a:avLst/>
          </a:prstGeom>
          <a:solidFill>
            <a:srgbClr val="335391"/>
          </a:solidFill>
          <a:ln w="9525">
            <a:noFill/>
            <a:miter lim="800000"/>
            <a:headEnd/>
            <a:tailEnd/>
          </a:ln>
        </p:spPr>
        <p:txBody>
          <a:bodyPr anchor="ctr"/>
          <a:lstStyle/>
          <a:p>
            <a:pPr marL="263525" indent="-263525" defTabSz="895350">
              <a:lnSpc>
                <a:spcPct val="130000"/>
              </a:lnSpc>
              <a:spcAft>
                <a:spcPct val="25000"/>
              </a:spcAft>
              <a:buFontTx/>
              <a:buChar char="•"/>
              <a:defRPr/>
            </a:pPr>
            <a:r>
              <a:rPr lang="en-GB" sz="1600" dirty="0">
                <a:solidFill>
                  <a:schemeClr val="bg1"/>
                </a:solidFill>
              </a:rPr>
              <a:t>Non-</a:t>
            </a:r>
            <a:r>
              <a:rPr lang="en-GB" sz="1600" dirty="0" err="1">
                <a:solidFill>
                  <a:schemeClr val="bg1"/>
                </a:solidFill>
              </a:rPr>
              <a:t>TSO</a:t>
            </a:r>
            <a:r>
              <a:rPr lang="en-GB" sz="1600" dirty="0">
                <a:solidFill>
                  <a:schemeClr val="bg1"/>
                </a:solidFill>
              </a:rPr>
              <a:t> interconnector with open access</a:t>
            </a:r>
          </a:p>
          <a:p>
            <a:pPr marL="263525" indent="-263525" defTabSz="895350">
              <a:lnSpc>
                <a:spcPct val="130000"/>
              </a:lnSpc>
              <a:spcAft>
                <a:spcPct val="25000"/>
              </a:spcAft>
              <a:buFontTx/>
              <a:buChar char="•"/>
              <a:defRPr/>
            </a:pPr>
            <a:r>
              <a:rPr lang="en-GB" sz="1600" dirty="0">
                <a:solidFill>
                  <a:schemeClr val="bg1"/>
                </a:solidFill>
              </a:rPr>
              <a:t>1400 MW / 600 km</a:t>
            </a:r>
          </a:p>
          <a:p>
            <a:pPr marL="263525" indent="-263525" defTabSz="895350">
              <a:lnSpc>
                <a:spcPct val="130000"/>
              </a:lnSpc>
              <a:spcAft>
                <a:spcPct val="25000"/>
              </a:spcAft>
              <a:buFontTx/>
              <a:buChar char="•"/>
              <a:defRPr/>
            </a:pPr>
            <a:r>
              <a:rPr lang="en-GB" sz="1600" dirty="0">
                <a:solidFill>
                  <a:schemeClr val="bg1"/>
                </a:solidFill>
              </a:rPr>
              <a:t>Investment of 1.5-2 billion euro</a:t>
            </a:r>
          </a:p>
          <a:p>
            <a:pPr marL="263525" indent="-263525" defTabSz="895350">
              <a:lnSpc>
                <a:spcPct val="130000"/>
              </a:lnSpc>
              <a:spcAft>
                <a:spcPct val="25000"/>
              </a:spcAft>
              <a:buFontTx/>
              <a:buChar char="•"/>
              <a:defRPr/>
            </a:pPr>
            <a:r>
              <a:rPr lang="en-GB" sz="1600" dirty="0">
                <a:solidFill>
                  <a:schemeClr val="bg1"/>
                </a:solidFill>
              </a:rPr>
              <a:t>Operational by 2020</a:t>
            </a:r>
          </a:p>
          <a:p>
            <a:pPr marL="263525" indent="-263525" defTabSz="895350">
              <a:lnSpc>
                <a:spcPct val="130000"/>
              </a:lnSpc>
              <a:spcAft>
                <a:spcPct val="25000"/>
              </a:spcAft>
              <a:buFontTx/>
              <a:buChar char="•"/>
              <a:defRPr/>
            </a:pPr>
            <a:r>
              <a:rPr lang="en-GB" sz="1600" dirty="0">
                <a:solidFill>
                  <a:schemeClr val="bg1"/>
                </a:solidFill>
                <a:cs typeface="Times New Roman" pitchFamily="18" charset="0"/>
              </a:rPr>
              <a:t>Enhance security of supply by connecting renewables</a:t>
            </a:r>
          </a:p>
          <a:p>
            <a:pPr marL="263525" indent="-263525" defTabSz="895350">
              <a:lnSpc>
                <a:spcPct val="130000"/>
              </a:lnSpc>
              <a:spcAft>
                <a:spcPct val="25000"/>
              </a:spcAft>
              <a:buFontTx/>
              <a:buChar char="•"/>
              <a:defRPr/>
            </a:pPr>
            <a:r>
              <a:rPr lang="en-GB" sz="1600" dirty="0">
                <a:solidFill>
                  <a:schemeClr val="bg1"/>
                </a:solidFill>
              </a:rPr>
              <a:t>Applied for recognition as an EU ‘Project of Common Interest’ (PCI)</a:t>
            </a:r>
          </a:p>
          <a:p>
            <a:pPr marL="263525" indent="-263525" defTabSz="895350">
              <a:lnSpc>
                <a:spcPct val="130000"/>
              </a:lnSpc>
              <a:spcAft>
                <a:spcPct val="25000"/>
              </a:spcAft>
              <a:buFontTx/>
              <a:buChar char="•"/>
              <a:defRPr/>
            </a:pPr>
            <a:r>
              <a:rPr lang="en-GB" sz="1600" dirty="0">
                <a:solidFill>
                  <a:schemeClr val="bg1"/>
                </a:solidFill>
              </a:rPr>
              <a:t>Awarded </a:t>
            </a:r>
            <a:r>
              <a:rPr lang="en-GB" sz="1600" dirty="0" err="1">
                <a:solidFill>
                  <a:schemeClr val="bg1"/>
                </a:solidFill>
              </a:rPr>
              <a:t>690k</a:t>
            </a:r>
            <a:r>
              <a:rPr lang="en-GB" sz="1600" dirty="0">
                <a:solidFill>
                  <a:schemeClr val="bg1"/>
                </a:solidFill>
              </a:rPr>
              <a:t> euro TEN-E funding</a:t>
            </a:r>
          </a:p>
          <a:p>
            <a:pPr>
              <a:defRPr/>
            </a:pPr>
            <a:endParaRPr lang="en-GB" sz="1200" dirty="0">
              <a:solidFill>
                <a:schemeClr val="bg1"/>
              </a:solidFill>
            </a:endParaRPr>
          </a:p>
        </p:txBody>
      </p:sp>
      <p:sp>
        <p:nvSpPr>
          <p:cNvPr id="236560" name="TekstSylinder 25"/>
          <p:cNvSpPr txBox="1">
            <a:spLocks noChangeArrowheads="1"/>
          </p:cNvSpPr>
          <p:nvPr/>
        </p:nvSpPr>
        <p:spPr bwMode="auto">
          <a:xfrm>
            <a:off x="1157288" y="3760788"/>
            <a:ext cx="1431925" cy="277812"/>
          </a:xfrm>
          <a:prstGeom prst="rect">
            <a:avLst/>
          </a:prstGeom>
          <a:noFill/>
          <a:ln w="9525">
            <a:noFill/>
            <a:miter lim="800000"/>
            <a:headEnd/>
            <a:tailEnd/>
          </a:ln>
        </p:spPr>
        <p:txBody>
          <a:bodyPr wrap="none">
            <a:spAutoFit/>
          </a:bodyPr>
          <a:lstStyle/>
          <a:p>
            <a:r>
              <a:rPr lang="nb-NO" sz="1200" b="1"/>
              <a:t>Samnanger/Sima</a:t>
            </a:r>
            <a:endParaRPr lang="en-US" sz="1600" b="1"/>
          </a:p>
        </p:txBody>
      </p:sp>
      <p:sp>
        <p:nvSpPr>
          <p:cNvPr id="236561" name="TekstSylinder 31"/>
          <p:cNvSpPr txBox="1">
            <a:spLocks noChangeArrowheads="1"/>
          </p:cNvSpPr>
          <p:nvPr/>
        </p:nvSpPr>
        <p:spPr bwMode="auto">
          <a:xfrm>
            <a:off x="365125" y="3963988"/>
            <a:ext cx="927100" cy="276225"/>
          </a:xfrm>
          <a:prstGeom prst="rect">
            <a:avLst/>
          </a:prstGeom>
          <a:noFill/>
          <a:ln w="9525">
            <a:noFill/>
            <a:miter lim="800000"/>
            <a:headEnd/>
            <a:tailEnd/>
          </a:ln>
        </p:spPr>
        <p:txBody>
          <a:bodyPr wrap="none">
            <a:spAutoFit/>
          </a:bodyPr>
          <a:lstStyle/>
          <a:p>
            <a:r>
              <a:rPr lang="nb-NO" sz="1200" b="1"/>
              <a:t>Peterhead</a:t>
            </a:r>
            <a:endParaRPr lang="en-US" sz="1200" b="1"/>
          </a:p>
        </p:txBody>
      </p:sp>
      <p:sp>
        <p:nvSpPr>
          <p:cNvPr id="23" name="Text Box 12"/>
          <p:cNvSpPr txBox="1">
            <a:spLocks noChangeArrowheads="1"/>
          </p:cNvSpPr>
          <p:nvPr>
            <p:custDataLst>
              <p:tags r:id="rId11"/>
            </p:custDataLst>
          </p:nvPr>
        </p:nvSpPr>
        <p:spPr bwMode="auto">
          <a:xfrm>
            <a:off x="76200" y="1306513"/>
            <a:ext cx="4319588" cy="719137"/>
          </a:xfrm>
          <a:prstGeom prst="rect">
            <a:avLst/>
          </a:prstGeom>
          <a:solidFill>
            <a:schemeClr val="bg1">
              <a:lumMod val="50000"/>
            </a:schemeClr>
          </a:solidFill>
          <a:ln w="9525">
            <a:noFill/>
            <a:miter lim="800000"/>
            <a:headEnd/>
            <a:tailEnd/>
          </a:ln>
        </p:spPr>
        <p:txBody>
          <a:bodyPr anchor="ctr"/>
          <a:lstStyle/>
          <a:p>
            <a:pPr algn="ctr">
              <a:defRPr/>
            </a:pPr>
            <a:r>
              <a:rPr lang="en-GB" sz="1600" b="1" dirty="0">
                <a:solidFill>
                  <a:schemeClr val="bg1"/>
                </a:solidFill>
              </a:rPr>
              <a:t>Mission: Connecting </a:t>
            </a:r>
            <a:r>
              <a:rPr lang="en-GB" sz="1600" b="1" dirty="0" err="1">
                <a:solidFill>
                  <a:schemeClr val="bg1"/>
                </a:solidFill>
              </a:rPr>
              <a:t>renewables</a:t>
            </a:r>
            <a:endParaRPr lang="en-GB" sz="1600" b="1" dirty="0">
              <a:solidFill>
                <a:schemeClr val="bg1"/>
              </a:solidFill>
            </a:endParaRPr>
          </a:p>
        </p:txBody>
      </p:sp>
      <p:sp>
        <p:nvSpPr>
          <p:cNvPr id="236563" name="Rectangle 13"/>
          <p:cNvSpPr>
            <a:spLocks noChangeArrowheads="1"/>
          </p:cNvSpPr>
          <p:nvPr/>
        </p:nvSpPr>
        <p:spPr bwMode="auto">
          <a:xfrm>
            <a:off x="4738688" y="1304925"/>
            <a:ext cx="4319587" cy="5219700"/>
          </a:xfrm>
          <a:prstGeom prst="rect">
            <a:avLst/>
          </a:prstGeom>
          <a:noFill/>
          <a:ln w="9525">
            <a:solidFill>
              <a:srgbClr val="0033CC"/>
            </a:solidFill>
            <a:miter lim="800000"/>
            <a:headEnd/>
            <a:tailEnd/>
          </a:ln>
        </p:spPr>
        <p:txBody>
          <a:bodyPr wrap="none" anchor="ctr"/>
          <a:lstStyle/>
          <a:p>
            <a:endParaRPr lang="en-GB"/>
          </a:p>
        </p:txBody>
      </p:sp>
      <p:sp>
        <p:nvSpPr>
          <p:cNvPr id="24" name="Text Box 12"/>
          <p:cNvSpPr txBox="1">
            <a:spLocks noChangeArrowheads="1"/>
          </p:cNvSpPr>
          <p:nvPr>
            <p:custDataLst>
              <p:tags r:id="rId12"/>
            </p:custDataLst>
          </p:nvPr>
        </p:nvSpPr>
        <p:spPr bwMode="auto">
          <a:xfrm>
            <a:off x="4751388" y="1304925"/>
            <a:ext cx="4319587" cy="719138"/>
          </a:xfrm>
          <a:prstGeom prst="rect">
            <a:avLst/>
          </a:prstGeom>
          <a:solidFill>
            <a:schemeClr val="bg1">
              <a:lumMod val="50000"/>
            </a:schemeClr>
          </a:solidFill>
          <a:ln w="9525">
            <a:noFill/>
            <a:miter lim="800000"/>
            <a:headEnd/>
            <a:tailEnd/>
          </a:ln>
        </p:spPr>
        <p:txBody>
          <a:bodyPr anchor="ctr"/>
          <a:lstStyle/>
          <a:p>
            <a:pPr algn="ctr">
              <a:defRPr/>
            </a:pPr>
            <a:r>
              <a:rPr lang="en-GB" b="1" dirty="0">
                <a:solidFill>
                  <a:schemeClr val="bg1"/>
                </a:solidFill>
              </a:rPr>
              <a:t> </a:t>
            </a:r>
          </a:p>
          <a:p>
            <a:pPr>
              <a:defRPr/>
            </a:pPr>
            <a:r>
              <a:rPr lang="en-GB" sz="1400" b="1" dirty="0">
                <a:solidFill>
                  <a:schemeClr val="bg1"/>
                </a:solidFill>
              </a:rPr>
              <a:t>Five owners: UK-Nordic partnership</a:t>
            </a:r>
          </a:p>
          <a:p>
            <a:pPr algn="ctr">
              <a:defRPr/>
            </a:pPr>
            <a:endParaRPr lang="en-GB" b="1" dirty="0">
              <a:solidFill>
                <a:schemeClr val="bg1"/>
              </a:solidFill>
            </a:endParaRPr>
          </a:p>
        </p:txBody>
      </p:sp>
      <p:sp>
        <p:nvSpPr>
          <p:cNvPr id="236565" name="TekstSylinder 4"/>
          <p:cNvSpPr txBox="1">
            <a:spLocks noChangeArrowheads="1"/>
          </p:cNvSpPr>
          <p:nvPr/>
        </p:nvSpPr>
        <p:spPr bwMode="auto">
          <a:xfrm>
            <a:off x="1611313" y="4813300"/>
            <a:ext cx="2784475" cy="1708150"/>
          </a:xfrm>
          <a:prstGeom prst="rect">
            <a:avLst/>
          </a:prstGeom>
          <a:noFill/>
          <a:ln w="9525">
            <a:noFill/>
            <a:miter lim="800000"/>
            <a:headEnd/>
            <a:tailEnd/>
          </a:ln>
        </p:spPr>
        <p:txBody>
          <a:bodyPr>
            <a:spAutoFit/>
          </a:bodyPr>
          <a:lstStyle/>
          <a:p>
            <a:pPr algn="ctr"/>
            <a:r>
              <a:rPr lang="en-US" sz="1600"/>
              <a:t>“It is a high priority for both governments to support the development of more interconnectors […]”</a:t>
            </a:r>
          </a:p>
          <a:p>
            <a:endParaRPr lang="en-US" sz="1400"/>
          </a:p>
          <a:p>
            <a:r>
              <a:rPr lang="en-US" sz="1400"/>
              <a:t>UK and Norwegian prime ministers June 7</a:t>
            </a:r>
            <a:r>
              <a:rPr lang="en-US" sz="1400" baseline="30000"/>
              <a:t>th</a:t>
            </a:r>
            <a:r>
              <a:rPr lang="en-US" sz="1400"/>
              <a:t> 2012</a:t>
            </a:r>
            <a:endParaRPr lang="nb-NO" sz="14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endParaRPr lang="en-GB" smtClean="0"/>
          </a:p>
        </p:txBody>
      </p:sp>
      <p:sp>
        <p:nvSpPr>
          <p:cNvPr id="205827" name="Rectangle 3"/>
          <p:cNvSpPr>
            <a:spLocks noGrp="1" noChangeArrowheads="1"/>
          </p:cNvSpPr>
          <p:nvPr>
            <p:ph type="body" idx="4294967295"/>
          </p:nvPr>
        </p:nvSpPr>
        <p:spPr/>
        <p:txBody>
          <a:bodyPr/>
          <a:lstStyle/>
          <a:p>
            <a:endParaRPr lang="en-GB" smtClean="0"/>
          </a:p>
        </p:txBody>
      </p:sp>
      <p:pic>
        <p:nvPicPr>
          <p:cNvPr id="205828" name="Picture 4"/>
          <p:cNvPicPr>
            <a:picLocks noChangeAspect="1" noChangeArrowheads="1"/>
          </p:cNvPicPr>
          <p:nvPr/>
        </p:nvPicPr>
        <p:blipFill>
          <a:blip r:embed="rId2"/>
          <a:srcRect l="9460" t="18994" r="5061" b="4964"/>
          <a:stretch>
            <a:fillRect/>
          </a:stretch>
        </p:blipFill>
        <p:spPr bwMode="auto">
          <a:xfrm>
            <a:off x="0" y="0"/>
            <a:ext cx="9144000" cy="6858000"/>
          </a:xfrm>
          <a:prstGeom prst="rect">
            <a:avLst/>
          </a:prstGeom>
          <a:solidFill>
            <a:schemeClr val="accent1"/>
          </a:solidFill>
          <a:ln w="9525">
            <a:noFill/>
            <a:miter lim="800000"/>
            <a:headEnd/>
            <a:tailEnd/>
          </a:ln>
        </p:spPr>
      </p:pic>
      <p:sp>
        <p:nvSpPr>
          <p:cNvPr id="205829" name="Freeform 12"/>
          <p:cNvSpPr>
            <a:spLocks/>
          </p:cNvSpPr>
          <p:nvPr/>
        </p:nvSpPr>
        <p:spPr bwMode="auto">
          <a:xfrm>
            <a:off x="1736725" y="1195388"/>
            <a:ext cx="922338" cy="3144837"/>
          </a:xfrm>
          <a:custGeom>
            <a:avLst/>
            <a:gdLst>
              <a:gd name="T0" fmla="*/ 2147483647 w 687"/>
              <a:gd name="T1" fmla="*/ 0 h 2190"/>
              <a:gd name="T2" fmla="*/ 2147483647 w 687"/>
              <a:gd name="T3" fmla="*/ 2147483647 h 2190"/>
              <a:gd name="T4" fmla="*/ 2147483647 w 687"/>
              <a:gd name="T5" fmla="*/ 2147483647 h 2190"/>
              <a:gd name="T6" fmla="*/ 2147483647 w 687"/>
              <a:gd name="T7" fmla="*/ 2147483647 h 2190"/>
              <a:gd name="T8" fmla="*/ 2147483647 w 687"/>
              <a:gd name="T9" fmla="*/ 2147483647 h 2190"/>
              <a:gd name="T10" fmla="*/ 2147483647 w 687"/>
              <a:gd name="T11" fmla="*/ 2147483647 h 2190"/>
              <a:gd name="T12" fmla="*/ 2147483647 w 687"/>
              <a:gd name="T13" fmla="*/ 2147483647 h 2190"/>
              <a:gd name="T14" fmla="*/ 2147483647 w 687"/>
              <a:gd name="T15" fmla="*/ 2147483647 h 2190"/>
              <a:gd name="T16" fmla="*/ 2147483647 w 687"/>
              <a:gd name="T17" fmla="*/ 2147483647 h 2190"/>
              <a:gd name="T18" fmla="*/ 2147483647 w 687"/>
              <a:gd name="T19" fmla="*/ 2147483647 h 2190"/>
              <a:gd name="T20" fmla="*/ 2147483647 w 687"/>
              <a:gd name="T21" fmla="*/ 2147483647 h 2190"/>
              <a:gd name="T22" fmla="*/ 2147483647 w 687"/>
              <a:gd name="T23" fmla="*/ 2147483647 h 2190"/>
              <a:gd name="T24" fmla="*/ 2147483647 w 687"/>
              <a:gd name="T25" fmla="*/ 2147483647 h 2190"/>
              <a:gd name="T26" fmla="*/ 2147483647 w 687"/>
              <a:gd name="T27" fmla="*/ 2147483647 h 2190"/>
              <a:gd name="T28" fmla="*/ 2147483647 w 687"/>
              <a:gd name="T29" fmla="*/ 2147483647 h 2190"/>
              <a:gd name="T30" fmla="*/ 0 w 687"/>
              <a:gd name="T31" fmla="*/ 2147483647 h 2190"/>
              <a:gd name="T32" fmla="*/ 2147483647 w 687"/>
              <a:gd name="T33" fmla="*/ 2147483647 h 2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7"/>
              <a:gd name="T52" fmla="*/ 0 h 2190"/>
              <a:gd name="T53" fmla="*/ 687 w 687"/>
              <a:gd name="T54" fmla="*/ 2190 h 2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7" h="2190">
                <a:moveTo>
                  <a:pt x="687" y="0"/>
                </a:moveTo>
                <a:lnTo>
                  <a:pt x="657" y="51"/>
                </a:lnTo>
                <a:lnTo>
                  <a:pt x="636" y="96"/>
                </a:lnTo>
                <a:lnTo>
                  <a:pt x="573" y="162"/>
                </a:lnTo>
                <a:lnTo>
                  <a:pt x="393" y="702"/>
                </a:lnTo>
                <a:lnTo>
                  <a:pt x="396" y="756"/>
                </a:lnTo>
                <a:lnTo>
                  <a:pt x="393" y="816"/>
                </a:lnTo>
                <a:lnTo>
                  <a:pt x="405" y="879"/>
                </a:lnTo>
                <a:lnTo>
                  <a:pt x="423" y="972"/>
                </a:lnTo>
                <a:lnTo>
                  <a:pt x="417" y="1050"/>
                </a:lnTo>
                <a:lnTo>
                  <a:pt x="357" y="1125"/>
                </a:lnTo>
                <a:lnTo>
                  <a:pt x="228" y="1371"/>
                </a:lnTo>
                <a:lnTo>
                  <a:pt x="228" y="1536"/>
                </a:lnTo>
                <a:lnTo>
                  <a:pt x="141" y="1599"/>
                </a:lnTo>
                <a:lnTo>
                  <a:pt x="93" y="1767"/>
                </a:lnTo>
                <a:lnTo>
                  <a:pt x="0" y="1968"/>
                </a:lnTo>
                <a:lnTo>
                  <a:pt x="6" y="2190"/>
                </a:lnTo>
              </a:path>
            </a:pathLst>
          </a:custGeom>
          <a:noFill/>
          <a:ln w="38100" cap="flat" cmpd="sng">
            <a:solidFill>
              <a:srgbClr val="808080"/>
            </a:solidFill>
            <a:prstDash val="sysDot"/>
            <a:round/>
            <a:headEnd/>
            <a:tailEnd/>
          </a:ln>
        </p:spPr>
        <p:txBody>
          <a:bodyPr/>
          <a:lstStyle/>
          <a:p>
            <a:endParaRPr lang="en-US"/>
          </a:p>
        </p:txBody>
      </p:sp>
      <p:sp>
        <p:nvSpPr>
          <p:cNvPr id="205830" name="Freeform 19"/>
          <p:cNvSpPr>
            <a:spLocks/>
          </p:cNvSpPr>
          <p:nvPr/>
        </p:nvSpPr>
        <p:spPr bwMode="auto">
          <a:xfrm>
            <a:off x="1763713" y="4359275"/>
            <a:ext cx="654050" cy="1063625"/>
          </a:xfrm>
          <a:custGeom>
            <a:avLst/>
            <a:gdLst>
              <a:gd name="T0" fmla="*/ 0 w 399"/>
              <a:gd name="T1" fmla="*/ 0 h 616"/>
              <a:gd name="T2" fmla="*/ 2147483647 w 399"/>
              <a:gd name="T3" fmla="*/ 2147483647 h 616"/>
              <a:gd name="T4" fmla="*/ 2147483647 w 399"/>
              <a:gd name="T5" fmla="*/ 2147483647 h 616"/>
              <a:gd name="T6" fmla="*/ 0 60000 65536"/>
              <a:gd name="T7" fmla="*/ 0 60000 65536"/>
              <a:gd name="T8" fmla="*/ 0 60000 65536"/>
              <a:gd name="T9" fmla="*/ 0 w 399"/>
              <a:gd name="T10" fmla="*/ 0 h 616"/>
              <a:gd name="T11" fmla="*/ 399 w 399"/>
              <a:gd name="T12" fmla="*/ 616 h 616"/>
            </a:gdLst>
            <a:ahLst/>
            <a:cxnLst>
              <a:cxn ang="T6">
                <a:pos x="T0" y="T1"/>
              </a:cxn>
              <a:cxn ang="T7">
                <a:pos x="T2" y="T3"/>
              </a:cxn>
              <a:cxn ang="T8">
                <a:pos x="T4" y="T5"/>
              </a:cxn>
            </a:cxnLst>
            <a:rect l="T9" t="T10" r="T11" b="T12"/>
            <a:pathLst>
              <a:path w="399" h="616">
                <a:moveTo>
                  <a:pt x="0" y="0"/>
                </a:moveTo>
                <a:cubicBezTo>
                  <a:pt x="144" y="104"/>
                  <a:pt x="289" y="209"/>
                  <a:pt x="344" y="312"/>
                </a:cubicBezTo>
                <a:cubicBezTo>
                  <a:pt x="399" y="415"/>
                  <a:pt x="363" y="515"/>
                  <a:pt x="328" y="616"/>
                </a:cubicBezTo>
              </a:path>
            </a:pathLst>
          </a:custGeom>
          <a:noFill/>
          <a:ln w="38100" cap="flat" cmpd="sng">
            <a:solidFill>
              <a:srgbClr val="808080"/>
            </a:solidFill>
            <a:prstDash val="sysDot"/>
            <a:round/>
            <a:headEnd type="none" w="med" len="med"/>
            <a:tailEnd type="none" w="med" len="med"/>
          </a:ln>
        </p:spPr>
        <p:txBody>
          <a:bodyPr/>
          <a:lstStyle/>
          <a:p>
            <a:endParaRPr lang="en-US"/>
          </a:p>
        </p:txBody>
      </p:sp>
      <p:sp>
        <p:nvSpPr>
          <p:cNvPr id="205831" name="Rectangle 31"/>
          <p:cNvSpPr>
            <a:spLocks noChangeArrowheads="1"/>
          </p:cNvSpPr>
          <p:nvPr/>
        </p:nvSpPr>
        <p:spPr bwMode="auto">
          <a:xfrm>
            <a:off x="977900" y="3957638"/>
            <a:ext cx="209550" cy="234950"/>
          </a:xfrm>
          <a:prstGeom prst="rect">
            <a:avLst/>
          </a:prstGeom>
          <a:noFill/>
          <a:ln w="9525">
            <a:solidFill>
              <a:schemeClr val="bg2"/>
            </a:solidFill>
            <a:miter lim="800000"/>
            <a:headEnd/>
            <a:tailEnd/>
          </a:ln>
        </p:spPr>
        <p:txBody>
          <a:bodyPr wrap="none" anchor="ctr"/>
          <a:lstStyle/>
          <a:p>
            <a:endParaRPr lang="en-GB"/>
          </a:p>
        </p:txBody>
      </p:sp>
      <p:sp>
        <p:nvSpPr>
          <p:cNvPr id="205832" name="Line 32"/>
          <p:cNvSpPr>
            <a:spLocks noChangeShapeType="1"/>
          </p:cNvSpPr>
          <p:nvPr/>
        </p:nvSpPr>
        <p:spPr bwMode="auto">
          <a:xfrm flipV="1">
            <a:off x="992188" y="3984625"/>
            <a:ext cx="182562" cy="193675"/>
          </a:xfrm>
          <a:prstGeom prst="line">
            <a:avLst/>
          </a:prstGeom>
          <a:noFill/>
          <a:ln w="9525">
            <a:solidFill>
              <a:schemeClr val="bg2"/>
            </a:solidFill>
            <a:round/>
            <a:headEnd/>
            <a:tailEnd/>
          </a:ln>
        </p:spPr>
        <p:txBody>
          <a:bodyPr/>
          <a:lstStyle/>
          <a:p>
            <a:endParaRPr lang="en-US"/>
          </a:p>
        </p:txBody>
      </p:sp>
      <p:sp>
        <p:nvSpPr>
          <p:cNvPr id="205833" name="Text Box 33"/>
          <p:cNvSpPr txBox="1">
            <a:spLocks noChangeArrowheads="1"/>
          </p:cNvSpPr>
          <p:nvPr/>
        </p:nvSpPr>
        <p:spPr bwMode="auto">
          <a:xfrm>
            <a:off x="900113" y="3860800"/>
            <a:ext cx="327025" cy="304800"/>
          </a:xfrm>
          <a:prstGeom prst="rect">
            <a:avLst/>
          </a:prstGeom>
          <a:noFill/>
          <a:ln w="9525">
            <a:noFill/>
            <a:miter lim="800000"/>
            <a:headEnd/>
            <a:tailEnd/>
          </a:ln>
        </p:spPr>
        <p:txBody>
          <a:bodyPr>
            <a:spAutoFit/>
          </a:bodyPr>
          <a:lstStyle/>
          <a:p>
            <a:pPr>
              <a:spcBef>
                <a:spcPct val="50000"/>
              </a:spcBef>
            </a:pPr>
            <a:r>
              <a:rPr lang="en-GB" sz="1400">
                <a:solidFill>
                  <a:schemeClr val="bg2"/>
                </a:solidFill>
                <a:ea typeface="ＭＳ Ｐゴシック"/>
                <a:cs typeface="ＭＳ Ｐゴシック"/>
              </a:rPr>
              <a:t>+</a:t>
            </a:r>
          </a:p>
        </p:txBody>
      </p:sp>
      <p:sp>
        <p:nvSpPr>
          <p:cNvPr id="205834" name="Text Box 34"/>
          <p:cNvSpPr txBox="1">
            <a:spLocks noChangeArrowheads="1"/>
          </p:cNvSpPr>
          <p:nvPr/>
        </p:nvSpPr>
        <p:spPr bwMode="auto">
          <a:xfrm>
            <a:off x="1017588" y="3902075"/>
            <a:ext cx="327025" cy="336550"/>
          </a:xfrm>
          <a:prstGeom prst="rect">
            <a:avLst/>
          </a:prstGeom>
          <a:noFill/>
          <a:ln w="9525">
            <a:noFill/>
            <a:miter lim="800000"/>
            <a:headEnd/>
            <a:tailEnd/>
          </a:ln>
        </p:spPr>
        <p:txBody>
          <a:bodyPr>
            <a:spAutoFit/>
          </a:bodyPr>
          <a:lstStyle/>
          <a:p>
            <a:pPr>
              <a:spcBef>
                <a:spcPct val="50000"/>
              </a:spcBef>
            </a:pPr>
            <a:r>
              <a:rPr lang="en-GB" sz="1600">
                <a:solidFill>
                  <a:schemeClr val="bg2"/>
                </a:solidFill>
                <a:ea typeface="ＭＳ Ｐゴシック"/>
                <a:cs typeface="ＭＳ Ｐゴシック"/>
              </a:rPr>
              <a:t>-</a:t>
            </a:r>
          </a:p>
        </p:txBody>
      </p:sp>
      <p:sp>
        <p:nvSpPr>
          <p:cNvPr id="205835" name="Freeform 38"/>
          <p:cNvSpPr>
            <a:spLocks/>
          </p:cNvSpPr>
          <p:nvPr/>
        </p:nvSpPr>
        <p:spPr bwMode="auto">
          <a:xfrm rot="3900000">
            <a:off x="4609306" y="53182"/>
            <a:ext cx="1185863" cy="6896100"/>
          </a:xfrm>
          <a:custGeom>
            <a:avLst/>
            <a:gdLst>
              <a:gd name="T0" fmla="*/ 0 w 200"/>
              <a:gd name="T1" fmla="*/ 0 h 720"/>
              <a:gd name="T2" fmla="*/ 2147483647 w 200"/>
              <a:gd name="T3" fmla="*/ 2147483647 h 720"/>
              <a:gd name="T4" fmla="*/ 2147483647 w 200"/>
              <a:gd name="T5" fmla="*/ 2147483647 h 720"/>
              <a:gd name="T6" fmla="*/ 0 60000 65536"/>
              <a:gd name="T7" fmla="*/ 0 60000 65536"/>
              <a:gd name="T8" fmla="*/ 0 60000 65536"/>
              <a:gd name="T9" fmla="*/ 0 w 200"/>
              <a:gd name="T10" fmla="*/ 0 h 720"/>
              <a:gd name="T11" fmla="*/ 200 w 200"/>
              <a:gd name="T12" fmla="*/ 720 h 720"/>
            </a:gdLst>
            <a:ahLst/>
            <a:cxnLst>
              <a:cxn ang="T6">
                <a:pos x="T0" y="T1"/>
              </a:cxn>
              <a:cxn ang="T7">
                <a:pos x="T2" y="T3"/>
              </a:cxn>
              <a:cxn ang="T8">
                <a:pos x="T4" y="T5"/>
              </a:cxn>
            </a:cxnLst>
            <a:rect l="T9" t="T10" r="T11" b="T12"/>
            <a:pathLst>
              <a:path w="200" h="720">
                <a:moveTo>
                  <a:pt x="0" y="0"/>
                </a:moveTo>
                <a:cubicBezTo>
                  <a:pt x="68" y="132"/>
                  <a:pt x="136" y="264"/>
                  <a:pt x="168" y="384"/>
                </a:cubicBezTo>
                <a:cubicBezTo>
                  <a:pt x="200" y="504"/>
                  <a:pt x="188" y="664"/>
                  <a:pt x="192" y="720"/>
                </a:cubicBezTo>
              </a:path>
            </a:pathLst>
          </a:custGeom>
          <a:noFill/>
          <a:ln w="25400" cap="flat">
            <a:solidFill>
              <a:schemeClr val="bg2"/>
            </a:solidFill>
            <a:prstDash val="dash"/>
            <a:round/>
            <a:headEnd type="triangle" w="med" len="med"/>
            <a:tailEnd type="triangle" w="med" len="med"/>
          </a:ln>
        </p:spPr>
        <p:txBody>
          <a:bodyPr/>
          <a:lstStyle/>
          <a:p>
            <a:endParaRPr lang="en-US"/>
          </a:p>
        </p:txBody>
      </p:sp>
      <p:sp>
        <p:nvSpPr>
          <p:cNvPr id="205836" name="AutoShape 46"/>
          <p:cNvSpPr>
            <a:spLocks noChangeArrowheads="1"/>
          </p:cNvSpPr>
          <p:nvPr/>
        </p:nvSpPr>
        <p:spPr bwMode="auto">
          <a:xfrm>
            <a:off x="1873250" y="4175125"/>
            <a:ext cx="46038" cy="150813"/>
          </a:xfrm>
          <a:prstGeom prst="triangle">
            <a:avLst>
              <a:gd name="adj" fmla="val 50000"/>
            </a:avLst>
          </a:prstGeom>
          <a:solidFill>
            <a:srgbClr val="FFFFFF"/>
          </a:solidFill>
          <a:ln w="9525">
            <a:solidFill>
              <a:srgbClr val="000000"/>
            </a:solidFill>
            <a:miter lim="800000"/>
            <a:headEnd/>
            <a:tailEnd/>
          </a:ln>
        </p:spPr>
        <p:txBody>
          <a:bodyPr/>
          <a:lstStyle/>
          <a:p>
            <a:endParaRPr lang="en-GB"/>
          </a:p>
        </p:txBody>
      </p:sp>
      <p:sp>
        <p:nvSpPr>
          <p:cNvPr id="205837" name="Line 47"/>
          <p:cNvSpPr>
            <a:spLocks noChangeShapeType="1"/>
          </p:cNvSpPr>
          <p:nvPr/>
        </p:nvSpPr>
        <p:spPr bwMode="auto">
          <a:xfrm>
            <a:off x="1895475" y="4032250"/>
            <a:ext cx="0" cy="109538"/>
          </a:xfrm>
          <a:prstGeom prst="line">
            <a:avLst/>
          </a:prstGeom>
          <a:noFill/>
          <a:ln w="9525">
            <a:solidFill>
              <a:srgbClr val="000000"/>
            </a:solidFill>
            <a:round/>
            <a:headEnd/>
            <a:tailEnd/>
          </a:ln>
        </p:spPr>
        <p:txBody>
          <a:bodyPr/>
          <a:lstStyle/>
          <a:p>
            <a:endParaRPr lang="en-US"/>
          </a:p>
        </p:txBody>
      </p:sp>
      <p:sp>
        <p:nvSpPr>
          <p:cNvPr id="205838" name="Line 48"/>
          <p:cNvSpPr>
            <a:spLocks noChangeShapeType="1"/>
          </p:cNvSpPr>
          <p:nvPr/>
        </p:nvSpPr>
        <p:spPr bwMode="auto">
          <a:xfrm>
            <a:off x="1911350" y="4162425"/>
            <a:ext cx="92075" cy="53975"/>
          </a:xfrm>
          <a:prstGeom prst="line">
            <a:avLst/>
          </a:prstGeom>
          <a:noFill/>
          <a:ln w="9525">
            <a:solidFill>
              <a:srgbClr val="000000"/>
            </a:solidFill>
            <a:round/>
            <a:headEnd/>
            <a:tailEnd/>
          </a:ln>
        </p:spPr>
        <p:txBody>
          <a:bodyPr/>
          <a:lstStyle/>
          <a:p>
            <a:endParaRPr lang="en-US"/>
          </a:p>
        </p:txBody>
      </p:sp>
      <p:sp>
        <p:nvSpPr>
          <p:cNvPr id="205839" name="Line 49"/>
          <p:cNvSpPr>
            <a:spLocks noChangeShapeType="1"/>
          </p:cNvSpPr>
          <p:nvPr/>
        </p:nvSpPr>
        <p:spPr bwMode="auto">
          <a:xfrm flipH="1">
            <a:off x="1803400" y="4162425"/>
            <a:ext cx="100013" cy="68263"/>
          </a:xfrm>
          <a:prstGeom prst="line">
            <a:avLst/>
          </a:prstGeom>
          <a:noFill/>
          <a:ln w="9525">
            <a:solidFill>
              <a:srgbClr val="000000"/>
            </a:solidFill>
            <a:round/>
            <a:headEnd/>
            <a:tailEnd/>
          </a:ln>
        </p:spPr>
        <p:txBody>
          <a:bodyPr/>
          <a:lstStyle/>
          <a:p>
            <a:endParaRPr lang="en-US"/>
          </a:p>
        </p:txBody>
      </p:sp>
      <p:sp>
        <p:nvSpPr>
          <p:cNvPr id="205840" name="AutoShape 51"/>
          <p:cNvSpPr>
            <a:spLocks noChangeArrowheads="1"/>
          </p:cNvSpPr>
          <p:nvPr/>
        </p:nvSpPr>
        <p:spPr bwMode="auto">
          <a:xfrm>
            <a:off x="825500" y="4219575"/>
            <a:ext cx="46038" cy="150813"/>
          </a:xfrm>
          <a:prstGeom prst="triangle">
            <a:avLst>
              <a:gd name="adj" fmla="val 50000"/>
            </a:avLst>
          </a:prstGeom>
          <a:solidFill>
            <a:srgbClr val="FFFFFF"/>
          </a:solidFill>
          <a:ln w="9525">
            <a:solidFill>
              <a:srgbClr val="000000"/>
            </a:solidFill>
            <a:miter lim="800000"/>
            <a:headEnd/>
            <a:tailEnd/>
          </a:ln>
        </p:spPr>
        <p:txBody>
          <a:bodyPr/>
          <a:lstStyle/>
          <a:p>
            <a:endParaRPr lang="en-GB"/>
          </a:p>
        </p:txBody>
      </p:sp>
      <p:sp>
        <p:nvSpPr>
          <p:cNvPr id="205841" name="Line 52"/>
          <p:cNvSpPr>
            <a:spLocks noChangeShapeType="1"/>
          </p:cNvSpPr>
          <p:nvPr/>
        </p:nvSpPr>
        <p:spPr bwMode="auto">
          <a:xfrm>
            <a:off x="847725" y="4076700"/>
            <a:ext cx="0" cy="109538"/>
          </a:xfrm>
          <a:prstGeom prst="line">
            <a:avLst/>
          </a:prstGeom>
          <a:noFill/>
          <a:ln w="9525">
            <a:solidFill>
              <a:srgbClr val="000000"/>
            </a:solidFill>
            <a:round/>
            <a:headEnd/>
            <a:tailEnd/>
          </a:ln>
        </p:spPr>
        <p:txBody>
          <a:bodyPr/>
          <a:lstStyle/>
          <a:p>
            <a:endParaRPr lang="en-US"/>
          </a:p>
        </p:txBody>
      </p:sp>
      <p:sp>
        <p:nvSpPr>
          <p:cNvPr id="205842" name="Line 53"/>
          <p:cNvSpPr>
            <a:spLocks noChangeShapeType="1"/>
          </p:cNvSpPr>
          <p:nvPr/>
        </p:nvSpPr>
        <p:spPr bwMode="auto">
          <a:xfrm>
            <a:off x="863600" y="4206875"/>
            <a:ext cx="92075" cy="53975"/>
          </a:xfrm>
          <a:prstGeom prst="line">
            <a:avLst/>
          </a:prstGeom>
          <a:noFill/>
          <a:ln w="9525">
            <a:solidFill>
              <a:srgbClr val="000000"/>
            </a:solidFill>
            <a:round/>
            <a:headEnd/>
            <a:tailEnd/>
          </a:ln>
        </p:spPr>
        <p:txBody>
          <a:bodyPr/>
          <a:lstStyle/>
          <a:p>
            <a:endParaRPr lang="en-US"/>
          </a:p>
        </p:txBody>
      </p:sp>
      <p:sp>
        <p:nvSpPr>
          <p:cNvPr id="205843" name="Line 54"/>
          <p:cNvSpPr>
            <a:spLocks noChangeShapeType="1"/>
          </p:cNvSpPr>
          <p:nvPr/>
        </p:nvSpPr>
        <p:spPr bwMode="auto">
          <a:xfrm flipH="1">
            <a:off x="755650" y="4206875"/>
            <a:ext cx="100013" cy="68263"/>
          </a:xfrm>
          <a:prstGeom prst="line">
            <a:avLst/>
          </a:prstGeom>
          <a:noFill/>
          <a:ln w="9525">
            <a:solidFill>
              <a:srgbClr val="000000"/>
            </a:solidFill>
            <a:round/>
            <a:headEnd/>
            <a:tailEnd/>
          </a:ln>
        </p:spPr>
        <p:txBody>
          <a:bodyPr/>
          <a:lstStyle/>
          <a:p>
            <a:endParaRPr lang="en-US"/>
          </a:p>
        </p:txBody>
      </p:sp>
      <p:sp>
        <p:nvSpPr>
          <p:cNvPr id="205844" name="AutoShape 62"/>
          <p:cNvSpPr>
            <a:spLocks noChangeArrowheads="1"/>
          </p:cNvSpPr>
          <p:nvPr/>
        </p:nvSpPr>
        <p:spPr bwMode="auto">
          <a:xfrm>
            <a:off x="2409825" y="908050"/>
            <a:ext cx="46038" cy="150813"/>
          </a:xfrm>
          <a:prstGeom prst="triangle">
            <a:avLst>
              <a:gd name="adj" fmla="val 50000"/>
            </a:avLst>
          </a:prstGeom>
          <a:solidFill>
            <a:srgbClr val="FFFFFF"/>
          </a:solidFill>
          <a:ln w="9525">
            <a:solidFill>
              <a:srgbClr val="000000"/>
            </a:solidFill>
            <a:miter lim="800000"/>
            <a:headEnd/>
            <a:tailEnd/>
          </a:ln>
        </p:spPr>
        <p:txBody>
          <a:bodyPr/>
          <a:lstStyle/>
          <a:p>
            <a:endParaRPr lang="en-GB"/>
          </a:p>
        </p:txBody>
      </p:sp>
      <p:sp>
        <p:nvSpPr>
          <p:cNvPr id="205845" name="Line 63"/>
          <p:cNvSpPr>
            <a:spLocks noChangeShapeType="1"/>
          </p:cNvSpPr>
          <p:nvPr/>
        </p:nvSpPr>
        <p:spPr bwMode="auto">
          <a:xfrm>
            <a:off x="2432050" y="765175"/>
            <a:ext cx="0" cy="109538"/>
          </a:xfrm>
          <a:prstGeom prst="line">
            <a:avLst/>
          </a:prstGeom>
          <a:noFill/>
          <a:ln w="9525">
            <a:solidFill>
              <a:srgbClr val="000000"/>
            </a:solidFill>
            <a:round/>
            <a:headEnd/>
            <a:tailEnd/>
          </a:ln>
        </p:spPr>
        <p:txBody>
          <a:bodyPr/>
          <a:lstStyle/>
          <a:p>
            <a:endParaRPr lang="en-US"/>
          </a:p>
        </p:txBody>
      </p:sp>
      <p:sp>
        <p:nvSpPr>
          <p:cNvPr id="205846" name="Line 64"/>
          <p:cNvSpPr>
            <a:spLocks noChangeShapeType="1"/>
          </p:cNvSpPr>
          <p:nvPr/>
        </p:nvSpPr>
        <p:spPr bwMode="auto">
          <a:xfrm>
            <a:off x="2447925" y="895350"/>
            <a:ext cx="92075" cy="53975"/>
          </a:xfrm>
          <a:prstGeom prst="line">
            <a:avLst/>
          </a:prstGeom>
          <a:noFill/>
          <a:ln w="9525">
            <a:solidFill>
              <a:srgbClr val="000000"/>
            </a:solidFill>
            <a:round/>
            <a:headEnd/>
            <a:tailEnd/>
          </a:ln>
        </p:spPr>
        <p:txBody>
          <a:bodyPr/>
          <a:lstStyle/>
          <a:p>
            <a:endParaRPr lang="en-US"/>
          </a:p>
        </p:txBody>
      </p:sp>
      <p:sp>
        <p:nvSpPr>
          <p:cNvPr id="205847" name="Line 65"/>
          <p:cNvSpPr>
            <a:spLocks noChangeShapeType="1"/>
          </p:cNvSpPr>
          <p:nvPr/>
        </p:nvSpPr>
        <p:spPr bwMode="auto">
          <a:xfrm flipH="1">
            <a:off x="2339975" y="895350"/>
            <a:ext cx="100013" cy="68263"/>
          </a:xfrm>
          <a:prstGeom prst="line">
            <a:avLst/>
          </a:prstGeom>
          <a:noFill/>
          <a:ln w="9525">
            <a:solidFill>
              <a:srgbClr val="000000"/>
            </a:solidFill>
            <a:round/>
            <a:headEnd/>
            <a:tailEnd/>
          </a:ln>
        </p:spPr>
        <p:txBody>
          <a:bodyPr/>
          <a:lstStyle/>
          <a:p>
            <a:endParaRPr lang="en-US"/>
          </a:p>
        </p:txBody>
      </p:sp>
      <p:sp>
        <p:nvSpPr>
          <p:cNvPr id="205848" name="Rectangle 75"/>
          <p:cNvSpPr>
            <a:spLocks noChangeArrowheads="1"/>
          </p:cNvSpPr>
          <p:nvPr/>
        </p:nvSpPr>
        <p:spPr bwMode="auto">
          <a:xfrm>
            <a:off x="2044700" y="5326063"/>
            <a:ext cx="209550" cy="23495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5849" name="Line 76"/>
          <p:cNvSpPr>
            <a:spLocks noChangeShapeType="1"/>
          </p:cNvSpPr>
          <p:nvPr/>
        </p:nvSpPr>
        <p:spPr bwMode="auto">
          <a:xfrm flipV="1">
            <a:off x="2058988" y="5353050"/>
            <a:ext cx="182562" cy="193675"/>
          </a:xfrm>
          <a:prstGeom prst="line">
            <a:avLst/>
          </a:prstGeom>
          <a:noFill/>
          <a:ln w="9525">
            <a:solidFill>
              <a:schemeClr val="tx1"/>
            </a:solidFill>
            <a:round/>
            <a:headEnd/>
            <a:tailEnd/>
          </a:ln>
        </p:spPr>
        <p:txBody>
          <a:bodyPr/>
          <a:lstStyle/>
          <a:p>
            <a:endParaRPr lang="en-US"/>
          </a:p>
        </p:txBody>
      </p:sp>
      <p:sp>
        <p:nvSpPr>
          <p:cNvPr id="205850" name="Text Box 77"/>
          <p:cNvSpPr txBox="1">
            <a:spLocks noChangeArrowheads="1"/>
          </p:cNvSpPr>
          <p:nvPr/>
        </p:nvSpPr>
        <p:spPr bwMode="auto">
          <a:xfrm>
            <a:off x="1966913" y="5229225"/>
            <a:ext cx="327025" cy="304800"/>
          </a:xfrm>
          <a:prstGeom prst="rect">
            <a:avLst/>
          </a:prstGeom>
          <a:noFill/>
          <a:ln w="9525">
            <a:noFill/>
            <a:miter lim="800000"/>
            <a:headEnd/>
            <a:tailEnd/>
          </a:ln>
        </p:spPr>
        <p:txBody>
          <a:bodyPr>
            <a:spAutoFit/>
          </a:bodyPr>
          <a:lstStyle/>
          <a:p>
            <a:pPr>
              <a:spcBef>
                <a:spcPct val="50000"/>
              </a:spcBef>
            </a:pPr>
            <a:r>
              <a:rPr lang="en-GB" sz="1400">
                <a:ea typeface="ＭＳ Ｐゴシック"/>
                <a:cs typeface="ＭＳ Ｐゴシック"/>
              </a:rPr>
              <a:t>+</a:t>
            </a:r>
          </a:p>
        </p:txBody>
      </p:sp>
      <p:sp>
        <p:nvSpPr>
          <p:cNvPr id="205851" name="Text Box 78"/>
          <p:cNvSpPr txBox="1">
            <a:spLocks noChangeArrowheads="1"/>
          </p:cNvSpPr>
          <p:nvPr/>
        </p:nvSpPr>
        <p:spPr bwMode="auto">
          <a:xfrm>
            <a:off x="2084388" y="5270500"/>
            <a:ext cx="327025" cy="336550"/>
          </a:xfrm>
          <a:prstGeom prst="rect">
            <a:avLst/>
          </a:prstGeom>
          <a:noFill/>
          <a:ln w="9525">
            <a:noFill/>
            <a:miter lim="800000"/>
            <a:headEnd/>
            <a:tailEnd/>
          </a:ln>
        </p:spPr>
        <p:txBody>
          <a:bodyPr>
            <a:spAutoFit/>
          </a:bodyPr>
          <a:lstStyle/>
          <a:p>
            <a:pPr>
              <a:spcBef>
                <a:spcPct val="50000"/>
              </a:spcBef>
            </a:pPr>
            <a:r>
              <a:rPr lang="en-GB" sz="1600">
                <a:ea typeface="ＭＳ Ｐゴシック"/>
                <a:cs typeface="ＭＳ Ｐゴシック"/>
              </a:rPr>
              <a:t>-</a:t>
            </a:r>
          </a:p>
        </p:txBody>
      </p:sp>
      <p:sp>
        <p:nvSpPr>
          <p:cNvPr id="205852" name="Freeform 81"/>
          <p:cNvSpPr>
            <a:spLocks/>
          </p:cNvSpPr>
          <p:nvPr/>
        </p:nvSpPr>
        <p:spPr bwMode="auto">
          <a:xfrm>
            <a:off x="1476375" y="4405313"/>
            <a:ext cx="142875" cy="823912"/>
          </a:xfrm>
          <a:custGeom>
            <a:avLst/>
            <a:gdLst>
              <a:gd name="T0" fmla="*/ 2147483647 w 48"/>
              <a:gd name="T1" fmla="*/ 0 h 537"/>
              <a:gd name="T2" fmla="*/ 2147483647 w 48"/>
              <a:gd name="T3" fmla="*/ 2147483647 h 537"/>
              <a:gd name="T4" fmla="*/ 0 w 48"/>
              <a:gd name="T5" fmla="*/ 2147483647 h 537"/>
              <a:gd name="T6" fmla="*/ 0 60000 65536"/>
              <a:gd name="T7" fmla="*/ 0 60000 65536"/>
              <a:gd name="T8" fmla="*/ 0 60000 65536"/>
              <a:gd name="T9" fmla="*/ 0 w 48"/>
              <a:gd name="T10" fmla="*/ 0 h 537"/>
              <a:gd name="T11" fmla="*/ 48 w 48"/>
              <a:gd name="T12" fmla="*/ 537 h 537"/>
            </a:gdLst>
            <a:ahLst/>
            <a:cxnLst>
              <a:cxn ang="T6">
                <a:pos x="T0" y="T1"/>
              </a:cxn>
              <a:cxn ang="T7">
                <a:pos x="T2" y="T3"/>
              </a:cxn>
              <a:cxn ang="T8">
                <a:pos x="T4" y="T5"/>
              </a:cxn>
            </a:cxnLst>
            <a:rect l="T9" t="T10" r="T11" b="T12"/>
            <a:pathLst>
              <a:path w="48" h="537">
                <a:moveTo>
                  <a:pt x="48" y="0"/>
                </a:moveTo>
                <a:cubicBezTo>
                  <a:pt x="43" y="58"/>
                  <a:pt x="26" y="262"/>
                  <a:pt x="18" y="351"/>
                </a:cubicBezTo>
                <a:cubicBezTo>
                  <a:pt x="10" y="440"/>
                  <a:pt x="4" y="498"/>
                  <a:pt x="0" y="537"/>
                </a:cubicBezTo>
              </a:path>
            </a:pathLst>
          </a:custGeom>
          <a:noFill/>
          <a:ln w="38100" cap="flat" cmpd="sng">
            <a:solidFill>
              <a:srgbClr val="808080"/>
            </a:solidFill>
            <a:prstDash val="sysDot"/>
            <a:round/>
            <a:headEnd type="none" w="med" len="med"/>
            <a:tailEnd type="none" w="med" len="med"/>
          </a:ln>
        </p:spPr>
        <p:txBody>
          <a:bodyPr/>
          <a:lstStyle/>
          <a:p>
            <a:endParaRPr lang="en-US"/>
          </a:p>
        </p:txBody>
      </p:sp>
      <p:sp>
        <p:nvSpPr>
          <p:cNvPr id="205853" name="Rectangle 94"/>
          <p:cNvSpPr>
            <a:spLocks noChangeArrowheads="1"/>
          </p:cNvSpPr>
          <p:nvPr/>
        </p:nvSpPr>
        <p:spPr bwMode="auto">
          <a:xfrm>
            <a:off x="1397000" y="5235575"/>
            <a:ext cx="209550" cy="234950"/>
          </a:xfrm>
          <a:prstGeom prst="rect">
            <a:avLst/>
          </a:prstGeom>
          <a:noFill/>
          <a:ln w="9525">
            <a:solidFill>
              <a:schemeClr val="bg2"/>
            </a:solidFill>
            <a:miter lim="800000"/>
            <a:headEnd/>
            <a:tailEnd/>
          </a:ln>
        </p:spPr>
        <p:txBody>
          <a:bodyPr wrap="none" anchor="ctr"/>
          <a:lstStyle/>
          <a:p>
            <a:endParaRPr lang="en-GB"/>
          </a:p>
        </p:txBody>
      </p:sp>
      <p:sp>
        <p:nvSpPr>
          <p:cNvPr id="205854" name="Line 95"/>
          <p:cNvSpPr>
            <a:spLocks noChangeShapeType="1"/>
          </p:cNvSpPr>
          <p:nvPr/>
        </p:nvSpPr>
        <p:spPr bwMode="auto">
          <a:xfrm flipV="1">
            <a:off x="1411288" y="5262563"/>
            <a:ext cx="182562" cy="193675"/>
          </a:xfrm>
          <a:prstGeom prst="line">
            <a:avLst/>
          </a:prstGeom>
          <a:noFill/>
          <a:ln w="9525">
            <a:solidFill>
              <a:schemeClr val="bg2"/>
            </a:solidFill>
            <a:round/>
            <a:headEnd/>
            <a:tailEnd/>
          </a:ln>
        </p:spPr>
        <p:txBody>
          <a:bodyPr/>
          <a:lstStyle/>
          <a:p>
            <a:endParaRPr lang="en-US"/>
          </a:p>
        </p:txBody>
      </p:sp>
      <p:sp>
        <p:nvSpPr>
          <p:cNvPr id="205855" name="Text Box 96"/>
          <p:cNvSpPr txBox="1">
            <a:spLocks noChangeArrowheads="1"/>
          </p:cNvSpPr>
          <p:nvPr/>
        </p:nvSpPr>
        <p:spPr bwMode="auto">
          <a:xfrm>
            <a:off x="1319213" y="5138738"/>
            <a:ext cx="327025" cy="304800"/>
          </a:xfrm>
          <a:prstGeom prst="rect">
            <a:avLst/>
          </a:prstGeom>
          <a:noFill/>
          <a:ln w="9525">
            <a:noFill/>
            <a:miter lim="800000"/>
            <a:headEnd/>
            <a:tailEnd/>
          </a:ln>
        </p:spPr>
        <p:txBody>
          <a:bodyPr>
            <a:spAutoFit/>
          </a:bodyPr>
          <a:lstStyle/>
          <a:p>
            <a:pPr>
              <a:spcBef>
                <a:spcPct val="50000"/>
              </a:spcBef>
            </a:pPr>
            <a:r>
              <a:rPr lang="en-GB" sz="1400">
                <a:solidFill>
                  <a:schemeClr val="bg2"/>
                </a:solidFill>
                <a:ea typeface="ＭＳ Ｐゴシック"/>
                <a:cs typeface="ＭＳ Ｐゴシック"/>
              </a:rPr>
              <a:t>+</a:t>
            </a:r>
          </a:p>
        </p:txBody>
      </p:sp>
      <p:sp>
        <p:nvSpPr>
          <p:cNvPr id="205856" name="Text Box 97"/>
          <p:cNvSpPr txBox="1">
            <a:spLocks noChangeArrowheads="1"/>
          </p:cNvSpPr>
          <p:nvPr/>
        </p:nvSpPr>
        <p:spPr bwMode="auto">
          <a:xfrm>
            <a:off x="1436688" y="5180013"/>
            <a:ext cx="327025" cy="336550"/>
          </a:xfrm>
          <a:prstGeom prst="rect">
            <a:avLst/>
          </a:prstGeom>
          <a:noFill/>
          <a:ln w="9525">
            <a:noFill/>
            <a:miter lim="800000"/>
            <a:headEnd/>
            <a:tailEnd/>
          </a:ln>
        </p:spPr>
        <p:txBody>
          <a:bodyPr>
            <a:spAutoFit/>
          </a:bodyPr>
          <a:lstStyle/>
          <a:p>
            <a:pPr>
              <a:spcBef>
                <a:spcPct val="50000"/>
              </a:spcBef>
            </a:pPr>
            <a:r>
              <a:rPr lang="en-GB" sz="1600">
                <a:solidFill>
                  <a:schemeClr val="bg2"/>
                </a:solidFill>
                <a:ea typeface="ＭＳ Ｐゴシック"/>
                <a:cs typeface="ＭＳ Ｐゴシック"/>
              </a:rPr>
              <a:t>-</a:t>
            </a:r>
          </a:p>
        </p:txBody>
      </p:sp>
      <p:sp>
        <p:nvSpPr>
          <p:cNvPr id="205857" name="Freeform 98"/>
          <p:cNvSpPr>
            <a:spLocks/>
          </p:cNvSpPr>
          <p:nvPr/>
        </p:nvSpPr>
        <p:spPr bwMode="auto">
          <a:xfrm rot="3230161">
            <a:off x="1143794" y="4104482"/>
            <a:ext cx="420687" cy="234950"/>
          </a:xfrm>
          <a:custGeom>
            <a:avLst/>
            <a:gdLst>
              <a:gd name="T0" fmla="*/ 2147483647 w 48"/>
              <a:gd name="T1" fmla="*/ 0 h 537"/>
              <a:gd name="T2" fmla="*/ 2147483647 w 48"/>
              <a:gd name="T3" fmla="*/ 2147483647 h 537"/>
              <a:gd name="T4" fmla="*/ 0 w 48"/>
              <a:gd name="T5" fmla="*/ 2147483647 h 537"/>
              <a:gd name="T6" fmla="*/ 0 60000 65536"/>
              <a:gd name="T7" fmla="*/ 0 60000 65536"/>
              <a:gd name="T8" fmla="*/ 0 60000 65536"/>
              <a:gd name="T9" fmla="*/ 0 w 48"/>
              <a:gd name="T10" fmla="*/ 0 h 537"/>
              <a:gd name="T11" fmla="*/ 48 w 48"/>
              <a:gd name="T12" fmla="*/ 537 h 537"/>
            </a:gdLst>
            <a:ahLst/>
            <a:cxnLst>
              <a:cxn ang="T6">
                <a:pos x="T0" y="T1"/>
              </a:cxn>
              <a:cxn ang="T7">
                <a:pos x="T2" y="T3"/>
              </a:cxn>
              <a:cxn ang="T8">
                <a:pos x="T4" y="T5"/>
              </a:cxn>
            </a:cxnLst>
            <a:rect l="T9" t="T10" r="T11" b="T12"/>
            <a:pathLst>
              <a:path w="48" h="537">
                <a:moveTo>
                  <a:pt x="48" y="0"/>
                </a:moveTo>
                <a:cubicBezTo>
                  <a:pt x="43" y="58"/>
                  <a:pt x="26" y="262"/>
                  <a:pt x="18" y="351"/>
                </a:cubicBezTo>
                <a:cubicBezTo>
                  <a:pt x="10" y="440"/>
                  <a:pt x="4" y="498"/>
                  <a:pt x="0" y="537"/>
                </a:cubicBezTo>
              </a:path>
            </a:pathLst>
          </a:custGeom>
          <a:noFill/>
          <a:ln w="38100" cap="flat" cmpd="sng">
            <a:solidFill>
              <a:srgbClr val="808080"/>
            </a:solidFill>
            <a:prstDash val="sysDot"/>
            <a:round/>
            <a:headEnd type="none" w="med" len="med"/>
            <a:tailEnd type="none" w="med" len="med"/>
          </a:ln>
        </p:spPr>
        <p:txBody>
          <a:bodyPr/>
          <a:lstStyle/>
          <a:p>
            <a:endParaRPr lang="en-US"/>
          </a:p>
        </p:txBody>
      </p:sp>
      <p:sp>
        <p:nvSpPr>
          <p:cNvPr id="205858" name="Rectangle 18"/>
          <p:cNvSpPr>
            <a:spLocks noChangeArrowheads="1"/>
          </p:cNvSpPr>
          <p:nvPr/>
        </p:nvSpPr>
        <p:spPr bwMode="auto">
          <a:xfrm>
            <a:off x="1557338" y="4229100"/>
            <a:ext cx="185737" cy="176213"/>
          </a:xfrm>
          <a:prstGeom prst="rect">
            <a:avLst/>
          </a:prstGeom>
          <a:solidFill>
            <a:srgbClr val="CC3300"/>
          </a:solidFill>
          <a:ln w="9525" algn="ctr">
            <a:solidFill>
              <a:schemeClr val="tx1"/>
            </a:solidFill>
            <a:miter lim="800000"/>
            <a:headEnd/>
            <a:tailEnd/>
          </a:ln>
        </p:spPr>
        <p:txBody>
          <a:bodyPr wrap="none" anchor="ctr"/>
          <a:lstStyle/>
          <a:p>
            <a:endParaRPr lang="en-GB"/>
          </a:p>
        </p:txBody>
      </p:sp>
      <p:sp>
        <p:nvSpPr>
          <p:cNvPr id="205859" name="Rectangle 100"/>
          <p:cNvSpPr>
            <a:spLocks noChangeArrowheads="1"/>
          </p:cNvSpPr>
          <p:nvPr/>
        </p:nvSpPr>
        <p:spPr bwMode="auto">
          <a:xfrm>
            <a:off x="8096250" y="1203325"/>
            <a:ext cx="209550" cy="23495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5860" name="Line 101"/>
          <p:cNvSpPr>
            <a:spLocks noChangeShapeType="1"/>
          </p:cNvSpPr>
          <p:nvPr/>
        </p:nvSpPr>
        <p:spPr bwMode="auto">
          <a:xfrm flipV="1">
            <a:off x="8110538" y="1230313"/>
            <a:ext cx="182562" cy="193675"/>
          </a:xfrm>
          <a:prstGeom prst="line">
            <a:avLst/>
          </a:prstGeom>
          <a:noFill/>
          <a:ln w="9525">
            <a:solidFill>
              <a:schemeClr val="tx1"/>
            </a:solidFill>
            <a:round/>
            <a:headEnd/>
            <a:tailEnd/>
          </a:ln>
        </p:spPr>
        <p:txBody>
          <a:bodyPr/>
          <a:lstStyle/>
          <a:p>
            <a:endParaRPr lang="en-US"/>
          </a:p>
        </p:txBody>
      </p:sp>
      <p:sp>
        <p:nvSpPr>
          <p:cNvPr id="205861" name="Text Box 102"/>
          <p:cNvSpPr txBox="1">
            <a:spLocks noChangeArrowheads="1"/>
          </p:cNvSpPr>
          <p:nvPr/>
        </p:nvSpPr>
        <p:spPr bwMode="auto">
          <a:xfrm>
            <a:off x="8018463" y="1106488"/>
            <a:ext cx="327025" cy="304800"/>
          </a:xfrm>
          <a:prstGeom prst="rect">
            <a:avLst/>
          </a:prstGeom>
          <a:noFill/>
          <a:ln w="9525">
            <a:noFill/>
            <a:miter lim="800000"/>
            <a:headEnd/>
            <a:tailEnd/>
          </a:ln>
        </p:spPr>
        <p:txBody>
          <a:bodyPr>
            <a:spAutoFit/>
          </a:bodyPr>
          <a:lstStyle/>
          <a:p>
            <a:pPr>
              <a:spcBef>
                <a:spcPct val="50000"/>
              </a:spcBef>
            </a:pPr>
            <a:r>
              <a:rPr lang="en-GB" sz="1400">
                <a:ea typeface="ＭＳ Ｐゴシック"/>
                <a:cs typeface="ＭＳ Ｐゴシック"/>
              </a:rPr>
              <a:t>+</a:t>
            </a:r>
          </a:p>
        </p:txBody>
      </p:sp>
      <p:sp>
        <p:nvSpPr>
          <p:cNvPr id="205862" name="Text Box 103"/>
          <p:cNvSpPr txBox="1">
            <a:spLocks noChangeArrowheads="1"/>
          </p:cNvSpPr>
          <p:nvPr/>
        </p:nvSpPr>
        <p:spPr bwMode="auto">
          <a:xfrm>
            <a:off x="8135938" y="1147763"/>
            <a:ext cx="327025" cy="336550"/>
          </a:xfrm>
          <a:prstGeom prst="rect">
            <a:avLst/>
          </a:prstGeom>
          <a:noFill/>
          <a:ln w="9525">
            <a:noFill/>
            <a:miter lim="800000"/>
            <a:headEnd/>
            <a:tailEnd/>
          </a:ln>
        </p:spPr>
        <p:txBody>
          <a:bodyPr>
            <a:spAutoFit/>
          </a:bodyPr>
          <a:lstStyle/>
          <a:p>
            <a:pPr>
              <a:spcBef>
                <a:spcPct val="50000"/>
              </a:spcBef>
            </a:pPr>
            <a:r>
              <a:rPr lang="en-GB" sz="1600">
                <a:ea typeface="ＭＳ Ｐゴシック"/>
                <a:cs typeface="ＭＳ Ｐゴシック"/>
              </a:rPr>
              <a:t>-</a:t>
            </a:r>
          </a:p>
        </p:txBody>
      </p:sp>
      <p:sp>
        <p:nvSpPr>
          <p:cNvPr id="205863" name="Freeform 104"/>
          <p:cNvSpPr>
            <a:spLocks/>
          </p:cNvSpPr>
          <p:nvPr/>
        </p:nvSpPr>
        <p:spPr bwMode="auto">
          <a:xfrm>
            <a:off x="2293938" y="5432425"/>
            <a:ext cx="379412" cy="1425575"/>
          </a:xfrm>
          <a:custGeom>
            <a:avLst/>
            <a:gdLst>
              <a:gd name="T0" fmla="*/ 0 w 399"/>
              <a:gd name="T1" fmla="*/ 0 h 616"/>
              <a:gd name="T2" fmla="*/ 2147483647 w 399"/>
              <a:gd name="T3" fmla="*/ 2147483647 h 616"/>
              <a:gd name="T4" fmla="*/ 2147483647 w 399"/>
              <a:gd name="T5" fmla="*/ 2147483647 h 616"/>
              <a:gd name="T6" fmla="*/ 0 60000 65536"/>
              <a:gd name="T7" fmla="*/ 0 60000 65536"/>
              <a:gd name="T8" fmla="*/ 0 60000 65536"/>
              <a:gd name="T9" fmla="*/ 0 w 399"/>
              <a:gd name="T10" fmla="*/ 0 h 616"/>
              <a:gd name="T11" fmla="*/ 399 w 399"/>
              <a:gd name="T12" fmla="*/ 616 h 616"/>
            </a:gdLst>
            <a:ahLst/>
            <a:cxnLst>
              <a:cxn ang="T6">
                <a:pos x="T0" y="T1"/>
              </a:cxn>
              <a:cxn ang="T7">
                <a:pos x="T2" y="T3"/>
              </a:cxn>
              <a:cxn ang="T8">
                <a:pos x="T4" y="T5"/>
              </a:cxn>
            </a:cxnLst>
            <a:rect l="T9" t="T10" r="T11" b="T12"/>
            <a:pathLst>
              <a:path w="399" h="616">
                <a:moveTo>
                  <a:pt x="0" y="0"/>
                </a:moveTo>
                <a:cubicBezTo>
                  <a:pt x="144" y="104"/>
                  <a:pt x="289" y="209"/>
                  <a:pt x="344" y="312"/>
                </a:cubicBezTo>
                <a:cubicBezTo>
                  <a:pt x="399" y="415"/>
                  <a:pt x="363" y="515"/>
                  <a:pt x="328" y="616"/>
                </a:cubicBezTo>
              </a:path>
            </a:pathLst>
          </a:custGeom>
          <a:noFill/>
          <a:ln w="38100" cap="flat" cmpd="sng">
            <a:solidFill>
              <a:srgbClr val="808080"/>
            </a:solidFill>
            <a:prstDash val="sysDot"/>
            <a:round/>
            <a:headEnd type="none" w="med" len="med"/>
            <a:tailEnd type="none" w="med" len="med"/>
          </a:ln>
        </p:spPr>
        <p:txBody>
          <a:bodyPr/>
          <a:lstStyle/>
          <a:p>
            <a:endParaRPr lang="en-US"/>
          </a:p>
        </p:txBody>
      </p:sp>
      <p:sp>
        <p:nvSpPr>
          <p:cNvPr id="205864" name="AutoShape 106"/>
          <p:cNvSpPr>
            <a:spLocks noChangeArrowheads="1"/>
          </p:cNvSpPr>
          <p:nvPr/>
        </p:nvSpPr>
        <p:spPr bwMode="auto">
          <a:xfrm>
            <a:off x="1420813" y="4478338"/>
            <a:ext cx="46037" cy="150812"/>
          </a:xfrm>
          <a:prstGeom prst="triangle">
            <a:avLst>
              <a:gd name="adj" fmla="val 50000"/>
            </a:avLst>
          </a:prstGeom>
          <a:solidFill>
            <a:srgbClr val="FFFFFF"/>
          </a:solidFill>
          <a:ln w="9525">
            <a:solidFill>
              <a:srgbClr val="000000"/>
            </a:solidFill>
            <a:miter lim="800000"/>
            <a:headEnd/>
            <a:tailEnd/>
          </a:ln>
        </p:spPr>
        <p:txBody>
          <a:bodyPr/>
          <a:lstStyle/>
          <a:p>
            <a:endParaRPr lang="en-GB"/>
          </a:p>
        </p:txBody>
      </p:sp>
      <p:sp>
        <p:nvSpPr>
          <p:cNvPr id="205865" name="Line 107"/>
          <p:cNvSpPr>
            <a:spLocks noChangeShapeType="1"/>
          </p:cNvSpPr>
          <p:nvPr/>
        </p:nvSpPr>
        <p:spPr bwMode="auto">
          <a:xfrm>
            <a:off x="1443038" y="4335463"/>
            <a:ext cx="0" cy="109537"/>
          </a:xfrm>
          <a:prstGeom prst="line">
            <a:avLst/>
          </a:prstGeom>
          <a:noFill/>
          <a:ln w="9525">
            <a:solidFill>
              <a:srgbClr val="000000"/>
            </a:solidFill>
            <a:round/>
            <a:headEnd/>
            <a:tailEnd/>
          </a:ln>
        </p:spPr>
        <p:txBody>
          <a:bodyPr/>
          <a:lstStyle/>
          <a:p>
            <a:endParaRPr lang="en-US"/>
          </a:p>
        </p:txBody>
      </p:sp>
      <p:sp>
        <p:nvSpPr>
          <p:cNvPr id="205866" name="Line 108"/>
          <p:cNvSpPr>
            <a:spLocks noChangeShapeType="1"/>
          </p:cNvSpPr>
          <p:nvPr/>
        </p:nvSpPr>
        <p:spPr bwMode="auto">
          <a:xfrm>
            <a:off x="1458913" y="4465638"/>
            <a:ext cx="92075" cy="53975"/>
          </a:xfrm>
          <a:prstGeom prst="line">
            <a:avLst/>
          </a:prstGeom>
          <a:noFill/>
          <a:ln w="9525">
            <a:solidFill>
              <a:srgbClr val="000000"/>
            </a:solidFill>
            <a:round/>
            <a:headEnd/>
            <a:tailEnd/>
          </a:ln>
        </p:spPr>
        <p:txBody>
          <a:bodyPr/>
          <a:lstStyle/>
          <a:p>
            <a:endParaRPr lang="en-US"/>
          </a:p>
        </p:txBody>
      </p:sp>
      <p:sp>
        <p:nvSpPr>
          <p:cNvPr id="205867" name="Line 109"/>
          <p:cNvSpPr>
            <a:spLocks noChangeShapeType="1"/>
          </p:cNvSpPr>
          <p:nvPr/>
        </p:nvSpPr>
        <p:spPr bwMode="auto">
          <a:xfrm flipH="1">
            <a:off x="1350963" y="4465638"/>
            <a:ext cx="100012" cy="68262"/>
          </a:xfrm>
          <a:prstGeom prst="line">
            <a:avLst/>
          </a:prstGeom>
          <a:noFill/>
          <a:ln w="9525">
            <a:solidFill>
              <a:srgbClr val="000000"/>
            </a:solidFill>
            <a:round/>
            <a:headEnd/>
            <a:tailEnd/>
          </a:ln>
        </p:spPr>
        <p:txBody>
          <a:bodyPr/>
          <a:lstStyle/>
          <a:p>
            <a:endParaRPr lang="en-US"/>
          </a:p>
        </p:txBody>
      </p:sp>
      <p:grpSp>
        <p:nvGrpSpPr>
          <p:cNvPr id="205868" name="Group 115"/>
          <p:cNvGrpSpPr>
            <a:grpSpLocks/>
          </p:cNvGrpSpPr>
          <p:nvPr/>
        </p:nvGrpSpPr>
        <p:grpSpPr bwMode="auto">
          <a:xfrm>
            <a:off x="406400" y="3654425"/>
            <a:ext cx="200025" cy="293688"/>
            <a:chOff x="256" y="2302"/>
            <a:chExt cx="126" cy="185"/>
          </a:xfrm>
        </p:grpSpPr>
        <p:sp>
          <p:nvSpPr>
            <p:cNvPr id="205869" name="AutoShape 111"/>
            <p:cNvSpPr>
              <a:spLocks noChangeArrowheads="1"/>
            </p:cNvSpPr>
            <p:nvPr/>
          </p:nvSpPr>
          <p:spPr bwMode="auto">
            <a:xfrm>
              <a:off x="300" y="2392"/>
              <a:ext cx="29" cy="95"/>
            </a:xfrm>
            <a:prstGeom prst="triangle">
              <a:avLst>
                <a:gd name="adj" fmla="val 50000"/>
              </a:avLst>
            </a:prstGeom>
            <a:solidFill>
              <a:srgbClr val="FFFFFF"/>
            </a:solidFill>
            <a:ln w="9525">
              <a:solidFill>
                <a:srgbClr val="000000"/>
              </a:solidFill>
              <a:miter lim="800000"/>
              <a:headEnd/>
              <a:tailEnd/>
            </a:ln>
          </p:spPr>
          <p:txBody>
            <a:bodyPr/>
            <a:lstStyle/>
            <a:p>
              <a:endParaRPr lang="en-GB"/>
            </a:p>
          </p:txBody>
        </p:sp>
        <p:sp>
          <p:nvSpPr>
            <p:cNvPr id="205870" name="Line 112"/>
            <p:cNvSpPr>
              <a:spLocks noChangeShapeType="1"/>
            </p:cNvSpPr>
            <p:nvPr/>
          </p:nvSpPr>
          <p:spPr bwMode="auto">
            <a:xfrm>
              <a:off x="314" y="2302"/>
              <a:ext cx="0" cy="69"/>
            </a:xfrm>
            <a:prstGeom prst="line">
              <a:avLst/>
            </a:prstGeom>
            <a:noFill/>
            <a:ln w="9525">
              <a:solidFill>
                <a:srgbClr val="000000"/>
              </a:solidFill>
              <a:round/>
              <a:headEnd/>
              <a:tailEnd/>
            </a:ln>
          </p:spPr>
          <p:txBody>
            <a:bodyPr/>
            <a:lstStyle/>
            <a:p>
              <a:endParaRPr lang="en-US"/>
            </a:p>
          </p:txBody>
        </p:sp>
        <p:sp>
          <p:nvSpPr>
            <p:cNvPr id="205871" name="Line 113"/>
            <p:cNvSpPr>
              <a:spLocks noChangeShapeType="1"/>
            </p:cNvSpPr>
            <p:nvPr/>
          </p:nvSpPr>
          <p:spPr bwMode="auto">
            <a:xfrm>
              <a:off x="324" y="2384"/>
              <a:ext cx="58" cy="34"/>
            </a:xfrm>
            <a:prstGeom prst="line">
              <a:avLst/>
            </a:prstGeom>
            <a:noFill/>
            <a:ln w="9525">
              <a:solidFill>
                <a:srgbClr val="000000"/>
              </a:solidFill>
              <a:round/>
              <a:headEnd/>
              <a:tailEnd/>
            </a:ln>
          </p:spPr>
          <p:txBody>
            <a:bodyPr/>
            <a:lstStyle/>
            <a:p>
              <a:endParaRPr lang="en-US"/>
            </a:p>
          </p:txBody>
        </p:sp>
        <p:sp>
          <p:nvSpPr>
            <p:cNvPr id="205872" name="Line 114"/>
            <p:cNvSpPr>
              <a:spLocks noChangeShapeType="1"/>
            </p:cNvSpPr>
            <p:nvPr/>
          </p:nvSpPr>
          <p:spPr bwMode="auto">
            <a:xfrm flipH="1">
              <a:off x="256" y="2384"/>
              <a:ext cx="63" cy="43"/>
            </a:xfrm>
            <a:prstGeom prst="line">
              <a:avLst/>
            </a:prstGeom>
            <a:noFill/>
            <a:ln w="9525">
              <a:solidFill>
                <a:srgbClr val="000000"/>
              </a:solidFill>
              <a:round/>
              <a:headEnd/>
              <a:tailEnd/>
            </a:ln>
          </p:spPr>
          <p:txBody>
            <a:bodyPr/>
            <a:lstStyle/>
            <a:p>
              <a:endParaRPr lang="en-US"/>
            </a:p>
          </p:txBody>
        </p:sp>
      </p:grpSp>
      <p:sp>
        <p:nvSpPr>
          <p:cNvPr id="81" name="Text Box 12"/>
          <p:cNvSpPr txBox="1">
            <a:spLocks noChangeArrowheads="1"/>
          </p:cNvSpPr>
          <p:nvPr/>
        </p:nvSpPr>
        <p:spPr bwMode="auto">
          <a:xfrm>
            <a:off x="827088" y="2708275"/>
            <a:ext cx="7561262" cy="3744913"/>
          </a:xfrm>
          <a:prstGeom prst="rect">
            <a:avLst/>
          </a:prstGeom>
          <a:solidFill>
            <a:srgbClr val="0033CC"/>
          </a:solidFill>
          <a:ln w="9525">
            <a:noFill/>
            <a:miter lim="800000"/>
            <a:headEnd/>
            <a:tailEnd/>
          </a:ln>
        </p:spPr>
        <p:txBody>
          <a:bodyPr anchor="ctr" anchorCtr="1"/>
          <a:lstStyle/>
          <a:p>
            <a:endParaRPr lang="en-GB" sz="1600" b="1">
              <a:solidFill>
                <a:schemeClr val="bg1"/>
              </a:solidFill>
            </a:endParaRPr>
          </a:p>
        </p:txBody>
      </p:sp>
      <p:grpSp>
        <p:nvGrpSpPr>
          <p:cNvPr id="3" name="Group 39"/>
          <p:cNvGrpSpPr>
            <a:grpSpLocks/>
          </p:cNvGrpSpPr>
          <p:nvPr/>
        </p:nvGrpSpPr>
        <p:grpSpPr bwMode="auto">
          <a:xfrm>
            <a:off x="896938" y="2852738"/>
            <a:ext cx="7131050" cy="1296987"/>
            <a:chOff x="565" y="1797"/>
            <a:chExt cx="4492" cy="817"/>
          </a:xfrm>
        </p:grpSpPr>
        <p:sp>
          <p:nvSpPr>
            <p:cNvPr id="205875" name="Text Box 57"/>
            <p:cNvSpPr txBox="1">
              <a:spLocks noChangeArrowheads="1"/>
            </p:cNvSpPr>
            <p:nvPr/>
          </p:nvSpPr>
          <p:spPr bwMode="auto">
            <a:xfrm>
              <a:off x="1928" y="1797"/>
              <a:ext cx="1769" cy="202"/>
            </a:xfrm>
            <a:prstGeom prst="rect">
              <a:avLst/>
            </a:prstGeom>
            <a:noFill/>
            <a:ln w="9525">
              <a:noFill/>
              <a:miter lim="800000"/>
              <a:headEnd/>
              <a:tailEnd/>
            </a:ln>
          </p:spPr>
          <p:txBody>
            <a:bodyPr>
              <a:spAutoFit/>
            </a:bodyPr>
            <a:lstStyle/>
            <a:p>
              <a:pPr algn="ctr">
                <a:spcBef>
                  <a:spcPct val="50000"/>
                </a:spcBef>
              </a:pPr>
              <a:r>
                <a:rPr lang="de-CH" sz="1500" b="1">
                  <a:solidFill>
                    <a:schemeClr val="bg1"/>
                  </a:solidFill>
                </a:rPr>
                <a:t>Direction of Energy Exports</a:t>
              </a:r>
              <a:endParaRPr lang="de-DE" sz="1500" b="1" baseline="30000">
                <a:solidFill>
                  <a:schemeClr val="bg1"/>
                </a:solidFill>
              </a:endParaRPr>
            </a:p>
          </p:txBody>
        </p:sp>
        <p:sp>
          <p:nvSpPr>
            <p:cNvPr id="205876" name="Rectangle 8"/>
            <p:cNvSpPr>
              <a:spLocks noChangeArrowheads="1"/>
            </p:cNvSpPr>
            <p:nvPr/>
          </p:nvSpPr>
          <p:spPr bwMode="auto">
            <a:xfrm>
              <a:off x="3220" y="2115"/>
              <a:ext cx="840"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At day</a:t>
              </a:r>
            </a:p>
          </p:txBody>
        </p:sp>
        <p:sp>
          <p:nvSpPr>
            <p:cNvPr id="205877" name="Line 43"/>
            <p:cNvSpPr>
              <a:spLocks noChangeShapeType="1"/>
            </p:cNvSpPr>
            <p:nvPr/>
          </p:nvSpPr>
          <p:spPr bwMode="auto">
            <a:xfrm>
              <a:off x="2336" y="2479"/>
              <a:ext cx="907" cy="0"/>
            </a:xfrm>
            <a:prstGeom prst="line">
              <a:avLst/>
            </a:prstGeom>
            <a:noFill/>
            <a:ln w="28575">
              <a:solidFill>
                <a:srgbClr val="00FF00"/>
              </a:solidFill>
              <a:round/>
              <a:headEnd/>
              <a:tailEnd type="triangle" w="med" len="med"/>
            </a:ln>
          </p:spPr>
          <p:txBody>
            <a:bodyPr/>
            <a:lstStyle/>
            <a:p>
              <a:endParaRPr lang="en-US"/>
            </a:p>
          </p:txBody>
        </p:sp>
        <p:sp>
          <p:nvSpPr>
            <p:cNvPr id="205878" name="Rectangle 8"/>
            <p:cNvSpPr>
              <a:spLocks noChangeArrowheads="1"/>
            </p:cNvSpPr>
            <p:nvPr/>
          </p:nvSpPr>
          <p:spPr bwMode="auto">
            <a:xfrm>
              <a:off x="3209" y="2387"/>
              <a:ext cx="840"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During night</a:t>
              </a:r>
            </a:p>
          </p:txBody>
        </p:sp>
        <p:sp>
          <p:nvSpPr>
            <p:cNvPr id="205879" name="Line 48"/>
            <p:cNvSpPr>
              <a:spLocks noChangeShapeType="1"/>
            </p:cNvSpPr>
            <p:nvPr/>
          </p:nvSpPr>
          <p:spPr bwMode="auto">
            <a:xfrm flipH="1">
              <a:off x="2336" y="2199"/>
              <a:ext cx="907" cy="0"/>
            </a:xfrm>
            <a:prstGeom prst="line">
              <a:avLst/>
            </a:prstGeom>
            <a:noFill/>
            <a:ln w="28575">
              <a:solidFill>
                <a:srgbClr val="00FF00"/>
              </a:solidFill>
              <a:round/>
              <a:headEnd/>
              <a:tailEnd type="triangle" w="med" len="med"/>
            </a:ln>
          </p:spPr>
          <p:txBody>
            <a:bodyPr/>
            <a:lstStyle/>
            <a:p>
              <a:endParaRPr lang="en-US"/>
            </a:p>
          </p:txBody>
        </p:sp>
        <p:sp>
          <p:nvSpPr>
            <p:cNvPr id="205880" name="Text Box 51"/>
            <p:cNvSpPr txBox="1">
              <a:spLocks noChangeArrowheads="1"/>
            </p:cNvSpPr>
            <p:nvPr/>
          </p:nvSpPr>
          <p:spPr bwMode="auto">
            <a:xfrm>
              <a:off x="565" y="2160"/>
              <a:ext cx="1270" cy="326"/>
            </a:xfrm>
            <a:prstGeom prst="rect">
              <a:avLst/>
            </a:prstGeom>
            <a:noFill/>
            <a:ln w="9525">
              <a:noFill/>
              <a:miter lim="800000"/>
              <a:headEnd/>
              <a:tailEnd/>
            </a:ln>
          </p:spPr>
          <p:txBody>
            <a:bodyPr>
              <a:spAutoFit/>
            </a:bodyPr>
            <a:lstStyle/>
            <a:p>
              <a:pPr algn="ctr">
                <a:spcBef>
                  <a:spcPct val="50000"/>
                </a:spcBef>
              </a:pPr>
              <a:r>
                <a:rPr lang="de-CH" sz="1400">
                  <a:solidFill>
                    <a:schemeClr val="bg1"/>
                  </a:solidFill>
                </a:rPr>
                <a:t>Storage for night time production</a:t>
              </a:r>
              <a:endParaRPr lang="de-DE" sz="1400">
                <a:solidFill>
                  <a:schemeClr val="bg1"/>
                </a:solidFill>
              </a:endParaRPr>
            </a:p>
          </p:txBody>
        </p:sp>
        <p:pic>
          <p:nvPicPr>
            <p:cNvPr id="205881" name="Picture 41" descr="MCj04325890000[1]"/>
            <p:cNvPicPr>
              <a:picLocks noChangeAspect="1" noChangeArrowheads="1"/>
            </p:cNvPicPr>
            <p:nvPr/>
          </p:nvPicPr>
          <p:blipFill>
            <a:blip r:embed="rId3"/>
            <a:srcRect/>
            <a:stretch>
              <a:fillRect/>
            </a:stretch>
          </p:blipFill>
          <p:spPr bwMode="auto">
            <a:xfrm>
              <a:off x="2643" y="2082"/>
              <a:ext cx="259" cy="259"/>
            </a:xfrm>
            <a:prstGeom prst="rect">
              <a:avLst/>
            </a:prstGeom>
            <a:noFill/>
            <a:ln w="9525">
              <a:noFill/>
              <a:miter lim="800000"/>
              <a:headEnd/>
              <a:tailEnd/>
            </a:ln>
          </p:spPr>
        </p:pic>
        <p:pic>
          <p:nvPicPr>
            <p:cNvPr id="205882" name="Picture 46" descr="MCj04325920000[1]"/>
            <p:cNvPicPr>
              <a:picLocks noChangeAspect="1" noChangeArrowheads="1"/>
            </p:cNvPicPr>
            <p:nvPr/>
          </p:nvPicPr>
          <p:blipFill>
            <a:blip r:embed="rId4"/>
            <a:srcRect/>
            <a:stretch>
              <a:fillRect/>
            </a:stretch>
          </p:blipFill>
          <p:spPr bwMode="auto">
            <a:xfrm>
              <a:off x="2643" y="2355"/>
              <a:ext cx="259" cy="259"/>
            </a:xfrm>
            <a:prstGeom prst="rect">
              <a:avLst/>
            </a:prstGeom>
            <a:noFill/>
            <a:ln w="9525">
              <a:noFill/>
              <a:miter lim="800000"/>
              <a:headEnd/>
              <a:tailEnd/>
            </a:ln>
          </p:spPr>
        </p:pic>
        <p:sp>
          <p:nvSpPr>
            <p:cNvPr id="205883" name="Text Box 51"/>
            <p:cNvSpPr txBox="1">
              <a:spLocks noChangeArrowheads="1"/>
            </p:cNvSpPr>
            <p:nvPr/>
          </p:nvSpPr>
          <p:spPr bwMode="auto">
            <a:xfrm>
              <a:off x="4468" y="2240"/>
              <a:ext cx="589" cy="192"/>
            </a:xfrm>
            <a:prstGeom prst="rect">
              <a:avLst/>
            </a:prstGeom>
            <a:noFill/>
            <a:ln w="9525">
              <a:noFill/>
              <a:miter lim="800000"/>
              <a:headEnd/>
              <a:tailEnd/>
            </a:ln>
          </p:spPr>
          <p:txBody>
            <a:bodyPr>
              <a:spAutoFit/>
            </a:bodyPr>
            <a:lstStyle/>
            <a:p>
              <a:pPr algn="ctr">
                <a:spcBef>
                  <a:spcPct val="50000"/>
                </a:spcBef>
              </a:pPr>
              <a:r>
                <a:rPr lang="de-CH" sz="1400" b="1" u="sng">
                  <a:solidFill>
                    <a:schemeClr val="bg1"/>
                  </a:solidFill>
                </a:rPr>
                <a:t>Daily</a:t>
              </a:r>
              <a:endParaRPr lang="de-DE" sz="1400" b="1" u="sng">
                <a:solidFill>
                  <a:schemeClr val="bg1"/>
                </a:solidFill>
              </a:endParaRPr>
            </a:p>
          </p:txBody>
        </p:sp>
      </p:grpSp>
      <p:grpSp>
        <p:nvGrpSpPr>
          <p:cNvPr id="4" name="Group 40"/>
          <p:cNvGrpSpPr>
            <a:grpSpLocks/>
          </p:cNvGrpSpPr>
          <p:nvPr/>
        </p:nvGrpSpPr>
        <p:grpSpPr bwMode="auto">
          <a:xfrm>
            <a:off x="841375" y="4313238"/>
            <a:ext cx="7186613" cy="1060450"/>
            <a:chOff x="530" y="2717"/>
            <a:chExt cx="4527" cy="668"/>
          </a:xfrm>
        </p:grpSpPr>
        <p:sp>
          <p:nvSpPr>
            <p:cNvPr id="205885" name="Rectangle 8"/>
            <p:cNvSpPr>
              <a:spLocks noChangeArrowheads="1"/>
            </p:cNvSpPr>
            <p:nvPr/>
          </p:nvSpPr>
          <p:spPr bwMode="auto">
            <a:xfrm>
              <a:off x="3209" y="2750"/>
              <a:ext cx="1180"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In dry periods</a:t>
              </a:r>
            </a:p>
          </p:txBody>
        </p:sp>
        <p:sp>
          <p:nvSpPr>
            <p:cNvPr id="205886" name="Line 56"/>
            <p:cNvSpPr>
              <a:spLocks noChangeShapeType="1"/>
            </p:cNvSpPr>
            <p:nvPr/>
          </p:nvSpPr>
          <p:spPr bwMode="auto">
            <a:xfrm flipH="1">
              <a:off x="2336" y="3166"/>
              <a:ext cx="907" cy="0"/>
            </a:xfrm>
            <a:prstGeom prst="line">
              <a:avLst/>
            </a:prstGeom>
            <a:noFill/>
            <a:ln w="28575">
              <a:solidFill>
                <a:srgbClr val="00FF00"/>
              </a:solidFill>
              <a:round/>
              <a:headEnd/>
              <a:tailEnd type="triangle" w="med" len="med"/>
            </a:ln>
          </p:spPr>
          <p:txBody>
            <a:bodyPr/>
            <a:lstStyle/>
            <a:p>
              <a:endParaRPr lang="en-US"/>
            </a:p>
          </p:txBody>
        </p:sp>
        <p:sp>
          <p:nvSpPr>
            <p:cNvPr id="205887" name="Rectangle 8"/>
            <p:cNvSpPr>
              <a:spLocks noChangeArrowheads="1"/>
            </p:cNvSpPr>
            <p:nvPr/>
          </p:nvSpPr>
          <p:spPr bwMode="auto">
            <a:xfrm>
              <a:off x="3209" y="3067"/>
              <a:ext cx="1088"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In wet periods</a:t>
              </a:r>
            </a:p>
          </p:txBody>
        </p:sp>
        <p:sp>
          <p:nvSpPr>
            <p:cNvPr id="205888" name="Text Box 55"/>
            <p:cNvSpPr txBox="1">
              <a:spLocks noChangeArrowheads="1"/>
            </p:cNvSpPr>
            <p:nvPr/>
          </p:nvSpPr>
          <p:spPr bwMode="auto">
            <a:xfrm>
              <a:off x="530" y="2832"/>
              <a:ext cx="1351" cy="326"/>
            </a:xfrm>
            <a:prstGeom prst="rect">
              <a:avLst/>
            </a:prstGeom>
            <a:noFill/>
            <a:ln w="9525">
              <a:noFill/>
              <a:miter lim="800000"/>
              <a:headEnd/>
              <a:tailEnd/>
            </a:ln>
          </p:spPr>
          <p:txBody>
            <a:bodyPr>
              <a:spAutoFit/>
            </a:bodyPr>
            <a:lstStyle/>
            <a:p>
              <a:pPr algn="ctr">
                <a:spcBef>
                  <a:spcPct val="50000"/>
                </a:spcBef>
              </a:pPr>
              <a:r>
                <a:rPr lang="de-CH" sz="1400">
                  <a:solidFill>
                    <a:schemeClr val="bg1"/>
                  </a:solidFill>
                </a:rPr>
                <a:t>Clean water power replaces thermal energy</a:t>
              </a:r>
              <a:endParaRPr lang="de-DE" sz="1400">
                <a:solidFill>
                  <a:schemeClr val="bg1"/>
                </a:solidFill>
              </a:endParaRPr>
            </a:p>
          </p:txBody>
        </p:sp>
        <p:sp>
          <p:nvSpPr>
            <p:cNvPr id="205889" name="Line 56"/>
            <p:cNvSpPr>
              <a:spLocks noChangeShapeType="1"/>
            </p:cNvSpPr>
            <p:nvPr/>
          </p:nvSpPr>
          <p:spPr bwMode="auto">
            <a:xfrm>
              <a:off x="2336" y="2862"/>
              <a:ext cx="907" cy="0"/>
            </a:xfrm>
            <a:prstGeom prst="line">
              <a:avLst/>
            </a:prstGeom>
            <a:noFill/>
            <a:ln w="28575">
              <a:solidFill>
                <a:srgbClr val="00FF00"/>
              </a:solidFill>
              <a:round/>
              <a:headEnd/>
              <a:tailEnd type="triangle" w="med" len="med"/>
            </a:ln>
          </p:spPr>
          <p:txBody>
            <a:bodyPr/>
            <a:lstStyle/>
            <a:p>
              <a:endParaRPr lang="en-US"/>
            </a:p>
          </p:txBody>
        </p:sp>
        <p:pic>
          <p:nvPicPr>
            <p:cNvPr id="205890" name="Picture 53" descr="MCj04325890000[1]"/>
            <p:cNvPicPr>
              <a:picLocks noChangeAspect="1" noChangeArrowheads="1"/>
            </p:cNvPicPr>
            <p:nvPr/>
          </p:nvPicPr>
          <p:blipFill>
            <a:blip r:embed="rId3"/>
            <a:srcRect/>
            <a:stretch>
              <a:fillRect/>
            </a:stretch>
          </p:blipFill>
          <p:spPr bwMode="auto">
            <a:xfrm>
              <a:off x="2747" y="2717"/>
              <a:ext cx="259" cy="259"/>
            </a:xfrm>
            <a:prstGeom prst="rect">
              <a:avLst/>
            </a:prstGeom>
            <a:noFill/>
            <a:ln w="9525">
              <a:noFill/>
              <a:miter lim="800000"/>
              <a:headEnd/>
              <a:tailEnd/>
            </a:ln>
          </p:spPr>
        </p:pic>
        <p:pic>
          <p:nvPicPr>
            <p:cNvPr id="205891" name="Picture 49" descr="MCj04325890000[1]"/>
            <p:cNvPicPr>
              <a:picLocks noChangeAspect="1" noChangeArrowheads="1"/>
            </p:cNvPicPr>
            <p:nvPr/>
          </p:nvPicPr>
          <p:blipFill>
            <a:blip r:embed="rId3"/>
            <a:srcRect/>
            <a:stretch>
              <a:fillRect/>
            </a:stretch>
          </p:blipFill>
          <p:spPr bwMode="auto">
            <a:xfrm>
              <a:off x="2579" y="2763"/>
              <a:ext cx="259" cy="259"/>
            </a:xfrm>
            <a:prstGeom prst="rect">
              <a:avLst/>
            </a:prstGeom>
            <a:noFill/>
            <a:ln w="9525">
              <a:noFill/>
              <a:miter lim="800000"/>
              <a:headEnd/>
              <a:tailEnd/>
            </a:ln>
          </p:spPr>
        </p:pic>
        <p:pic>
          <p:nvPicPr>
            <p:cNvPr id="205892" name="Bilde 34" descr="regn.png"/>
            <p:cNvPicPr>
              <a:picLocks noChangeAspect="1"/>
            </p:cNvPicPr>
            <p:nvPr/>
          </p:nvPicPr>
          <p:blipFill>
            <a:blip r:embed="rId5"/>
            <a:srcRect/>
            <a:stretch>
              <a:fillRect/>
            </a:stretch>
          </p:blipFill>
          <p:spPr bwMode="auto">
            <a:xfrm>
              <a:off x="2643" y="3068"/>
              <a:ext cx="318" cy="317"/>
            </a:xfrm>
            <a:prstGeom prst="rect">
              <a:avLst/>
            </a:prstGeom>
            <a:noFill/>
            <a:ln w="9525">
              <a:noFill/>
              <a:miter lim="800000"/>
              <a:headEnd/>
              <a:tailEnd/>
            </a:ln>
          </p:spPr>
        </p:pic>
        <p:sp>
          <p:nvSpPr>
            <p:cNvPr id="205893" name="Text Box 51"/>
            <p:cNvSpPr txBox="1">
              <a:spLocks noChangeArrowheads="1"/>
            </p:cNvSpPr>
            <p:nvPr/>
          </p:nvSpPr>
          <p:spPr bwMode="auto">
            <a:xfrm>
              <a:off x="4422" y="2875"/>
              <a:ext cx="635" cy="192"/>
            </a:xfrm>
            <a:prstGeom prst="rect">
              <a:avLst/>
            </a:prstGeom>
            <a:noFill/>
            <a:ln w="9525">
              <a:noFill/>
              <a:miter lim="800000"/>
              <a:headEnd/>
              <a:tailEnd/>
            </a:ln>
          </p:spPr>
          <p:txBody>
            <a:bodyPr>
              <a:spAutoFit/>
            </a:bodyPr>
            <a:lstStyle/>
            <a:p>
              <a:pPr algn="ctr">
                <a:spcBef>
                  <a:spcPct val="50000"/>
                </a:spcBef>
              </a:pPr>
              <a:r>
                <a:rPr lang="de-CH" sz="1400" b="1" u="sng">
                  <a:solidFill>
                    <a:schemeClr val="bg1"/>
                  </a:solidFill>
                </a:rPr>
                <a:t>Seasonal</a:t>
              </a:r>
              <a:endParaRPr lang="de-DE" sz="1400" b="1" u="sng">
                <a:solidFill>
                  <a:schemeClr val="bg1"/>
                </a:solidFill>
              </a:endParaRPr>
            </a:p>
          </p:txBody>
        </p:sp>
      </p:grpSp>
      <p:grpSp>
        <p:nvGrpSpPr>
          <p:cNvPr id="5" name="Group 41"/>
          <p:cNvGrpSpPr>
            <a:grpSpLocks/>
          </p:cNvGrpSpPr>
          <p:nvPr/>
        </p:nvGrpSpPr>
        <p:grpSpPr bwMode="auto">
          <a:xfrm>
            <a:off x="938213" y="5516563"/>
            <a:ext cx="7594600" cy="755650"/>
            <a:chOff x="591" y="3475"/>
            <a:chExt cx="4784" cy="476"/>
          </a:xfrm>
        </p:grpSpPr>
        <p:pic>
          <p:nvPicPr>
            <p:cNvPr id="205895" name="Picture 2"/>
            <p:cNvPicPr>
              <a:picLocks noChangeAspect="1" noChangeArrowheads="1"/>
            </p:cNvPicPr>
            <p:nvPr/>
          </p:nvPicPr>
          <p:blipFill>
            <a:blip r:embed="rId6"/>
            <a:srcRect/>
            <a:stretch>
              <a:fillRect/>
            </a:stretch>
          </p:blipFill>
          <p:spPr bwMode="auto">
            <a:xfrm>
              <a:off x="2575" y="3475"/>
              <a:ext cx="476" cy="476"/>
            </a:xfrm>
            <a:prstGeom prst="rect">
              <a:avLst/>
            </a:prstGeom>
            <a:noFill/>
            <a:ln w="9525">
              <a:noFill/>
              <a:miter lim="800000"/>
              <a:headEnd/>
              <a:tailEnd/>
            </a:ln>
          </p:spPr>
        </p:pic>
        <p:sp>
          <p:nvSpPr>
            <p:cNvPr id="205896" name="Rectangle 8"/>
            <p:cNvSpPr>
              <a:spLocks noChangeArrowheads="1"/>
            </p:cNvSpPr>
            <p:nvPr/>
          </p:nvSpPr>
          <p:spPr bwMode="auto">
            <a:xfrm>
              <a:off x="3118" y="3558"/>
              <a:ext cx="1043"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	Windy</a:t>
              </a:r>
            </a:p>
          </p:txBody>
        </p:sp>
        <p:sp>
          <p:nvSpPr>
            <p:cNvPr id="205897" name="Line 48"/>
            <p:cNvSpPr>
              <a:spLocks noChangeShapeType="1"/>
            </p:cNvSpPr>
            <p:nvPr/>
          </p:nvSpPr>
          <p:spPr bwMode="auto">
            <a:xfrm flipH="1">
              <a:off x="2336" y="3850"/>
              <a:ext cx="907" cy="0"/>
            </a:xfrm>
            <a:prstGeom prst="line">
              <a:avLst/>
            </a:prstGeom>
            <a:noFill/>
            <a:ln w="28575">
              <a:solidFill>
                <a:srgbClr val="00FF00"/>
              </a:solidFill>
              <a:round/>
              <a:headEnd/>
              <a:tailEnd type="triangle" w="med" len="med"/>
            </a:ln>
          </p:spPr>
          <p:txBody>
            <a:bodyPr/>
            <a:lstStyle/>
            <a:p>
              <a:endParaRPr lang="en-US"/>
            </a:p>
          </p:txBody>
        </p:sp>
        <p:sp>
          <p:nvSpPr>
            <p:cNvPr id="205898" name="Text Box 51"/>
            <p:cNvSpPr txBox="1">
              <a:spLocks noChangeArrowheads="1"/>
            </p:cNvSpPr>
            <p:nvPr/>
          </p:nvSpPr>
          <p:spPr bwMode="auto">
            <a:xfrm>
              <a:off x="591" y="3603"/>
              <a:ext cx="1291" cy="326"/>
            </a:xfrm>
            <a:prstGeom prst="rect">
              <a:avLst/>
            </a:prstGeom>
            <a:noFill/>
            <a:ln w="9525">
              <a:noFill/>
              <a:miter lim="800000"/>
              <a:headEnd/>
              <a:tailEnd/>
            </a:ln>
          </p:spPr>
          <p:txBody>
            <a:bodyPr>
              <a:spAutoFit/>
            </a:bodyPr>
            <a:lstStyle/>
            <a:p>
              <a:pPr algn="ctr">
                <a:spcBef>
                  <a:spcPct val="50000"/>
                </a:spcBef>
              </a:pPr>
              <a:r>
                <a:rPr lang="de-CH" sz="1400">
                  <a:solidFill>
                    <a:schemeClr val="bg1"/>
                  </a:solidFill>
                </a:rPr>
                <a:t>Additional energy will be stored</a:t>
              </a:r>
              <a:endParaRPr lang="de-DE" sz="1400">
                <a:solidFill>
                  <a:schemeClr val="bg1"/>
                </a:solidFill>
              </a:endParaRPr>
            </a:p>
          </p:txBody>
        </p:sp>
        <p:sp>
          <p:nvSpPr>
            <p:cNvPr id="205899" name="Line 56"/>
            <p:cNvSpPr>
              <a:spLocks noChangeShapeType="1"/>
            </p:cNvSpPr>
            <p:nvPr/>
          </p:nvSpPr>
          <p:spPr bwMode="auto">
            <a:xfrm>
              <a:off x="2336" y="3653"/>
              <a:ext cx="907" cy="0"/>
            </a:xfrm>
            <a:prstGeom prst="line">
              <a:avLst/>
            </a:prstGeom>
            <a:noFill/>
            <a:ln w="28575">
              <a:solidFill>
                <a:srgbClr val="00FF00"/>
              </a:solidFill>
              <a:round/>
              <a:headEnd/>
              <a:tailEnd type="triangle" w="med" len="med"/>
            </a:ln>
          </p:spPr>
          <p:txBody>
            <a:bodyPr/>
            <a:lstStyle/>
            <a:p>
              <a:endParaRPr lang="en-US"/>
            </a:p>
          </p:txBody>
        </p:sp>
        <p:sp>
          <p:nvSpPr>
            <p:cNvPr id="205900" name="Rectangle 8"/>
            <p:cNvSpPr>
              <a:spLocks noChangeArrowheads="1"/>
            </p:cNvSpPr>
            <p:nvPr/>
          </p:nvSpPr>
          <p:spPr bwMode="auto">
            <a:xfrm>
              <a:off x="3118" y="3748"/>
              <a:ext cx="1043" cy="190"/>
            </a:xfrm>
            <a:prstGeom prst="rect">
              <a:avLst/>
            </a:prstGeom>
            <a:noFill/>
            <a:ln w="9525">
              <a:noFill/>
              <a:miter lim="800000"/>
              <a:headEnd/>
              <a:tailEnd/>
            </a:ln>
          </p:spPr>
          <p:txBody>
            <a:bodyPr lIns="89554" tIns="44777" rIns="89554" bIns="44777">
              <a:spAutoFit/>
            </a:bodyPr>
            <a:lstStyle/>
            <a:p>
              <a:pPr marL="174625" indent="-174625" defTabSz="895350">
                <a:spcAft>
                  <a:spcPct val="40000"/>
                </a:spcAft>
              </a:pPr>
              <a:r>
                <a:rPr lang="en-US" sz="1400">
                  <a:solidFill>
                    <a:schemeClr val="bg1"/>
                  </a:solidFill>
                  <a:cs typeface="Times New Roman" pitchFamily="18" charset="0"/>
                </a:rPr>
                <a:t>	Calm</a:t>
              </a:r>
            </a:p>
          </p:txBody>
        </p:sp>
        <p:sp>
          <p:nvSpPr>
            <p:cNvPr id="205901" name="Text Box 51"/>
            <p:cNvSpPr txBox="1">
              <a:spLocks noChangeArrowheads="1"/>
            </p:cNvSpPr>
            <p:nvPr/>
          </p:nvSpPr>
          <p:spPr bwMode="auto">
            <a:xfrm>
              <a:off x="4105" y="3566"/>
              <a:ext cx="1270" cy="326"/>
            </a:xfrm>
            <a:prstGeom prst="rect">
              <a:avLst/>
            </a:prstGeom>
            <a:noFill/>
            <a:ln w="9525">
              <a:noFill/>
              <a:miter lim="800000"/>
              <a:headEnd/>
              <a:tailEnd/>
            </a:ln>
          </p:spPr>
          <p:txBody>
            <a:bodyPr>
              <a:spAutoFit/>
            </a:bodyPr>
            <a:lstStyle/>
            <a:p>
              <a:pPr algn="ctr">
                <a:spcBef>
                  <a:spcPct val="50000"/>
                </a:spcBef>
              </a:pPr>
              <a:r>
                <a:rPr lang="de-CH" sz="1400" b="1" u="sng">
                  <a:solidFill>
                    <a:schemeClr val="bg1"/>
                  </a:solidFill>
                </a:rPr>
                <a:t>Wind / Hydro Interoperability</a:t>
              </a:r>
              <a:endParaRPr lang="de-DE" sz="1400" b="1" u="sng">
                <a:solidFill>
                  <a:schemeClr val="bg1"/>
                </a:solidFill>
              </a:endParaRPr>
            </a:p>
          </p:txBody>
        </p:sp>
      </p:grpSp>
      <p:grpSp>
        <p:nvGrpSpPr>
          <p:cNvPr id="6" name="Group 92"/>
          <p:cNvGrpSpPr>
            <a:grpSpLocks/>
          </p:cNvGrpSpPr>
          <p:nvPr/>
        </p:nvGrpSpPr>
        <p:grpSpPr bwMode="auto">
          <a:xfrm>
            <a:off x="323850" y="404813"/>
            <a:ext cx="8496300" cy="2087562"/>
            <a:chOff x="-5511" y="346"/>
            <a:chExt cx="5352" cy="1315"/>
          </a:xfrm>
        </p:grpSpPr>
        <p:sp>
          <p:nvSpPr>
            <p:cNvPr id="205903" name="Text Box 12"/>
            <p:cNvSpPr txBox="1">
              <a:spLocks noChangeArrowheads="1"/>
            </p:cNvSpPr>
            <p:nvPr/>
          </p:nvSpPr>
          <p:spPr bwMode="auto">
            <a:xfrm>
              <a:off x="-5511" y="346"/>
              <a:ext cx="5352" cy="1315"/>
            </a:xfrm>
            <a:prstGeom prst="rect">
              <a:avLst/>
            </a:prstGeom>
            <a:solidFill>
              <a:srgbClr val="0033CC"/>
            </a:solidFill>
            <a:ln w="9525">
              <a:noFill/>
              <a:miter lim="800000"/>
              <a:headEnd/>
              <a:tailEnd/>
            </a:ln>
          </p:spPr>
          <p:txBody>
            <a:bodyPr anchor="ctr" anchorCtr="1"/>
            <a:lstStyle/>
            <a:p>
              <a:endParaRPr lang="en-GB" sz="1600" b="1">
                <a:solidFill>
                  <a:schemeClr val="bg1"/>
                </a:solidFill>
              </a:endParaRPr>
            </a:p>
          </p:txBody>
        </p:sp>
        <p:sp>
          <p:nvSpPr>
            <p:cNvPr id="205904" name="Rectangle 6"/>
            <p:cNvSpPr>
              <a:spLocks noChangeArrowheads="1"/>
            </p:cNvSpPr>
            <p:nvPr/>
          </p:nvSpPr>
          <p:spPr bwMode="auto">
            <a:xfrm>
              <a:off x="-4197" y="733"/>
              <a:ext cx="1498" cy="632"/>
            </a:xfrm>
            <a:prstGeom prst="rect">
              <a:avLst/>
            </a:prstGeom>
            <a:noFill/>
            <a:ln w="9525">
              <a:noFill/>
              <a:miter lim="800000"/>
              <a:headEnd/>
              <a:tailEnd/>
            </a:ln>
          </p:spPr>
          <p:txBody>
            <a:bodyPr/>
            <a:lstStyle/>
            <a:p>
              <a:pPr marL="176213" indent="-176213">
                <a:spcBef>
                  <a:spcPct val="20000"/>
                </a:spcBef>
                <a:buClr>
                  <a:schemeClr val="hlink"/>
                </a:buClr>
                <a:buSzPct val="120000"/>
                <a:buFontTx/>
                <a:buChar char="•"/>
              </a:pPr>
              <a:r>
                <a:rPr lang="en-GB" sz="1400">
                  <a:solidFill>
                    <a:schemeClr val="bg1"/>
                  </a:solidFill>
                  <a:latin typeface="Tahoma" pitchFamily="34" charset="0"/>
                </a:rPr>
                <a:t>Dominated by thermal power (24h production -&gt; daily price fluctuations)</a:t>
              </a:r>
            </a:p>
            <a:p>
              <a:pPr marL="176213" indent="-176213">
                <a:spcBef>
                  <a:spcPct val="20000"/>
                </a:spcBef>
                <a:buClr>
                  <a:schemeClr val="hlink"/>
                </a:buClr>
                <a:buSzPct val="120000"/>
                <a:buFontTx/>
                <a:buChar char="•"/>
              </a:pPr>
              <a:r>
                <a:rPr lang="en-GB" sz="1400">
                  <a:solidFill>
                    <a:schemeClr val="bg1"/>
                  </a:solidFill>
                  <a:latin typeface="Tahoma" pitchFamily="34" charset="0"/>
                </a:rPr>
                <a:t>Increase of wind power - need for flexibility / storage </a:t>
              </a:r>
            </a:p>
          </p:txBody>
        </p:sp>
        <p:sp>
          <p:nvSpPr>
            <p:cNvPr id="205905" name="Rectangle 8"/>
            <p:cNvSpPr>
              <a:spLocks noChangeArrowheads="1"/>
            </p:cNvSpPr>
            <p:nvPr/>
          </p:nvSpPr>
          <p:spPr bwMode="auto">
            <a:xfrm>
              <a:off x="-4891" y="349"/>
              <a:ext cx="817" cy="286"/>
            </a:xfrm>
            <a:prstGeom prst="rect">
              <a:avLst/>
            </a:prstGeom>
            <a:noFill/>
            <a:ln w="9525">
              <a:noFill/>
              <a:miter lim="800000"/>
              <a:headEnd/>
              <a:tailEnd/>
            </a:ln>
          </p:spPr>
          <p:txBody>
            <a:bodyPr lIns="89554" tIns="44777" rIns="89554" bIns="44777">
              <a:spAutoFit/>
            </a:bodyPr>
            <a:lstStyle/>
            <a:p>
              <a:pPr marL="174625" indent="-174625" algn="ctr" defTabSz="895350">
                <a:spcAft>
                  <a:spcPct val="40000"/>
                </a:spcAft>
              </a:pPr>
              <a:r>
                <a:rPr lang="en-US" sz="2400" b="1">
                  <a:solidFill>
                    <a:schemeClr val="bg1"/>
                  </a:solidFill>
                  <a:cs typeface="Times New Roman" pitchFamily="18" charset="0"/>
                </a:rPr>
                <a:t>UK</a:t>
              </a:r>
            </a:p>
          </p:txBody>
        </p:sp>
        <p:pic>
          <p:nvPicPr>
            <p:cNvPr id="205906" name="Picture 64"/>
            <p:cNvPicPr>
              <a:picLocks noChangeAspect="1" noChangeArrowheads="1"/>
            </p:cNvPicPr>
            <p:nvPr/>
          </p:nvPicPr>
          <p:blipFill>
            <a:blip r:embed="rId7"/>
            <a:srcRect t="4079"/>
            <a:stretch>
              <a:fillRect/>
            </a:stretch>
          </p:blipFill>
          <p:spPr bwMode="auto">
            <a:xfrm>
              <a:off x="-5428" y="785"/>
              <a:ext cx="1214" cy="781"/>
            </a:xfrm>
            <a:prstGeom prst="rect">
              <a:avLst/>
            </a:prstGeom>
            <a:noFill/>
            <a:ln w="9525">
              <a:noFill/>
              <a:miter lim="800000"/>
              <a:headEnd/>
              <a:tailEnd/>
            </a:ln>
          </p:spPr>
        </p:pic>
        <p:pic>
          <p:nvPicPr>
            <p:cNvPr id="205907" name="Picture 63"/>
            <p:cNvPicPr>
              <a:picLocks noChangeAspect="1" noChangeArrowheads="1"/>
            </p:cNvPicPr>
            <p:nvPr/>
          </p:nvPicPr>
          <p:blipFill>
            <a:blip r:embed="rId8"/>
            <a:srcRect/>
            <a:stretch>
              <a:fillRect/>
            </a:stretch>
          </p:blipFill>
          <p:spPr bwMode="auto">
            <a:xfrm>
              <a:off x="-4668" y="778"/>
              <a:ext cx="517" cy="793"/>
            </a:xfrm>
            <a:prstGeom prst="rect">
              <a:avLst/>
            </a:prstGeom>
            <a:noFill/>
            <a:ln w="9525">
              <a:noFill/>
              <a:miter lim="800000"/>
              <a:headEnd/>
              <a:tailEnd/>
            </a:ln>
          </p:spPr>
        </p:pic>
        <p:sp>
          <p:nvSpPr>
            <p:cNvPr id="205908" name="Rectangle 5"/>
            <p:cNvSpPr txBox="1">
              <a:spLocks noChangeArrowheads="1"/>
            </p:cNvSpPr>
            <p:nvPr/>
          </p:nvSpPr>
          <p:spPr bwMode="auto">
            <a:xfrm>
              <a:off x="-1862" y="748"/>
              <a:ext cx="1633" cy="496"/>
            </a:xfrm>
            <a:prstGeom prst="rect">
              <a:avLst/>
            </a:prstGeom>
            <a:noFill/>
            <a:ln w="9525">
              <a:noFill/>
              <a:miter lim="800000"/>
              <a:headEnd/>
              <a:tailEnd/>
            </a:ln>
          </p:spPr>
          <p:txBody>
            <a:bodyPr/>
            <a:lstStyle/>
            <a:p>
              <a:pPr marL="176213" indent="-176213">
                <a:spcBef>
                  <a:spcPct val="20000"/>
                </a:spcBef>
                <a:buClr>
                  <a:schemeClr val="hlink"/>
                </a:buClr>
                <a:buSzPct val="120000"/>
                <a:buFontTx/>
                <a:buChar char="•"/>
              </a:pPr>
              <a:r>
                <a:rPr lang="en-GB" sz="1400">
                  <a:solidFill>
                    <a:schemeClr val="bg1"/>
                  </a:solidFill>
                  <a:latin typeface="Tahoma" pitchFamily="34" charset="0"/>
                </a:rPr>
                <a:t>Dominated by hydropower (flexible production -&gt; seasonal price fluctuations)</a:t>
              </a:r>
            </a:p>
            <a:p>
              <a:pPr marL="176213" indent="-176213">
                <a:spcBef>
                  <a:spcPct val="20000"/>
                </a:spcBef>
                <a:buClr>
                  <a:schemeClr val="hlink"/>
                </a:buClr>
                <a:buSzPct val="120000"/>
                <a:buFontTx/>
                <a:buChar char="•"/>
              </a:pPr>
              <a:r>
                <a:rPr lang="en-GB" sz="1400">
                  <a:solidFill>
                    <a:schemeClr val="bg1"/>
                  </a:solidFill>
                  <a:latin typeface="Tahoma" pitchFamily="34" charset="0"/>
                </a:rPr>
                <a:t>Dry years are a problem</a:t>
              </a:r>
            </a:p>
            <a:p>
              <a:pPr marL="176213" indent="-176213">
                <a:spcBef>
                  <a:spcPct val="20000"/>
                </a:spcBef>
                <a:buClr>
                  <a:schemeClr val="hlink"/>
                </a:buClr>
                <a:buSzPct val="120000"/>
                <a:buFontTx/>
                <a:buChar char="•"/>
              </a:pPr>
              <a:r>
                <a:rPr lang="en-GB" sz="1400">
                  <a:solidFill>
                    <a:schemeClr val="bg1"/>
                  </a:solidFill>
                  <a:latin typeface="Tahoma" pitchFamily="34" charset="0"/>
                </a:rPr>
                <a:t>50% of European storage</a:t>
              </a:r>
            </a:p>
          </p:txBody>
        </p:sp>
        <p:sp>
          <p:nvSpPr>
            <p:cNvPr id="205909" name="Rectangle 8"/>
            <p:cNvSpPr>
              <a:spLocks noChangeArrowheads="1"/>
            </p:cNvSpPr>
            <p:nvPr/>
          </p:nvSpPr>
          <p:spPr bwMode="auto">
            <a:xfrm>
              <a:off x="-1590" y="364"/>
              <a:ext cx="772" cy="286"/>
            </a:xfrm>
            <a:prstGeom prst="rect">
              <a:avLst/>
            </a:prstGeom>
            <a:noFill/>
            <a:ln w="9525">
              <a:noFill/>
              <a:miter lim="800000"/>
              <a:headEnd/>
              <a:tailEnd/>
            </a:ln>
          </p:spPr>
          <p:txBody>
            <a:bodyPr lIns="89554" tIns="44777" rIns="89554" bIns="44777">
              <a:spAutoFit/>
            </a:bodyPr>
            <a:lstStyle/>
            <a:p>
              <a:pPr marL="174625" indent="-174625" algn="ctr" defTabSz="895350">
                <a:spcAft>
                  <a:spcPct val="40000"/>
                </a:spcAft>
              </a:pPr>
              <a:r>
                <a:rPr lang="en-US" sz="2400" b="1">
                  <a:solidFill>
                    <a:schemeClr val="bg1"/>
                  </a:solidFill>
                  <a:cs typeface="Times New Roman" pitchFamily="18" charset="0"/>
                </a:rPr>
                <a:t>Nordic</a:t>
              </a:r>
            </a:p>
          </p:txBody>
        </p:sp>
        <p:pic>
          <p:nvPicPr>
            <p:cNvPr id="205910" name="Picture 62"/>
            <p:cNvPicPr>
              <a:picLocks noChangeAspect="1" noChangeArrowheads="1"/>
            </p:cNvPicPr>
            <p:nvPr/>
          </p:nvPicPr>
          <p:blipFill>
            <a:blip r:embed="rId9"/>
            <a:srcRect/>
            <a:stretch>
              <a:fillRect/>
            </a:stretch>
          </p:blipFill>
          <p:spPr bwMode="auto">
            <a:xfrm>
              <a:off x="-2608" y="793"/>
              <a:ext cx="792" cy="77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tel 1"/>
          <p:cNvSpPr>
            <a:spLocks noGrp="1"/>
          </p:cNvSpPr>
          <p:nvPr>
            <p:ph type="title" idx="4294967295"/>
          </p:nvPr>
        </p:nvSpPr>
        <p:spPr/>
        <p:txBody>
          <a:bodyPr/>
          <a:lstStyle/>
          <a:p>
            <a:r>
              <a:rPr lang="en-GB" sz="2400" b="0" smtClean="0"/>
              <a:t>Why are we developing NorthConnect Interconnector ?</a:t>
            </a:r>
          </a:p>
        </p:txBody>
      </p:sp>
      <p:sp>
        <p:nvSpPr>
          <p:cNvPr id="10243" name="Plassholder for lysbildenummer 3"/>
          <p:cNvSpPr txBox="1">
            <a:spLocks noGrp="1"/>
          </p:cNvSpPr>
          <p:nvPr/>
        </p:nvSpPr>
        <p:spPr bwMode="auto">
          <a:xfrm>
            <a:off x="6588125" y="6654800"/>
            <a:ext cx="2098675" cy="268288"/>
          </a:xfrm>
          <a:prstGeom prst="rect">
            <a:avLst/>
          </a:prstGeom>
          <a:noFill/>
          <a:ln>
            <a:miter lim="800000"/>
            <a:headEnd/>
            <a:tailEnd/>
          </a:ln>
        </p:spPr>
        <p:txBody>
          <a:bodyPr/>
          <a:lstStyle/>
          <a:p>
            <a:pPr algn="r">
              <a:defRPr/>
            </a:pPr>
            <a:fld id="{8CF4CD8A-5C2C-43FA-9FAC-4EFC1C62CD70}" type="slidenum">
              <a:rPr lang="en-GB" sz="800">
                <a:solidFill>
                  <a:srgbClr val="000000"/>
                </a:solidFill>
                <a:latin typeface="Arial" pitchFamily="34" charset="0"/>
                <a:cs typeface="+mn-cs"/>
              </a:rPr>
              <a:pPr algn="r">
                <a:defRPr/>
              </a:pPr>
              <a:t>5</a:t>
            </a:fld>
            <a:endParaRPr lang="en-GB" sz="800">
              <a:solidFill>
                <a:srgbClr val="000000"/>
              </a:solidFill>
              <a:latin typeface="Arial" pitchFamily="34" charset="0"/>
              <a:cs typeface="+mn-cs"/>
            </a:endParaRPr>
          </a:p>
        </p:txBody>
      </p:sp>
      <p:sp>
        <p:nvSpPr>
          <p:cNvPr id="196612" name="Text Box 12"/>
          <p:cNvSpPr txBox="1">
            <a:spLocks noChangeArrowheads="1"/>
          </p:cNvSpPr>
          <p:nvPr/>
        </p:nvSpPr>
        <p:spPr bwMode="auto">
          <a:xfrm>
            <a:off x="611188" y="1555750"/>
            <a:ext cx="1944687" cy="1046163"/>
          </a:xfrm>
          <a:prstGeom prst="rect">
            <a:avLst/>
          </a:prstGeom>
          <a:solidFill>
            <a:schemeClr val="bg1">
              <a:lumMod val="50000"/>
            </a:schemeClr>
          </a:solidFill>
          <a:ln w="9525">
            <a:noFill/>
            <a:miter lim="800000"/>
            <a:headEnd/>
            <a:tailEnd/>
          </a:ln>
        </p:spPr>
        <p:txBody>
          <a:bodyPr anchor="ctr"/>
          <a:lstStyle/>
          <a:p>
            <a:pPr algn="ctr">
              <a:defRPr/>
            </a:pPr>
            <a:r>
              <a:rPr lang="en-GB" b="1">
                <a:solidFill>
                  <a:schemeClr val="bg1"/>
                </a:solidFill>
              </a:rPr>
              <a:t>Security of supply</a:t>
            </a:r>
          </a:p>
        </p:txBody>
      </p:sp>
      <p:sp>
        <p:nvSpPr>
          <p:cNvPr id="187396" name="Rectangle 4"/>
          <p:cNvSpPr>
            <a:spLocks noChangeArrowheads="1"/>
          </p:cNvSpPr>
          <p:nvPr/>
        </p:nvSpPr>
        <p:spPr bwMode="auto">
          <a:xfrm>
            <a:off x="2627313" y="1555750"/>
            <a:ext cx="5905500" cy="1046163"/>
          </a:xfrm>
          <a:prstGeom prst="rect">
            <a:avLst/>
          </a:prstGeom>
          <a:solidFill>
            <a:srgbClr val="335391"/>
          </a:solidFill>
          <a:ln w="9525">
            <a:noFill/>
            <a:miter lim="800000"/>
            <a:headEnd/>
            <a:tailEnd/>
          </a:ln>
        </p:spPr>
        <p:txBody>
          <a:bodyPr anchor="ctr"/>
          <a:lstStyle/>
          <a:p>
            <a:pPr>
              <a:buFontTx/>
              <a:buChar char="•"/>
            </a:pPr>
            <a:r>
              <a:rPr lang="en-GB" sz="1200">
                <a:solidFill>
                  <a:schemeClr val="bg1"/>
                </a:solidFill>
              </a:rPr>
              <a:t> Increasing Security of supply in Nordic, UK and the EU</a:t>
            </a:r>
          </a:p>
          <a:p>
            <a:pPr>
              <a:buFontTx/>
              <a:buChar char="•"/>
            </a:pPr>
            <a:r>
              <a:rPr lang="en-GB" sz="1200">
                <a:solidFill>
                  <a:schemeClr val="bg1"/>
                </a:solidFill>
              </a:rPr>
              <a:t> Compensating for fluctuations in UK wind energy production through import of Nordic hydro power </a:t>
            </a:r>
          </a:p>
          <a:p>
            <a:pPr>
              <a:buFontTx/>
              <a:buChar char="•"/>
            </a:pPr>
            <a:r>
              <a:rPr lang="en-GB" sz="1200">
                <a:solidFill>
                  <a:schemeClr val="bg1"/>
                </a:solidFill>
              </a:rPr>
              <a:t> Compensate for low Nordic precipitation and low hydro storage level.</a:t>
            </a:r>
          </a:p>
        </p:txBody>
      </p:sp>
      <p:sp>
        <p:nvSpPr>
          <p:cNvPr id="196614" name="Text Box 12"/>
          <p:cNvSpPr txBox="1">
            <a:spLocks noChangeArrowheads="1"/>
          </p:cNvSpPr>
          <p:nvPr/>
        </p:nvSpPr>
        <p:spPr bwMode="auto">
          <a:xfrm>
            <a:off x="611188" y="2700338"/>
            <a:ext cx="1944687" cy="1201737"/>
          </a:xfrm>
          <a:prstGeom prst="rect">
            <a:avLst/>
          </a:prstGeom>
          <a:solidFill>
            <a:schemeClr val="bg1">
              <a:lumMod val="50000"/>
            </a:schemeClr>
          </a:solidFill>
          <a:ln w="9525">
            <a:noFill/>
            <a:miter lim="800000"/>
            <a:headEnd/>
            <a:tailEnd/>
          </a:ln>
        </p:spPr>
        <p:txBody>
          <a:bodyPr anchor="ctr"/>
          <a:lstStyle/>
          <a:p>
            <a:pPr algn="ctr">
              <a:defRPr/>
            </a:pPr>
            <a:r>
              <a:rPr lang="en-GB" b="1">
                <a:solidFill>
                  <a:schemeClr val="bg1"/>
                </a:solidFill>
              </a:rPr>
              <a:t>Green battery</a:t>
            </a:r>
          </a:p>
        </p:txBody>
      </p:sp>
      <p:sp>
        <p:nvSpPr>
          <p:cNvPr id="187398" name="Rectangle 4"/>
          <p:cNvSpPr>
            <a:spLocks noChangeArrowheads="1"/>
          </p:cNvSpPr>
          <p:nvPr/>
        </p:nvSpPr>
        <p:spPr bwMode="auto">
          <a:xfrm>
            <a:off x="2627313" y="2700338"/>
            <a:ext cx="5905500" cy="1211262"/>
          </a:xfrm>
          <a:prstGeom prst="rect">
            <a:avLst/>
          </a:prstGeom>
          <a:solidFill>
            <a:srgbClr val="335391"/>
          </a:solidFill>
          <a:ln w="9525">
            <a:noFill/>
            <a:miter lim="800000"/>
            <a:headEnd/>
            <a:tailEnd/>
          </a:ln>
        </p:spPr>
        <p:txBody>
          <a:bodyPr anchor="ctr"/>
          <a:lstStyle/>
          <a:p>
            <a:endParaRPr lang="en-GB" sz="1400">
              <a:solidFill>
                <a:schemeClr val="bg1"/>
              </a:solidFill>
            </a:endParaRPr>
          </a:p>
          <a:p>
            <a:endParaRPr lang="en-GB" sz="1400">
              <a:solidFill>
                <a:schemeClr val="bg1"/>
              </a:solidFill>
            </a:endParaRPr>
          </a:p>
          <a:p>
            <a:pPr>
              <a:buFontTx/>
              <a:buChar char="•"/>
            </a:pPr>
            <a:endParaRPr lang="en-GB" sz="1400">
              <a:solidFill>
                <a:schemeClr val="bg1"/>
              </a:solidFill>
            </a:endParaRPr>
          </a:p>
          <a:p>
            <a:pPr>
              <a:buFontTx/>
              <a:buChar char="•"/>
            </a:pPr>
            <a:r>
              <a:rPr lang="en-GB" sz="1200">
                <a:solidFill>
                  <a:schemeClr val="bg1"/>
                </a:solidFill>
              </a:rPr>
              <a:t>Large amounts of wind power will be built in North Europe and NC facilitates a cost efficient integration of this renewable energy with Nordic as a green battery for UK.</a:t>
            </a:r>
          </a:p>
          <a:p>
            <a:pPr>
              <a:buFontTx/>
              <a:buChar char="•"/>
            </a:pPr>
            <a:r>
              <a:rPr lang="en-GB" sz="1200">
                <a:solidFill>
                  <a:schemeClr val="bg1"/>
                </a:solidFill>
              </a:rPr>
              <a:t>.Enables import of clean Nordic hydro power in order to replace UK thermal power production and consequently the long term realisation of a low carbon energy supply</a:t>
            </a:r>
            <a:endParaRPr lang="en-GB" sz="1400">
              <a:solidFill>
                <a:schemeClr val="bg1"/>
              </a:solidFill>
            </a:endParaRPr>
          </a:p>
          <a:p>
            <a:endParaRPr lang="en-GB" sz="1200">
              <a:solidFill>
                <a:schemeClr val="bg1"/>
              </a:solidFill>
            </a:endParaRPr>
          </a:p>
          <a:p>
            <a:endParaRPr lang="en-GB" sz="1400">
              <a:solidFill>
                <a:schemeClr val="bg1"/>
              </a:solidFill>
            </a:endParaRPr>
          </a:p>
          <a:p>
            <a:endParaRPr lang="en-GB" sz="1600">
              <a:solidFill>
                <a:schemeClr val="bg1"/>
              </a:solidFill>
            </a:endParaRPr>
          </a:p>
        </p:txBody>
      </p:sp>
      <p:sp>
        <p:nvSpPr>
          <p:cNvPr id="196616" name="Text Box 12"/>
          <p:cNvSpPr txBox="1">
            <a:spLocks noChangeArrowheads="1"/>
          </p:cNvSpPr>
          <p:nvPr/>
        </p:nvSpPr>
        <p:spPr bwMode="auto">
          <a:xfrm>
            <a:off x="611188" y="3994150"/>
            <a:ext cx="1944687" cy="1119188"/>
          </a:xfrm>
          <a:prstGeom prst="rect">
            <a:avLst/>
          </a:prstGeom>
          <a:solidFill>
            <a:schemeClr val="bg1">
              <a:lumMod val="50000"/>
            </a:schemeClr>
          </a:solidFill>
          <a:ln w="9525">
            <a:noFill/>
            <a:miter lim="800000"/>
            <a:headEnd/>
            <a:tailEnd/>
          </a:ln>
        </p:spPr>
        <p:txBody>
          <a:bodyPr anchor="ctr"/>
          <a:lstStyle/>
          <a:p>
            <a:pPr algn="ctr">
              <a:defRPr/>
            </a:pPr>
            <a:r>
              <a:rPr lang="en-GB" b="1" dirty="0">
                <a:solidFill>
                  <a:schemeClr val="bg1"/>
                </a:solidFill>
              </a:rPr>
              <a:t>Market </a:t>
            </a:r>
            <a:br>
              <a:rPr lang="en-GB" b="1" dirty="0">
                <a:solidFill>
                  <a:schemeClr val="bg1"/>
                </a:solidFill>
              </a:rPr>
            </a:br>
            <a:r>
              <a:rPr lang="en-GB" b="1" dirty="0">
                <a:solidFill>
                  <a:schemeClr val="bg1"/>
                </a:solidFill>
              </a:rPr>
              <a:t>integration</a:t>
            </a:r>
          </a:p>
        </p:txBody>
      </p:sp>
      <p:sp>
        <p:nvSpPr>
          <p:cNvPr id="187400" name="Rectangle 4"/>
          <p:cNvSpPr>
            <a:spLocks noChangeArrowheads="1"/>
          </p:cNvSpPr>
          <p:nvPr/>
        </p:nvSpPr>
        <p:spPr bwMode="auto">
          <a:xfrm>
            <a:off x="2627313" y="4011613"/>
            <a:ext cx="5905500" cy="1109662"/>
          </a:xfrm>
          <a:prstGeom prst="rect">
            <a:avLst/>
          </a:prstGeom>
          <a:solidFill>
            <a:srgbClr val="335391"/>
          </a:solidFill>
          <a:ln w="9525">
            <a:noFill/>
            <a:miter lim="800000"/>
            <a:headEnd/>
            <a:tailEnd/>
          </a:ln>
        </p:spPr>
        <p:txBody>
          <a:bodyPr anchor="ctr"/>
          <a:lstStyle/>
          <a:p>
            <a:pPr>
              <a:buFont typeface="Arial" charset="0"/>
              <a:buChar char="•"/>
            </a:pPr>
            <a:r>
              <a:rPr lang="en-GB" sz="1200">
                <a:solidFill>
                  <a:schemeClr val="bg1"/>
                </a:solidFill>
              </a:rPr>
              <a:t> Leads to increased power exchange and competition in European energy markets</a:t>
            </a:r>
          </a:p>
          <a:p>
            <a:pPr>
              <a:buFontTx/>
              <a:buChar char="•"/>
            </a:pPr>
            <a:r>
              <a:rPr lang="en-GB" sz="1200">
                <a:solidFill>
                  <a:schemeClr val="bg1"/>
                </a:solidFill>
              </a:rPr>
              <a:t> Optimising costs in the European energy system </a:t>
            </a:r>
          </a:p>
          <a:p>
            <a:pPr>
              <a:buFontTx/>
              <a:buChar char="•"/>
            </a:pPr>
            <a:r>
              <a:rPr lang="en-GB" sz="1200">
                <a:solidFill>
                  <a:schemeClr val="bg1"/>
                </a:solidFill>
              </a:rPr>
              <a:t> Decreases price volatility in both UK and Nordic markets </a:t>
            </a:r>
          </a:p>
        </p:txBody>
      </p:sp>
      <p:sp>
        <p:nvSpPr>
          <p:cNvPr id="196618" name="Text Box 12"/>
          <p:cNvSpPr txBox="1">
            <a:spLocks noChangeArrowheads="1"/>
          </p:cNvSpPr>
          <p:nvPr/>
        </p:nvSpPr>
        <p:spPr bwMode="auto">
          <a:xfrm>
            <a:off x="603250" y="5459413"/>
            <a:ext cx="1944688" cy="830262"/>
          </a:xfrm>
          <a:prstGeom prst="rect">
            <a:avLst/>
          </a:prstGeom>
          <a:solidFill>
            <a:schemeClr val="bg1">
              <a:lumMod val="50000"/>
            </a:schemeClr>
          </a:solidFill>
          <a:ln w="9525">
            <a:noFill/>
            <a:miter lim="800000"/>
            <a:headEnd/>
            <a:tailEnd/>
          </a:ln>
        </p:spPr>
        <p:txBody>
          <a:bodyPr anchor="ctr"/>
          <a:lstStyle/>
          <a:p>
            <a:pPr algn="ctr">
              <a:defRPr/>
            </a:pPr>
            <a:r>
              <a:rPr lang="en-GB" b="1" dirty="0">
                <a:solidFill>
                  <a:schemeClr val="bg1"/>
                </a:solidFill>
              </a:rPr>
              <a:t>Commercial</a:t>
            </a:r>
          </a:p>
          <a:p>
            <a:pPr algn="ctr">
              <a:defRPr/>
            </a:pPr>
            <a:r>
              <a:rPr lang="en-GB" b="1" dirty="0">
                <a:solidFill>
                  <a:schemeClr val="bg1"/>
                </a:solidFill>
              </a:rPr>
              <a:t>opportunity</a:t>
            </a:r>
          </a:p>
        </p:txBody>
      </p:sp>
      <p:sp>
        <p:nvSpPr>
          <p:cNvPr id="187402" name="Rectangle 4"/>
          <p:cNvSpPr>
            <a:spLocks noChangeArrowheads="1"/>
          </p:cNvSpPr>
          <p:nvPr/>
        </p:nvSpPr>
        <p:spPr bwMode="auto">
          <a:xfrm>
            <a:off x="2619375" y="5451475"/>
            <a:ext cx="5903913" cy="838200"/>
          </a:xfrm>
          <a:prstGeom prst="rect">
            <a:avLst/>
          </a:prstGeom>
          <a:solidFill>
            <a:srgbClr val="335391"/>
          </a:solidFill>
          <a:ln w="9525">
            <a:noFill/>
            <a:miter lim="800000"/>
            <a:headEnd/>
            <a:tailEnd/>
          </a:ln>
        </p:spPr>
        <p:txBody>
          <a:bodyPr anchor="ctr"/>
          <a:lstStyle/>
          <a:p>
            <a:pPr>
              <a:buFont typeface="Arial" charset="0"/>
              <a:buChar char="•"/>
            </a:pPr>
            <a:r>
              <a:rPr lang="en-GB" sz="1200">
                <a:solidFill>
                  <a:schemeClr val="bg1"/>
                </a:solidFill>
              </a:rPr>
              <a:t> NorthConnect consider this investment to be a promising business opportunity for</a:t>
            </a:r>
            <a:br>
              <a:rPr lang="en-GB" sz="1200">
                <a:solidFill>
                  <a:schemeClr val="bg1"/>
                </a:solidFill>
              </a:rPr>
            </a:br>
            <a:r>
              <a:rPr lang="en-GB" sz="1200">
                <a:solidFill>
                  <a:schemeClr val="bg1"/>
                </a:solidFill>
              </a:rPr>
              <a:t>  the owners, although it contains significant risk.</a:t>
            </a:r>
            <a:endParaRPr lang="nb-NO" sz="1200">
              <a:solidFill>
                <a:schemeClr val="bg1"/>
              </a:solidFill>
            </a:endParaRPr>
          </a:p>
          <a:p>
            <a:pPr>
              <a:buFont typeface="Arial" charset="0"/>
              <a:buChar char="•"/>
            </a:pPr>
            <a:r>
              <a:rPr lang="en-GB" sz="1200">
                <a:solidFill>
                  <a:schemeClr val="bg1"/>
                </a:solidFill>
              </a:rPr>
              <a:t>The project is socio-economically attractive for society</a:t>
            </a:r>
          </a:p>
        </p:txBody>
      </p:sp>
      <p:sp>
        <p:nvSpPr>
          <p:cNvPr id="14" name="Likebent trekant 13"/>
          <p:cNvSpPr/>
          <p:nvPr/>
        </p:nvSpPr>
        <p:spPr>
          <a:xfrm rot="10800000">
            <a:off x="3411538" y="5214938"/>
            <a:ext cx="3446462" cy="127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p:txBody>
          <a:bodyPr/>
          <a:lstStyle/>
          <a:p>
            <a:r>
              <a:rPr lang="en-GB" smtClean="0"/>
              <a:t>Timing</a:t>
            </a:r>
          </a:p>
        </p:txBody>
      </p:sp>
      <p:pic>
        <p:nvPicPr>
          <p:cNvPr id="259076" name="Picture 4"/>
          <p:cNvPicPr>
            <a:picLocks noGrp="1" noChangeAspect="1" noChangeArrowheads="1"/>
          </p:cNvPicPr>
          <p:nvPr>
            <p:ph type="body" idx="4294967295"/>
          </p:nvPr>
        </p:nvPicPr>
        <p:blipFill>
          <a:blip r:embed="rId2"/>
          <a:srcRect/>
          <a:stretch>
            <a:fillRect/>
          </a:stretch>
        </p:blipFill>
        <p:spPr>
          <a:xfrm>
            <a:off x="530225" y="1446213"/>
            <a:ext cx="8081963" cy="44989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tel 1"/>
          <p:cNvSpPr>
            <a:spLocks noGrp="1"/>
          </p:cNvSpPr>
          <p:nvPr>
            <p:ph type="title"/>
          </p:nvPr>
        </p:nvSpPr>
        <p:spPr>
          <a:xfrm>
            <a:off x="230188" y="0"/>
            <a:ext cx="8691562" cy="1125538"/>
          </a:xfrm>
        </p:spPr>
        <p:txBody>
          <a:bodyPr/>
          <a:lstStyle/>
          <a:p>
            <a:r>
              <a:rPr lang="en-GB" sz="2400" b="0" smtClean="0"/>
              <a:t/>
            </a:r>
            <a:br>
              <a:rPr lang="en-GB" sz="2400" b="0" smtClean="0"/>
            </a:br>
            <a:r>
              <a:rPr lang="en-GB" sz="2400" b="0" smtClean="0"/>
              <a:t/>
            </a:r>
            <a:br>
              <a:rPr lang="en-GB" sz="2400" b="0" smtClean="0"/>
            </a:br>
            <a:r>
              <a:rPr lang="en-GB" sz="2400" b="0" smtClean="0"/>
              <a:t/>
            </a:r>
            <a:br>
              <a:rPr lang="en-GB" sz="2400" b="0" smtClean="0"/>
            </a:br>
            <a:r>
              <a:rPr lang="en-GB" sz="2400" b="0" smtClean="0"/>
              <a:t>NorthConnect on track and moving forward</a:t>
            </a:r>
            <a:endParaRPr lang="en-GB" sz="2400" smtClean="0"/>
          </a:p>
        </p:txBody>
      </p:sp>
      <p:sp>
        <p:nvSpPr>
          <p:cNvPr id="10243" name="Plassholder for lysbildenummer 3"/>
          <p:cNvSpPr>
            <a:spLocks noGrp="1"/>
          </p:cNvSpPr>
          <p:nvPr>
            <p:ph type="sldNum" sz="quarter" idx="10"/>
          </p:nvPr>
        </p:nvSpPr>
        <p:spPr/>
        <p:txBody>
          <a:bodyPr/>
          <a:lstStyle/>
          <a:p>
            <a:pPr>
              <a:defRPr/>
            </a:pPr>
            <a:fld id="{72E35EDD-3B0F-4581-8D63-D2740AEAB530}" type="slidenum">
              <a:rPr lang="en-GB" smtClean="0">
                <a:solidFill>
                  <a:srgbClr val="000000"/>
                </a:solidFill>
                <a:latin typeface="Arial" pitchFamily="34" charset="0"/>
              </a:rPr>
              <a:pPr>
                <a:defRPr/>
              </a:pPr>
              <a:t>7</a:t>
            </a:fld>
            <a:endParaRPr lang="en-GB" smtClean="0">
              <a:solidFill>
                <a:srgbClr val="000000"/>
              </a:solidFill>
              <a:latin typeface="Arial" pitchFamily="34" charset="0"/>
            </a:endParaRPr>
          </a:p>
        </p:txBody>
      </p:sp>
      <p:sp>
        <p:nvSpPr>
          <p:cNvPr id="10244" name="Text Box 12"/>
          <p:cNvSpPr txBox="1">
            <a:spLocks noChangeArrowheads="1"/>
          </p:cNvSpPr>
          <p:nvPr/>
        </p:nvSpPr>
        <p:spPr bwMode="auto">
          <a:xfrm>
            <a:off x="311150" y="1363663"/>
            <a:ext cx="1597025" cy="4924425"/>
          </a:xfrm>
          <a:prstGeom prst="rect">
            <a:avLst/>
          </a:prstGeom>
          <a:solidFill>
            <a:schemeClr val="bg1">
              <a:lumMod val="50000"/>
            </a:schemeClr>
          </a:solidFill>
          <a:ln w="9525">
            <a:noFill/>
            <a:miter lim="800000"/>
            <a:headEnd/>
            <a:tailEnd/>
          </a:ln>
        </p:spPr>
        <p:txBody>
          <a:bodyPr anchor="ctr"/>
          <a:lstStyle/>
          <a:p>
            <a:pPr algn="ctr">
              <a:defRPr/>
            </a:pPr>
            <a:r>
              <a:rPr lang="en-GB" b="1">
                <a:solidFill>
                  <a:schemeClr val="bg1"/>
                </a:solidFill>
              </a:rPr>
              <a:t>Project Status</a:t>
            </a:r>
          </a:p>
        </p:txBody>
      </p:sp>
      <p:sp>
        <p:nvSpPr>
          <p:cNvPr id="185348" name="Rectangle 4"/>
          <p:cNvSpPr>
            <a:spLocks noChangeArrowheads="1"/>
          </p:cNvSpPr>
          <p:nvPr/>
        </p:nvSpPr>
        <p:spPr bwMode="auto">
          <a:xfrm>
            <a:off x="2046288" y="1401763"/>
            <a:ext cx="6824662" cy="4886325"/>
          </a:xfrm>
          <a:prstGeom prst="rect">
            <a:avLst/>
          </a:prstGeom>
          <a:solidFill>
            <a:srgbClr val="335391"/>
          </a:solidFill>
          <a:ln w="9525">
            <a:noFill/>
            <a:miter lim="800000"/>
            <a:headEnd/>
            <a:tailEnd/>
          </a:ln>
        </p:spPr>
        <p:txBody>
          <a:bodyPr anchor="ctr"/>
          <a:lstStyle/>
          <a:p>
            <a:endParaRPr lang="en-GB" sz="1400" b="1">
              <a:solidFill>
                <a:schemeClr val="bg1"/>
              </a:solidFill>
            </a:endParaRPr>
          </a:p>
          <a:p>
            <a:pPr eaLnBrk="0" hangingPunct="0">
              <a:buFont typeface="Arial" charset="0"/>
              <a:buChar char="•"/>
            </a:pPr>
            <a:r>
              <a:rPr lang="en-GB" sz="1400" b="1">
                <a:solidFill>
                  <a:schemeClr val="bg1"/>
                </a:solidFill>
              </a:rPr>
              <a:t>Grid connection UK:</a:t>
            </a:r>
          </a:p>
          <a:p>
            <a:pPr lvl="2" indent="-514350" eaLnBrk="0" hangingPunct="0">
              <a:buFont typeface="Arial" charset="0"/>
              <a:buChar char="­"/>
            </a:pPr>
            <a:r>
              <a:rPr lang="en-GB" sz="1400" b="1">
                <a:solidFill>
                  <a:schemeClr val="bg1"/>
                </a:solidFill>
              </a:rPr>
              <a:t> </a:t>
            </a:r>
            <a:r>
              <a:rPr lang="en-GB" sz="1400">
                <a:solidFill>
                  <a:schemeClr val="bg1"/>
                </a:solidFill>
              </a:rPr>
              <a:t>Grid Offer assessment ongoing.</a:t>
            </a:r>
          </a:p>
          <a:p>
            <a:pPr lvl="1" indent="-514350" eaLnBrk="0" hangingPunct="0"/>
            <a:r>
              <a:rPr lang="en-GB" sz="1400" b="1">
                <a:solidFill>
                  <a:schemeClr val="bg1"/>
                </a:solidFill>
              </a:rPr>
              <a:t> </a:t>
            </a:r>
          </a:p>
          <a:p>
            <a:pPr eaLnBrk="0" hangingPunct="0">
              <a:buFont typeface="Arial" charset="0"/>
              <a:buChar char="•"/>
            </a:pPr>
            <a:r>
              <a:rPr lang="en-GB" sz="1400" b="1">
                <a:solidFill>
                  <a:schemeClr val="bg1"/>
                </a:solidFill>
              </a:rPr>
              <a:t> Grid connection Norway:</a:t>
            </a:r>
          </a:p>
          <a:p>
            <a:pPr lvl="2" indent="-514350" eaLnBrk="0" hangingPunct="0">
              <a:buFont typeface="Arial" charset="0"/>
              <a:buChar char="­"/>
            </a:pPr>
            <a:r>
              <a:rPr lang="en-GB" sz="1400">
                <a:solidFill>
                  <a:schemeClr val="bg1"/>
                </a:solidFill>
              </a:rPr>
              <a:t> Discussions with Norwegian TSO (Statnett) ongoing. </a:t>
            </a:r>
          </a:p>
          <a:p>
            <a:pPr lvl="1" indent="-514350" eaLnBrk="0" hangingPunct="0">
              <a:buFont typeface="Arial" charset="0"/>
              <a:buChar char="•"/>
            </a:pPr>
            <a:endParaRPr lang="en-GB" sz="1400" b="1">
              <a:solidFill>
                <a:schemeClr val="bg1"/>
              </a:solidFill>
            </a:endParaRPr>
          </a:p>
          <a:p>
            <a:pPr eaLnBrk="0" hangingPunct="0">
              <a:buFont typeface="Arial" charset="0"/>
              <a:buChar char="•"/>
            </a:pPr>
            <a:r>
              <a:rPr lang="en-GB" sz="1400" b="1">
                <a:solidFill>
                  <a:schemeClr val="bg1"/>
                </a:solidFill>
              </a:rPr>
              <a:t> Environmental studies UK: Contracted</a:t>
            </a:r>
          </a:p>
          <a:p>
            <a:pPr eaLnBrk="0" hangingPunct="0">
              <a:buFont typeface="Arial" charset="0"/>
              <a:buChar char="•"/>
            </a:pPr>
            <a:endParaRPr lang="en-GB" sz="1400" b="1">
              <a:solidFill>
                <a:schemeClr val="bg1"/>
              </a:solidFill>
            </a:endParaRPr>
          </a:p>
          <a:p>
            <a:pPr eaLnBrk="0" hangingPunct="0">
              <a:buFont typeface="Arial" charset="0"/>
              <a:buChar char="•"/>
            </a:pPr>
            <a:r>
              <a:rPr lang="en-GB" sz="1400" b="1">
                <a:solidFill>
                  <a:schemeClr val="bg1"/>
                </a:solidFill>
              </a:rPr>
              <a:t> Environmental studies Norway: Contracted and started</a:t>
            </a:r>
          </a:p>
          <a:p>
            <a:pPr eaLnBrk="0" hangingPunct="0">
              <a:buFont typeface="Arial" charset="0"/>
              <a:buChar char="•"/>
            </a:pPr>
            <a:endParaRPr lang="en-GB" sz="1400" b="1">
              <a:solidFill>
                <a:schemeClr val="bg1"/>
              </a:solidFill>
            </a:endParaRPr>
          </a:p>
          <a:p>
            <a:pPr eaLnBrk="0" hangingPunct="0">
              <a:buFont typeface="Arial" charset="0"/>
              <a:buChar char="•"/>
            </a:pPr>
            <a:r>
              <a:rPr lang="en-GB" sz="1400" b="1">
                <a:solidFill>
                  <a:schemeClr val="bg1"/>
                </a:solidFill>
              </a:rPr>
              <a:t> Route study - being contracted</a:t>
            </a:r>
          </a:p>
          <a:p>
            <a:pPr eaLnBrk="0" hangingPunct="0">
              <a:buFont typeface="Arial" charset="0"/>
              <a:buChar char="•"/>
            </a:pPr>
            <a:endParaRPr lang="en-GB" sz="1400" b="1">
              <a:solidFill>
                <a:schemeClr val="bg1"/>
              </a:solidFill>
            </a:endParaRPr>
          </a:p>
          <a:p>
            <a:pPr eaLnBrk="0" hangingPunct="0">
              <a:buFont typeface="Arial" charset="0"/>
              <a:buChar char="•"/>
            </a:pPr>
            <a:r>
              <a:rPr lang="en-GB" sz="1400" b="1">
                <a:solidFill>
                  <a:schemeClr val="bg1"/>
                </a:solidFill>
              </a:rPr>
              <a:t> Technical overview plan – completed</a:t>
            </a:r>
          </a:p>
          <a:p>
            <a:pPr eaLnBrk="0" hangingPunct="0">
              <a:buFont typeface="Arial" charset="0"/>
              <a:buChar char="•"/>
            </a:pPr>
            <a:endParaRPr lang="en-GB" sz="1400" b="1">
              <a:solidFill>
                <a:schemeClr val="bg1"/>
              </a:solidFill>
            </a:endParaRPr>
          </a:p>
          <a:p>
            <a:pPr eaLnBrk="0" hangingPunct="0">
              <a:buFont typeface="Arial" charset="0"/>
              <a:buChar char="•"/>
            </a:pPr>
            <a:r>
              <a:rPr lang="en-GB" sz="1400" b="1">
                <a:solidFill>
                  <a:schemeClr val="bg1"/>
                </a:solidFill>
              </a:rPr>
              <a:t> Support from Scottish Gov. and EU (TEN-E)</a:t>
            </a:r>
            <a:r>
              <a:rPr lang="en-GB" b="1">
                <a:sym typeface="Wingdings" pitchFamily="2" charset="2"/>
              </a:rPr>
              <a:t>		</a:t>
            </a:r>
            <a:endParaRPr lang="en-GB" b="1"/>
          </a:p>
          <a:p>
            <a:endParaRPr lang="nb-NO"/>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tel 1"/>
          <p:cNvSpPr>
            <a:spLocks noGrp="1"/>
          </p:cNvSpPr>
          <p:nvPr>
            <p:ph type="title" idx="4294967295"/>
          </p:nvPr>
        </p:nvSpPr>
        <p:spPr>
          <a:xfrm>
            <a:off x="230188" y="14288"/>
            <a:ext cx="8691562" cy="1125537"/>
          </a:xfrm>
        </p:spPr>
        <p:txBody>
          <a:bodyPr/>
          <a:lstStyle/>
          <a:p>
            <a:r>
              <a:rPr lang="en-GB" sz="2400" b="0" smtClean="0"/>
              <a:t>UK context</a:t>
            </a:r>
            <a:endParaRPr lang="en-GB" sz="2400" smtClean="0"/>
          </a:p>
        </p:txBody>
      </p:sp>
      <p:sp>
        <p:nvSpPr>
          <p:cNvPr id="10243" name="Plassholder for lysbildenummer 3"/>
          <p:cNvSpPr txBox="1">
            <a:spLocks noGrp="1"/>
          </p:cNvSpPr>
          <p:nvPr/>
        </p:nvSpPr>
        <p:spPr bwMode="auto">
          <a:xfrm>
            <a:off x="6588125" y="6654800"/>
            <a:ext cx="2098675" cy="268288"/>
          </a:xfrm>
          <a:prstGeom prst="rect">
            <a:avLst/>
          </a:prstGeom>
          <a:noFill/>
          <a:ln>
            <a:miter lim="800000"/>
            <a:headEnd/>
            <a:tailEnd/>
          </a:ln>
        </p:spPr>
        <p:txBody>
          <a:bodyPr/>
          <a:lstStyle/>
          <a:p>
            <a:pPr algn="r">
              <a:defRPr/>
            </a:pPr>
            <a:fld id="{0DFDBCB0-363D-4347-923A-9E42466C8963}" type="slidenum">
              <a:rPr lang="en-GB" sz="800">
                <a:solidFill>
                  <a:srgbClr val="000000"/>
                </a:solidFill>
                <a:latin typeface="Arial" pitchFamily="34" charset="0"/>
                <a:cs typeface="+mn-cs"/>
              </a:rPr>
              <a:pPr algn="r">
                <a:defRPr/>
              </a:pPr>
              <a:t>8</a:t>
            </a:fld>
            <a:endParaRPr lang="en-GB" sz="800">
              <a:solidFill>
                <a:srgbClr val="000000"/>
              </a:solidFill>
              <a:latin typeface="Arial" pitchFamily="34" charset="0"/>
              <a:cs typeface="+mn-cs"/>
            </a:endParaRPr>
          </a:p>
        </p:txBody>
      </p:sp>
      <p:sp>
        <p:nvSpPr>
          <p:cNvPr id="10244" name="Text Box 12"/>
          <p:cNvSpPr txBox="1">
            <a:spLocks noChangeArrowheads="1"/>
          </p:cNvSpPr>
          <p:nvPr/>
        </p:nvSpPr>
        <p:spPr bwMode="auto">
          <a:xfrm>
            <a:off x="311150" y="1363663"/>
            <a:ext cx="1597025" cy="3027362"/>
          </a:xfrm>
          <a:prstGeom prst="rect">
            <a:avLst/>
          </a:prstGeom>
          <a:solidFill>
            <a:schemeClr val="bg1">
              <a:lumMod val="50000"/>
            </a:schemeClr>
          </a:solidFill>
          <a:ln w="9525">
            <a:noFill/>
            <a:miter lim="800000"/>
            <a:headEnd/>
            <a:tailEnd/>
          </a:ln>
        </p:spPr>
        <p:txBody>
          <a:bodyPr anchor="ctr"/>
          <a:lstStyle/>
          <a:p>
            <a:pPr algn="ctr"/>
            <a:r>
              <a:rPr lang="en-GB" b="1">
                <a:solidFill>
                  <a:schemeClr val="bg1"/>
                </a:solidFill>
              </a:rPr>
              <a:t>DECC Approach</a:t>
            </a:r>
          </a:p>
        </p:txBody>
      </p:sp>
      <p:sp>
        <p:nvSpPr>
          <p:cNvPr id="256005" name="Rectangle 4"/>
          <p:cNvSpPr>
            <a:spLocks noChangeArrowheads="1"/>
          </p:cNvSpPr>
          <p:nvPr/>
        </p:nvSpPr>
        <p:spPr bwMode="auto">
          <a:xfrm>
            <a:off x="2046288" y="1401763"/>
            <a:ext cx="6919912" cy="3016250"/>
          </a:xfrm>
          <a:prstGeom prst="rect">
            <a:avLst/>
          </a:prstGeom>
          <a:solidFill>
            <a:srgbClr val="335391"/>
          </a:solidFill>
          <a:ln w="9525">
            <a:noFill/>
            <a:miter lim="800000"/>
            <a:headEnd/>
            <a:tailEnd/>
          </a:ln>
        </p:spPr>
        <p:txBody>
          <a:bodyPr anchor="ctr"/>
          <a:lstStyle/>
          <a:p>
            <a:pPr>
              <a:buFontTx/>
              <a:buChar char="•"/>
            </a:pPr>
            <a:r>
              <a:rPr lang="en-GB" sz="1400" b="1">
                <a:solidFill>
                  <a:schemeClr val="bg1"/>
                </a:solidFill>
                <a:sym typeface="Wingdings" pitchFamily="2" charset="2"/>
              </a:rPr>
              <a:t>UK Government supportive of interconnection (although thrown in with DSR and storage)</a:t>
            </a:r>
          </a:p>
          <a:p>
            <a:pPr>
              <a:buFontTx/>
              <a:buChar char="•"/>
            </a:pPr>
            <a:endParaRPr lang="en-GB" sz="1400" b="1">
              <a:solidFill>
                <a:schemeClr val="bg1"/>
              </a:solidFill>
              <a:sym typeface="Wingdings" pitchFamily="2" charset="2"/>
            </a:endParaRPr>
          </a:p>
          <a:p>
            <a:pPr>
              <a:buFontTx/>
              <a:buChar char="•"/>
            </a:pPr>
            <a:r>
              <a:rPr lang="en-GB" sz="1400" b="1">
                <a:solidFill>
                  <a:schemeClr val="bg1"/>
                </a:solidFill>
                <a:sym typeface="Wingdings" pitchFamily="2" charset="2"/>
              </a:rPr>
              <a:t>Unclear how interconnectors will participate in final capacity mechanism (special case?) </a:t>
            </a:r>
          </a:p>
          <a:p>
            <a:pPr>
              <a:buFontTx/>
              <a:buChar char="•"/>
            </a:pPr>
            <a:endParaRPr lang="en-GB" sz="1400" b="1">
              <a:solidFill>
                <a:schemeClr val="bg1"/>
              </a:solidFill>
              <a:sym typeface="Wingdings" pitchFamily="2" charset="2"/>
            </a:endParaRPr>
          </a:p>
          <a:p>
            <a:pPr>
              <a:buFontTx/>
              <a:buChar char="•"/>
            </a:pPr>
            <a:r>
              <a:rPr lang="en-GB" sz="1400" b="1">
                <a:solidFill>
                  <a:schemeClr val="bg1"/>
                </a:solidFill>
                <a:sym typeface="Wingdings" pitchFamily="2" charset="2"/>
              </a:rPr>
              <a:t>DECC supportive of projects but not “picking winners”</a:t>
            </a:r>
          </a:p>
          <a:p>
            <a:pPr>
              <a:buFontTx/>
              <a:buChar char="•"/>
            </a:pPr>
            <a:endParaRPr lang="en-GB" sz="1400" b="1">
              <a:solidFill>
                <a:schemeClr val="bg1"/>
              </a:solidFill>
              <a:sym typeface="Wingdings" pitchFamily="2" charset="2"/>
            </a:endParaRPr>
          </a:p>
          <a:p>
            <a:pPr>
              <a:buFontTx/>
              <a:buChar char="•"/>
            </a:pPr>
            <a:r>
              <a:rPr lang="en-GB" sz="1400" b="1">
                <a:solidFill>
                  <a:schemeClr val="bg1"/>
                </a:solidFill>
                <a:sym typeface="Wingdings" pitchFamily="2" charset="2"/>
              </a:rPr>
              <a:t>DECC is developing position on interconnectors at present</a:t>
            </a:r>
          </a:p>
          <a:p>
            <a:pPr>
              <a:buFontTx/>
              <a:buChar char="•"/>
            </a:pPr>
            <a:endParaRPr lang="en-GB" sz="1400" b="1">
              <a:solidFill>
                <a:schemeClr val="bg1"/>
              </a:solidFill>
              <a:sym typeface="Wingdings" pitchFamily="2" charset="2"/>
            </a:endParaRPr>
          </a:p>
          <a:p>
            <a:pPr>
              <a:buFontTx/>
              <a:buChar char="•"/>
            </a:pPr>
            <a:r>
              <a:rPr lang="en-GB" sz="1400" b="1">
                <a:solidFill>
                  <a:schemeClr val="bg1"/>
                </a:solidFill>
                <a:sym typeface="Wingdings" pitchFamily="2" charset="2"/>
              </a:rPr>
              <a:t>Ministerial support for Supergrid and North Sea initiative </a:t>
            </a:r>
          </a:p>
          <a:p>
            <a:r>
              <a:rPr lang="en-GB" sz="1400" b="1">
                <a:sym typeface="Wingdings" pitchFamily="2" charset="2"/>
              </a:rPr>
              <a:t> 		</a:t>
            </a:r>
            <a:endParaRPr lang="en-GB" sz="1400" b="1"/>
          </a:p>
          <a:p>
            <a:endParaRPr lang="nb-NO" sz="1400"/>
          </a:p>
        </p:txBody>
      </p:sp>
      <p:sp>
        <p:nvSpPr>
          <p:cNvPr id="6" name="Text Box 12"/>
          <p:cNvSpPr txBox="1">
            <a:spLocks noChangeArrowheads="1"/>
          </p:cNvSpPr>
          <p:nvPr/>
        </p:nvSpPr>
        <p:spPr bwMode="auto">
          <a:xfrm>
            <a:off x="268288" y="4568825"/>
            <a:ext cx="1595437" cy="1865313"/>
          </a:xfrm>
          <a:prstGeom prst="rect">
            <a:avLst/>
          </a:prstGeom>
          <a:solidFill>
            <a:schemeClr val="bg1">
              <a:lumMod val="50000"/>
            </a:schemeClr>
          </a:solidFill>
          <a:ln w="9525">
            <a:noFill/>
            <a:miter lim="800000"/>
            <a:headEnd/>
            <a:tailEnd/>
          </a:ln>
        </p:spPr>
        <p:txBody>
          <a:bodyPr anchor="ctr"/>
          <a:lstStyle/>
          <a:p>
            <a:pPr algn="ctr"/>
            <a:r>
              <a:rPr lang="en-GB" b="1">
                <a:solidFill>
                  <a:schemeClr val="bg1"/>
                </a:solidFill>
              </a:rPr>
              <a:t>Ofgem</a:t>
            </a:r>
          </a:p>
        </p:txBody>
      </p:sp>
      <p:sp>
        <p:nvSpPr>
          <p:cNvPr id="256007" name="Plassholder for innhold 2"/>
          <p:cNvSpPr>
            <a:spLocks noGrp="1"/>
          </p:cNvSpPr>
          <p:nvPr>
            <p:ph idx="4294967295"/>
          </p:nvPr>
        </p:nvSpPr>
        <p:spPr>
          <a:xfrm>
            <a:off x="2079625" y="4513263"/>
            <a:ext cx="6889750" cy="1933575"/>
          </a:xfrm>
          <a:solidFill>
            <a:srgbClr val="335391"/>
          </a:solidFill>
        </p:spPr>
        <p:txBody>
          <a:bodyPr anchor="ctr"/>
          <a:lstStyle/>
          <a:p>
            <a:pPr marL="0" indent="0">
              <a:spcBef>
                <a:spcPct val="0"/>
              </a:spcBef>
              <a:buFontTx/>
              <a:buNone/>
            </a:pPr>
            <a:endParaRPr lang="en-GB" sz="1400" b="1" smtClean="0">
              <a:solidFill>
                <a:schemeClr val="bg1"/>
              </a:solidFill>
              <a:cs typeface="Arial" charset="0"/>
            </a:endParaRPr>
          </a:p>
          <a:p>
            <a:pPr marL="0" indent="0">
              <a:spcBef>
                <a:spcPct val="0"/>
              </a:spcBef>
              <a:buFontTx/>
              <a:buNone/>
            </a:pPr>
            <a:endParaRPr lang="en-GB" sz="1400" b="1" smtClean="0">
              <a:solidFill>
                <a:schemeClr val="bg1"/>
              </a:solidFill>
              <a:cs typeface="Arial" charset="0"/>
            </a:endParaRPr>
          </a:p>
          <a:p>
            <a:pPr marL="0" indent="0" eaLnBrk="1" hangingPunct="1">
              <a:spcBef>
                <a:spcPct val="0"/>
              </a:spcBef>
            </a:pPr>
            <a:r>
              <a:rPr lang="en-GB" sz="1400" b="1" smtClean="0">
                <a:solidFill>
                  <a:schemeClr val="bg1"/>
                </a:solidFill>
                <a:cs typeface="Arial" charset="0"/>
                <a:sym typeface="Wingdings" pitchFamily="2" charset="2"/>
              </a:rPr>
              <a:t>Developing regime around cap and floor</a:t>
            </a:r>
          </a:p>
          <a:p>
            <a:pPr marL="0" indent="0" eaLnBrk="1" hangingPunct="1">
              <a:spcBef>
                <a:spcPct val="0"/>
              </a:spcBef>
            </a:pPr>
            <a:endParaRPr lang="en-GB" sz="1400" b="1" smtClean="0">
              <a:solidFill>
                <a:schemeClr val="bg1"/>
              </a:solidFill>
              <a:cs typeface="Arial" charset="0"/>
              <a:sym typeface="Wingdings" pitchFamily="2" charset="2"/>
            </a:endParaRPr>
          </a:p>
          <a:p>
            <a:pPr marL="0" indent="0" eaLnBrk="1" hangingPunct="1">
              <a:spcBef>
                <a:spcPct val="0"/>
              </a:spcBef>
            </a:pPr>
            <a:r>
              <a:rPr lang="en-GB" sz="1400" b="1" smtClean="0">
                <a:solidFill>
                  <a:schemeClr val="bg1"/>
                </a:solidFill>
                <a:cs typeface="Arial" charset="0"/>
                <a:sym typeface="Wingdings" pitchFamily="2" charset="2"/>
              </a:rPr>
              <a:t>Keen to avoid exemptions</a:t>
            </a:r>
          </a:p>
          <a:p>
            <a:pPr marL="0" indent="0" eaLnBrk="1" hangingPunct="1">
              <a:spcBef>
                <a:spcPct val="0"/>
              </a:spcBef>
            </a:pPr>
            <a:endParaRPr lang="en-GB" sz="1400" b="1" smtClean="0">
              <a:solidFill>
                <a:schemeClr val="bg1"/>
              </a:solidFill>
              <a:cs typeface="Arial" charset="0"/>
              <a:sym typeface="Wingdings" pitchFamily="2" charset="2"/>
            </a:endParaRPr>
          </a:p>
          <a:p>
            <a:pPr marL="0" indent="0">
              <a:spcBef>
                <a:spcPct val="0"/>
              </a:spcBef>
            </a:pPr>
            <a:r>
              <a:rPr lang="nb-NO" sz="1400" b="1" smtClean="0">
                <a:solidFill>
                  <a:schemeClr val="bg1"/>
                </a:solidFill>
                <a:cs typeface="Arial" charset="0"/>
              </a:rPr>
              <a:t>NEMO the ”test-bed”</a:t>
            </a:r>
          </a:p>
          <a:p>
            <a:pPr marL="0" indent="0">
              <a:spcBef>
                <a:spcPct val="0"/>
              </a:spcBef>
              <a:buFontTx/>
              <a:buNone/>
            </a:pPr>
            <a:endParaRPr lang="nb-NO" sz="1400" b="1" smtClean="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p:txBody>
          <a:bodyPr/>
          <a:lstStyle/>
          <a:p>
            <a:r>
              <a:rPr lang="en-GB" smtClean="0"/>
              <a:t>Regulated models</a:t>
            </a:r>
          </a:p>
        </p:txBody>
      </p:sp>
      <p:pic>
        <p:nvPicPr>
          <p:cNvPr id="258052" name="Picture 4"/>
          <p:cNvPicPr>
            <a:picLocks noGrp="1" noChangeAspect="1" noChangeArrowheads="1"/>
          </p:cNvPicPr>
          <p:nvPr>
            <p:ph type="body" idx="4294967295"/>
          </p:nvPr>
        </p:nvPicPr>
        <p:blipFill>
          <a:blip r:embed="rId2"/>
          <a:srcRect b="35895"/>
          <a:stretch>
            <a:fillRect/>
          </a:stretch>
        </p:blipFill>
        <p:spPr>
          <a:xfrm>
            <a:off x="293688" y="1446213"/>
            <a:ext cx="8485187" cy="3516312"/>
          </a:xfrm>
        </p:spPr>
      </p:pic>
      <p:pic>
        <p:nvPicPr>
          <p:cNvPr id="258069" name="Picture 21"/>
          <p:cNvPicPr>
            <a:picLocks noChangeAspect="1" noChangeArrowheads="1"/>
          </p:cNvPicPr>
          <p:nvPr/>
        </p:nvPicPr>
        <p:blipFill>
          <a:blip r:embed="rId3"/>
          <a:srcRect l="61685" t="61555" r="14883" b="28532"/>
          <a:stretch>
            <a:fillRect/>
          </a:stretch>
        </p:blipFill>
        <p:spPr bwMode="auto">
          <a:xfrm>
            <a:off x="420688" y="5197475"/>
            <a:ext cx="8210550" cy="1227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XkW3vwrykmNwpadbpgI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9t4Y0FIECM48Bq302T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3ZY2xBsp0ykg7VjC9a8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YogPGYC9UukIbl0hUxS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RUhseWHFEeWsJjM0eRC0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Sx_4xTOdEaMDmyhEJjH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LR60pYfWkKv.khWAsse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RUhseWHFEeWsJjM0eRC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Sx_4xTOdEaMDmyhEJjH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o8wXsk5PEGdxoMQvtr_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YogPGYC9UukIbl0hUxS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bOLA8yT0iszYWzZbny_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hMPrN9MPE6BLSfS.rYYu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317CBE"/>
      </a:lt2>
      <a:accent1>
        <a:srgbClr val="F47150"/>
      </a:accent1>
      <a:accent2>
        <a:srgbClr val="D3F4A1"/>
      </a:accent2>
      <a:accent3>
        <a:srgbClr val="FFFFFF"/>
      </a:accent3>
      <a:accent4>
        <a:srgbClr val="000000"/>
      </a:accent4>
      <a:accent5>
        <a:srgbClr val="F8BBB3"/>
      </a:accent5>
      <a:accent6>
        <a:srgbClr val="BFDD91"/>
      </a:accent6>
      <a:hlink>
        <a:srgbClr val="B194C2"/>
      </a:hlink>
      <a:folHlink>
        <a:srgbClr val="E1EFD9"/>
      </a:folHlink>
    </a:clrScheme>
    <a:fontScheme name="blank">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317CBE"/>
        </a:lt2>
        <a:accent1>
          <a:srgbClr val="F47150"/>
        </a:accent1>
        <a:accent2>
          <a:srgbClr val="D3F4A1"/>
        </a:accent2>
        <a:accent3>
          <a:srgbClr val="FFFFFF"/>
        </a:accent3>
        <a:accent4>
          <a:srgbClr val="000000"/>
        </a:accent4>
        <a:accent5>
          <a:srgbClr val="F8BBB3"/>
        </a:accent5>
        <a:accent6>
          <a:srgbClr val="BFDD91"/>
        </a:accent6>
        <a:hlink>
          <a:srgbClr val="B194C2"/>
        </a:hlink>
        <a:folHlink>
          <a:srgbClr val="E1EF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22287</TotalTime>
  <Words>1614</Words>
  <Application>Microsoft Office PowerPoint</Application>
  <PresentationFormat>On-screen Show (4:3)</PresentationFormat>
  <Paragraphs>231</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blank</vt:lpstr>
      <vt:lpstr>think-cell Slide</vt:lpstr>
      <vt:lpstr> Outline of NorthConnect Interconnector Project     London – 3rd July Sam Peacock, Head of UK and EU Public Affairs, SSE    </vt:lpstr>
      <vt:lpstr>Agenda</vt:lpstr>
      <vt:lpstr>Project Overview</vt:lpstr>
      <vt:lpstr>PowerPoint Presentation</vt:lpstr>
      <vt:lpstr>Why are we developing NorthConnect Interconnector ?</vt:lpstr>
      <vt:lpstr>Timing</vt:lpstr>
      <vt:lpstr>   NorthConnect on track and moving forward</vt:lpstr>
      <vt:lpstr>UK context</vt:lpstr>
      <vt:lpstr>Regulated models</vt:lpstr>
      <vt:lpstr>EU Context </vt:lpstr>
      <vt:lpstr>Projects of Common Interest</vt:lpstr>
      <vt:lpstr>Norway context – Low commitment for interconnection</vt:lpstr>
      <vt:lpstr>PowerPoint Presentation</vt:lpstr>
    </vt:vector>
  </TitlesOfParts>
  <Company>Axpo Informatik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Tommy Løvstad</dc:creator>
  <cp:lastModifiedBy>user</cp:lastModifiedBy>
  <cp:revision>1321</cp:revision>
  <cp:lastPrinted>2012-03-27T07:50:20Z</cp:lastPrinted>
  <dcterms:created xsi:type="dcterms:W3CDTF">2007-04-17T12:21:48Z</dcterms:created>
  <dcterms:modified xsi:type="dcterms:W3CDTF">2012-07-09T09:01:30Z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