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4"/>
  </p:notesMasterIdLst>
  <p:handoutMasterIdLst>
    <p:handoutMasterId r:id="rId15"/>
  </p:handoutMasterIdLst>
  <p:sldIdLst>
    <p:sldId id="470" r:id="rId2"/>
    <p:sldId id="465" r:id="rId3"/>
    <p:sldId id="458" r:id="rId4"/>
    <p:sldId id="457" r:id="rId5"/>
    <p:sldId id="469" r:id="rId6"/>
    <p:sldId id="453" r:id="rId7"/>
    <p:sldId id="456" r:id="rId8"/>
    <p:sldId id="471" r:id="rId9"/>
    <p:sldId id="455" r:id="rId10"/>
    <p:sldId id="461" r:id="rId11"/>
    <p:sldId id="440" r:id="rId12"/>
    <p:sldId id="320" r:id="rId1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E6D"/>
    <a:srgbClr val="000F36"/>
    <a:srgbClr val="FFFFFF"/>
    <a:srgbClr val="969696"/>
    <a:srgbClr val="FF850E"/>
    <a:srgbClr val="BBE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84902" autoAdjust="0"/>
  </p:normalViewPr>
  <p:slideViewPr>
    <p:cSldViewPr showGuides="1">
      <p:cViewPr>
        <p:scale>
          <a:sx n="70" d="100"/>
          <a:sy n="70" d="100"/>
        </p:scale>
        <p:origin x="-1386" y="-180"/>
      </p:cViewPr>
      <p:guideLst>
        <p:guide orient="horz" pos="300"/>
        <p:guide orient="horz" pos="1026"/>
        <p:guide orient="horz" pos="1389"/>
        <p:guide orient="horz" pos="3521"/>
        <p:guide pos="385"/>
        <p:guide pos="1383"/>
        <p:guide pos="2381"/>
        <p:guide pos="3379"/>
        <p:guide pos="4377"/>
        <p:guide pos="5375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4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24DB08-00DB-4036-B91C-6B60EB994DE9}" type="doc">
      <dgm:prSet loTypeId="urn:microsoft.com/office/officeart/2005/8/layout/matrix2" loCatId="matrix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D406FB76-B964-4391-9026-67067CC53BFB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Long discharge duration, low power rating</a:t>
          </a:r>
          <a:endParaRPr lang="en-GB" dirty="0"/>
        </a:p>
      </dgm:t>
    </dgm:pt>
    <dgm:pt modelId="{0D6AB55D-277D-494A-844D-A920FB432192}" type="parTrans" cxnId="{601814E8-0FDE-468F-8A65-BCE166C68164}">
      <dgm:prSet/>
      <dgm:spPr/>
      <dgm:t>
        <a:bodyPr/>
        <a:lstStyle/>
        <a:p>
          <a:endParaRPr lang="en-GB"/>
        </a:p>
      </dgm:t>
    </dgm:pt>
    <dgm:pt modelId="{27F34CFA-A4DC-4A07-9A58-F413F4241AA2}" type="sibTrans" cxnId="{601814E8-0FDE-468F-8A65-BCE166C68164}">
      <dgm:prSet/>
      <dgm:spPr/>
      <dgm:t>
        <a:bodyPr/>
        <a:lstStyle/>
        <a:p>
          <a:endParaRPr lang="en-GB"/>
        </a:p>
      </dgm:t>
    </dgm:pt>
    <dgm:pt modelId="{F100A537-1F34-41CB-B266-75CE1690AF3F}">
      <dgm:prSet phldrT="[Text]"/>
      <dgm:spPr>
        <a:solidFill>
          <a:srgbClr val="1E7ECB"/>
        </a:solidFill>
      </dgm:spPr>
      <dgm:t>
        <a:bodyPr/>
        <a:lstStyle/>
        <a:p>
          <a:r>
            <a:rPr lang="en-GB" dirty="0" smtClean="0"/>
            <a:t>Long discharge duration, high power rating</a:t>
          </a:r>
          <a:endParaRPr lang="en-GB" dirty="0"/>
        </a:p>
      </dgm:t>
    </dgm:pt>
    <dgm:pt modelId="{6972687D-A79B-41BD-972E-5048B74DC1A6}" type="parTrans" cxnId="{C5ECB408-CF16-46A5-903D-CF88261AA0B4}">
      <dgm:prSet/>
      <dgm:spPr/>
      <dgm:t>
        <a:bodyPr/>
        <a:lstStyle/>
        <a:p>
          <a:endParaRPr lang="en-GB"/>
        </a:p>
      </dgm:t>
    </dgm:pt>
    <dgm:pt modelId="{3F17FAD3-2A2E-4EBA-BCDE-5CEB18F5AB93}" type="sibTrans" cxnId="{C5ECB408-CF16-46A5-903D-CF88261AA0B4}">
      <dgm:prSet/>
      <dgm:spPr/>
      <dgm:t>
        <a:bodyPr/>
        <a:lstStyle/>
        <a:p>
          <a:endParaRPr lang="en-GB"/>
        </a:p>
      </dgm:t>
    </dgm:pt>
    <dgm:pt modelId="{397A58CE-9B4F-48DC-8401-92CE17BA09B5}">
      <dgm:prSet phldrT="[Text]"/>
      <dgm:spPr>
        <a:solidFill>
          <a:srgbClr val="0B49A0"/>
        </a:solidFill>
      </dgm:spPr>
      <dgm:t>
        <a:bodyPr/>
        <a:lstStyle/>
        <a:p>
          <a:r>
            <a:rPr lang="en-GB" dirty="0" smtClean="0"/>
            <a:t>Short discharge duration, low power rating</a:t>
          </a:r>
          <a:endParaRPr lang="en-GB" dirty="0"/>
        </a:p>
      </dgm:t>
    </dgm:pt>
    <dgm:pt modelId="{E4798016-FB1D-4F1A-B843-2B3E880A7EAB}" type="parTrans" cxnId="{7E96C00F-1965-43A6-BE24-3220D7DD573E}">
      <dgm:prSet/>
      <dgm:spPr/>
      <dgm:t>
        <a:bodyPr/>
        <a:lstStyle/>
        <a:p>
          <a:endParaRPr lang="en-GB"/>
        </a:p>
      </dgm:t>
    </dgm:pt>
    <dgm:pt modelId="{241F31E8-3C82-4E2A-A14E-C87549ADAD3F}" type="sibTrans" cxnId="{7E96C00F-1965-43A6-BE24-3220D7DD573E}">
      <dgm:prSet/>
      <dgm:spPr/>
      <dgm:t>
        <a:bodyPr/>
        <a:lstStyle/>
        <a:p>
          <a:endParaRPr lang="en-GB"/>
        </a:p>
      </dgm:t>
    </dgm:pt>
    <dgm:pt modelId="{859E4FAD-60C5-4C01-9EA8-1CD6986E956B}">
      <dgm:prSet phldrT="[Text]"/>
      <dgm:spPr>
        <a:solidFill>
          <a:srgbClr val="001E6D"/>
        </a:solidFill>
      </dgm:spPr>
      <dgm:t>
        <a:bodyPr/>
        <a:lstStyle/>
        <a:p>
          <a:r>
            <a:rPr lang="en-GB" dirty="0" smtClean="0"/>
            <a:t>Short discharge duration, high power rating</a:t>
          </a:r>
          <a:endParaRPr lang="en-GB" dirty="0"/>
        </a:p>
      </dgm:t>
    </dgm:pt>
    <dgm:pt modelId="{0C02D004-E53E-45E8-B6A7-C773B036F0B0}" type="parTrans" cxnId="{8814380A-CADF-465F-83AF-AA3FE30DB90A}">
      <dgm:prSet/>
      <dgm:spPr/>
      <dgm:t>
        <a:bodyPr/>
        <a:lstStyle/>
        <a:p>
          <a:endParaRPr lang="en-GB"/>
        </a:p>
      </dgm:t>
    </dgm:pt>
    <dgm:pt modelId="{0A1D2C7D-9F91-44FC-AE19-03CC99C6C129}" type="sibTrans" cxnId="{8814380A-CADF-465F-83AF-AA3FE30DB90A}">
      <dgm:prSet/>
      <dgm:spPr/>
      <dgm:t>
        <a:bodyPr/>
        <a:lstStyle/>
        <a:p>
          <a:endParaRPr lang="en-GB"/>
        </a:p>
      </dgm:t>
    </dgm:pt>
    <dgm:pt modelId="{CEADD610-8034-4FD7-BE25-AF6774695D96}" type="pres">
      <dgm:prSet presAssocID="{7B24DB08-00DB-4036-B91C-6B60EB994DE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21688B7-102C-435F-8AB0-2246F3DFEDC0}" type="pres">
      <dgm:prSet presAssocID="{7B24DB08-00DB-4036-B91C-6B60EB994DE9}" presName="axisShape" presStyleLbl="bgShp" presStyleIdx="0" presStyleCnt="1"/>
      <dgm:spPr/>
    </dgm:pt>
    <dgm:pt modelId="{449C19B9-0DD8-4791-9BE9-F8D83C26E88D}" type="pres">
      <dgm:prSet presAssocID="{7B24DB08-00DB-4036-B91C-6B60EB994DE9}" presName="rect1" presStyleLbl="node1" presStyleIdx="0" presStyleCnt="4" custLinFactX="-21170" custLinFactNeighborX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59D11B-713F-433D-A135-92B13A463324}" type="pres">
      <dgm:prSet presAssocID="{7B24DB08-00DB-4036-B91C-6B60EB994DE9}" presName="rect2" presStyleLbl="node1" presStyleIdx="1" presStyleCnt="4" custLinFactX="18515" custLinFactNeighborX="100000" custLinFactNeighborY="16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C0923B-8858-4EB8-B7B9-9E38D38AFE0B}" type="pres">
      <dgm:prSet presAssocID="{7B24DB08-00DB-4036-B91C-6B60EB994DE9}" presName="rect3" presStyleLbl="node1" presStyleIdx="2" presStyleCnt="4" custLinFactX="-21170" custLinFactNeighborX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F68AA6-A49B-45FE-9F27-C701EB3F99DA}" type="pres">
      <dgm:prSet presAssocID="{7B24DB08-00DB-4036-B91C-6B60EB994DE9}" presName="rect4" presStyleLbl="node1" presStyleIdx="3" presStyleCnt="4" custLinFactX="18515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8A7CEF1-695A-45DD-BEF4-71A7E979EFFA}" type="presOf" srcId="{859E4FAD-60C5-4C01-9EA8-1CD6986E956B}" destId="{F1F68AA6-A49B-45FE-9F27-C701EB3F99DA}" srcOrd="0" destOrd="0" presId="urn:microsoft.com/office/officeart/2005/8/layout/matrix2"/>
    <dgm:cxn modelId="{C5ECB408-CF16-46A5-903D-CF88261AA0B4}" srcId="{7B24DB08-00DB-4036-B91C-6B60EB994DE9}" destId="{F100A537-1F34-41CB-B266-75CE1690AF3F}" srcOrd="1" destOrd="0" parTransId="{6972687D-A79B-41BD-972E-5048B74DC1A6}" sibTransId="{3F17FAD3-2A2E-4EBA-BCDE-5CEB18F5AB93}"/>
    <dgm:cxn modelId="{8814380A-CADF-465F-83AF-AA3FE30DB90A}" srcId="{7B24DB08-00DB-4036-B91C-6B60EB994DE9}" destId="{859E4FAD-60C5-4C01-9EA8-1CD6986E956B}" srcOrd="3" destOrd="0" parTransId="{0C02D004-E53E-45E8-B6A7-C773B036F0B0}" sibTransId="{0A1D2C7D-9F91-44FC-AE19-03CC99C6C129}"/>
    <dgm:cxn modelId="{2EC09FE5-DDAC-4844-B970-0FE79A8CE878}" type="presOf" srcId="{D406FB76-B964-4391-9026-67067CC53BFB}" destId="{449C19B9-0DD8-4791-9BE9-F8D83C26E88D}" srcOrd="0" destOrd="0" presId="urn:microsoft.com/office/officeart/2005/8/layout/matrix2"/>
    <dgm:cxn modelId="{7E606497-C4E6-45EF-A22F-E2ECEE4EAB53}" type="presOf" srcId="{7B24DB08-00DB-4036-B91C-6B60EB994DE9}" destId="{CEADD610-8034-4FD7-BE25-AF6774695D96}" srcOrd="0" destOrd="0" presId="urn:microsoft.com/office/officeart/2005/8/layout/matrix2"/>
    <dgm:cxn modelId="{0C30AD10-7507-47A7-ABAD-1CCEC4108D90}" type="presOf" srcId="{397A58CE-9B4F-48DC-8401-92CE17BA09B5}" destId="{4BC0923B-8858-4EB8-B7B9-9E38D38AFE0B}" srcOrd="0" destOrd="0" presId="urn:microsoft.com/office/officeart/2005/8/layout/matrix2"/>
    <dgm:cxn modelId="{601814E8-0FDE-468F-8A65-BCE166C68164}" srcId="{7B24DB08-00DB-4036-B91C-6B60EB994DE9}" destId="{D406FB76-B964-4391-9026-67067CC53BFB}" srcOrd="0" destOrd="0" parTransId="{0D6AB55D-277D-494A-844D-A920FB432192}" sibTransId="{27F34CFA-A4DC-4A07-9A58-F413F4241AA2}"/>
    <dgm:cxn modelId="{C5B82282-A667-4296-A54C-8C7E44B1A979}" type="presOf" srcId="{F100A537-1F34-41CB-B266-75CE1690AF3F}" destId="{E759D11B-713F-433D-A135-92B13A463324}" srcOrd="0" destOrd="0" presId="urn:microsoft.com/office/officeart/2005/8/layout/matrix2"/>
    <dgm:cxn modelId="{7E96C00F-1965-43A6-BE24-3220D7DD573E}" srcId="{7B24DB08-00DB-4036-B91C-6B60EB994DE9}" destId="{397A58CE-9B4F-48DC-8401-92CE17BA09B5}" srcOrd="2" destOrd="0" parTransId="{E4798016-FB1D-4F1A-B843-2B3E880A7EAB}" sibTransId="{241F31E8-3C82-4E2A-A14E-C87549ADAD3F}"/>
    <dgm:cxn modelId="{5C3950D0-5DB0-41AD-8868-477B8252E41A}" type="presParOf" srcId="{CEADD610-8034-4FD7-BE25-AF6774695D96}" destId="{021688B7-102C-435F-8AB0-2246F3DFEDC0}" srcOrd="0" destOrd="0" presId="urn:microsoft.com/office/officeart/2005/8/layout/matrix2"/>
    <dgm:cxn modelId="{3ED44D1E-E36A-45C7-A6E9-349CBA41B3D6}" type="presParOf" srcId="{CEADD610-8034-4FD7-BE25-AF6774695D96}" destId="{449C19B9-0DD8-4791-9BE9-F8D83C26E88D}" srcOrd="1" destOrd="0" presId="urn:microsoft.com/office/officeart/2005/8/layout/matrix2"/>
    <dgm:cxn modelId="{2890FF22-6247-460B-948E-BC6F43C18328}" type="presParOf" srcId="{CEADD610-8034-4FD7-BE25-AF6774695D96}" destId="{E759D11B-713F-433D-A135-92B13A463324}" srcOrd="2" destOrd="0" presId="urn:microsoft.com/office/officeart/2005/8/layout/matrix2"/>
    <dgm:cxn modelId="{8B0833EC-C43A-46DE-AC2B-A930F5C569D4}" type="presParOf" srcId="{CEADD610-8034-4FD7-BE25-AF6774695D96}" destId="{4BC0923B-8858-4EB8-B7B9-9E38D38AFE0B}" srcOrd="3" destOrd="0" presId="urn:microsoft.com/office/officeart/2005/8/layout/matrix2"/>
    <dgm:cxn modelId="{82D43ECB-0427-4447-8A31-A37B5EC79FD3}" type="presParOf" srcId="{CEADD610-8034-4FD7-BE25-AF6774695D96}" destId="{F1F68AA6-A49B-45FE-9F27-C701EB3F99D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4ABC2E-AD06-435A-A68D-359CF5640B10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B3611F1A-0424-44C6-B249-4818E5B3FABC}">
      <dgm:prSet phldrT="[Text]" custT="1"/>
      <dgm:spPr/>
      <dgm:t>
        <a:bodyPr/>
        <a:lstStyle/>
        <a:p>
          <a:r>
            <a:rPr lang="en-GB" sz="1800" dirty="0" smtClean="0"/>
            <a:t>Generation</a:t>
          </a:r>
          <a:endParaRPr lang="en-GB" sz="1800" dirty="0"/>
        </a:p>
      </dgm:t>
    </dgm:pt>
    <dgm:pt modelId="{6DF17150-DB66-4AF9-9C59-D5D8A49B9671}" type="parTrans" cxnId="{10E9AA1E-3D82-4DAC-99A5-B9C37221B5A5}">
      <dgm:prSet/>
      <dgm:spPr/>
      <dgm:t>
        <a:bodyPr/>
        <a:lstStyle/>
        <a:p>
          <a:endParaRPr lang="en-GB"/>
        </a:p>
      </dgm:t>
    </dgm:pt>
    <dgm:pt modelId="{37F11649-EAE1-4740-856F-9BBA56953965}" type="sibTrans" cxnId="{10E9AA1E-3D82-4DAC-99A5-B9C37221B5A5}">
      <dgm:prSet/>
      <dgm:spPr/>
      <dgm:t>
        <a:bodyPr/>
        <a:lstStyle/>
        <a:p>
          <a:endParaRPr lang="en-GB"/>
        </a:p>
      </dgm:t>
    </dgm:pt>
    <dgm:pt modelId="{CFDCD35A-388C-4A7E-9149-F106F142FC7B}">
      <dgm:prSet phldrT="[Text]" custT="1"/>
      <dgm:spPr/>
      <dgm:t>
        <a:bodyPr/>
        <a:lstStyle/>
        <a:p>
          <a:r>
            <a:rPr lang="en-GB" sz="1400" dirty="0" smtClean="0"/>
            <a:t>Reduce imbalances as part of a portfolio</a:t>
          </a:r>
          <a:endParaRPr lang="en-GB" sz="1400" dirty="0"/>
        </a:p>
      </dgm:t>
    </dgm:pt>
    <dgm:pt modelId="{5A9C7A62-A819-4B99-871A-04CF5C122DC6}" type="parTrans" cxnId="{CAC793F6-39C1-4B51-998A-4A7DE0401DA4}">
      <dgm:prSet/>
      <dgm:spPr/>
      <dgm:t>
        <a:bodyPr/>
        <a:lstStyle/>
        <a:p>
          <a:endParaRPr lang="en-GB"/>
        </a:p>
      </dgm:t>
    </dgm:pt>
    <dgm:pt modelId="{15899609-D00A-451B-AB02-EEBFF887CCD8}" type="sibTrans" cxnId="{CAC793F6-39C1-4B51-998A-4A7DE0401DA4}">
      <dgm:prSet/>
      <dgm:spPr/>
      <dgm:t>
        <a:bodyPr/>
        <a:lstStyle/>
        <a:p>
          <a:endParaRPr lang="en-GB"/>
        </a:p>
      </dgm:t>
    </dgm:pt>
    <dgm:pt modelId="{EADC14C2-04CA-437B-B1BF-FD05F7BF21CE}">
      <dgm:prSet phldrT="[Text]"/>
      <dgm:spPr/>
      <dgm:t>
        <a:bodyPr/>
        <a:lstStyle/>
        <a:p>
          <a:r>
            <a:rPr lang="en-GB" dirty="0" smtClean="0"/>
            <a:t>Network </a:t>
          </a:r>
          <a:endParaRPr lang="en-GB" dirty="0"/>
        </a:p>
      </dgm:t>
    </dgm:pt>
    <dgm:pt modelId="{C4EF1541-BA31-476B-8646-5F2CFB36AA0C}" type="parTrans" cxnId="{8A0376BB-0CDD-4D8A-B479-432BCE23CE45}">
      <dgm:prSet/>
      <dgm:spPr/>
      <dgm:t>
        <a:bodyPr/>
        <a:lstStyle/>
        <a:p>
          <a:endParaRPr lang="en-GB"/>
        </a:p>
      </dgm:t>
    </dgm:pt>
    <dgm:pt modelId="{3A7A3B87-BD38-4720-8A02-14A6997AC3C5}" type="sibTrans" cxnId="{8A0376BB-0CDD-4D8A-B479-432BCE23CE45}">
      <dgm:prSet/>
      <dgm:spPr/>
      <dgm:t>
        <a:bodyPr/>
        <a:lstStyle/>
        <a:p>
          <a:endParaRPr lang="en-GB"/>
        </a:p>
      </dgm:t>
    </dgm:pt>
    <dgm:pt modelId="{72050A3D-763A-4B6F-B7B4-C8EB6A7C571A}">
      <dgm:prSet phldrT="[Text]"/>
      <dgm:spPr/>
      <dgm:t>
        <a:bodyPr/>
        <a:lstStyle/>
        <a:p>
          <a:r>
            <a:rPr lang="en-GB" dirty="0" smtClean="0"/>
            <a:t>To optimise network reinforcement</a:t>
          </a:r>
          <a:endParaRPr lang="en-GB" dirty="0"/>
        </a:p>
      </dgm:t>
    </dgm:pt>
    <dgm:pt modelId="{BCCC2CDB-4286-4C69-9ED0-2AD623CAF409}" type="parTrans" cxnId="{AA650889-9153-4D3B-8D53-134111099B48}">
      <dgm:prSet/>
      <dgm:spPr/>
      <dgm:t>
        <a:bodyPr/>
        <a:lstStyle/>
        <a:p>
          <a:endParaRPr lang="en-GB"/>
        </a:p>
      </dgm:t>
    </dgm:pt>
    <dgm:pt modelId="{F6EC296F-942E-4216-AAC0-613CBBD33549}" type="sibTrans" cxnId="{AA650889-9153-4D3B-8D53-134111099B48}">
      <dgm:prSet/>
      <dgm:spPr/>
      <dgm:t>
        <a:bodyPr/>
        <a:lstStyle/>
        <a:p>
          <a:endParaRPr lang="en-GB"/>
        </a:p>
      </dgm:t>
    </dgm:pt>
    <dgm:pt modelId="{B2F99935-EA7B-4708-A374-6F8587E0B166}">
      <dgm:prSet phldrT="[Text]"/>
      <dgm:spPr/>
      <dgm:t>
        <a:bodyPr/>
        <a:lstStyle/>
        <a:p>
          <a:r>
            <a:rPr lang="en-GB" dirty="0" smtClean="0"/>
            <a:t>Ancillary services</a:t>
          </a:r>
          <a:endParaRPr lang="en-GB" dirty="0"/>
        </a:p>
      </dgm:t>
    </dgm:pt>
    <dgm:pt modelId="{0ED918CD-4A58-4DAE-B6D9-1A2C40CB6D2F}" type="parTrans" cxnId="{68B8E9C1-4A16-4BDF-BBF4-E48989CE0B85}">
      <dgm:prSet/>
      <dgm:spPr/>
      <dgm:t>
        <a:bodyPr/>
        <a:lstStyle/>
        <a:p>
          <a:endParaRPr lang="en-GB"/>
        </a:p>
      </dgm:t>
    </dgm:pt>
    <dgm:pt modelId="{81EAF4A1-9B4C-4361-BE78-ACD03FFEAA08}" type="sibTrans" cxnId="{68B8E9C1-4A16-4BDF-BBF4-E48989CE0B85}">
      <dgm:prSet/>
      <dgm:spPr/>
      <dgm:t>
        <a:bodyPr/>
        <a:lstStyle/>
        <a:p>
          <a:endParaRPr lang="en-GB"/>
        </a:p>
      </dgm:t>
    </dgm:pt>
    <dgm:pt modelId="{6B37AA0C-7D52-4A7F-B869-C67C7EB40274}">
      <dgm:prSet phldrT="[Text]"/>
      <dgm:spPr/>
      <dgm:t>
        <a:bodyPr/>
        <a:lstStyle/>
        <a:p>
          <a:r>
            <a:rPr lang="en-GB" dirty="0" smtClean="0"/>
            <a:t>To contribute to ancillary services requirements</a:t>
          </a:r>
          <a:endParaRPr lang="en-GB" dirty="0"/>
        </a:p>
      </dgm:t>
    </dgm:pt>
    <dgm:pt modelId="{CE796187-7383-448E-B6E6-0609666500BF}" type="parTrans" cxnId="{3EF103BA-73E9-4032-8BC5-2D0F041083EB}">
      <dgm:prSet/>
      <dgm:spPr/>
      <dgm:t>
        <a:bodyPr/>
        <a:lstStyle/>
        <a:p>
          <a:endParaRPr lang="en-GB"/>
        </a:p>
      </dgm:t>
    </dgm:pt>
    <dgm:pt modelId="{CC7E0D38-9D20-417F-B4F0-FC406E1684CE}" type="sibTrans" cxnId="{3EF103BA-73E9-4032-8BC5-2D0F041083EB}">
      <dgm:prSet/>
      <dgm:spPr/>
      <dgm:t>
        <a:bodyPr/>
        <a:lstStyle/>
        <a:p>
          <a:endParaRPr lang="en-GB"/>
        </a:p>
      </dgm:t>
    </dgm:pt>
    <dgm:pt modelId="{6C2AD789-8462-4BDC-8262-6EDC00A06B5B}">
      <dgm:prSet phldrT="[Text]" custT="1"/>
      <dgm:spPr/>
      <dgm:t>
        <a:bodyPr/>
        <a:lstStyle/>
        <a:p>
          <a:r>
            <a:rPr lang="en-GB" sz="1400" dirty="0" smtClean="0"/>
            <a:t>Generate revenues through arbitrage</a:t>
          </a:r>
          <a:endParaRPr lang="en-GB" sz="1400" dirty="0"/>
        </a:p>
      </dgm:t>
    </dgm:pt>
    <dgm:pt modelId="{5AF7F5EB-6A40-4C5B-A94D-3E41CC80DD56}" type="parTrans" cxnId="{8862E652-805D-4C05-B4A4-1AEBFA3CACE3}">
      <dgm:prSet/>
      <dgm:spPr/>
      <dgm:t>
        <a:bodyPr/>
        <a:lstStyle/>
        <a:p>
          <a:endParaRPr lang="en-GB"/>
        </a:p>
      </dgm:t>
    </dgm:pt>
    <dgm:pt modelId="{E4B90382-F687-436B-B911-87FD950F55AD}" type="sibTrans" cxnId="{8862E652-805D-4C05-B4A4-1AEBFA3CACE3}">
      <dgm:prSet/>
      <dgm:spPr/>
      <dgm:t>
        <a:bodyPr/>
        <a:lstStyle/>
        <a:p>
          <a:endParaRPr lang="en-GB"/>
        </a:p>
      </dgm:t>
    </dgm:pt>
    <dgm:pt modelId="{629EDF57-27D1-4015-B255-0979380F84DF}">
      <dgm:prSet phldrT="[Text]"/>
      <dgm:spPr/>
      <dgm:t>
        <a:bodyPr/>
        <a:lstStyle/>
        <a:p>
          <a:r>
            <a:rPr lang="en-GB" dirty="0" smtClean="0"/>
            <a:t>To contribute to quality of supply targets</a:t>
          </a:r>
          <a:endParaRPr lang="en-GB" dirty="0"/>
        </a:p>
      </dgm:t>
    </dgm:pt>
    <dgm:pt modelId="{EF6094A7-8137-4158-975B-EA075C150033}" type="parTrans" cxnId="{FCA921B6-D092-48D3-BA9F-316EA501555F}">
      <dgm:prSet/>
      <dgm:spPr/>
      <dgm:t>
        <a:bodyPr/>
        <a:lstStyle/>
        <a:p>
          <a:endParaRPr lang="en-GB"/>
        </a:p>
      </dgm:t>
    </dgm:pt>
    <dgm:pt modelId="{5CC88BB4-F139-4E4A-8748-DE5304296D44}" type="sibTrans" cxnId="{FCA921B6-D092-48D3-BA9F-316EA501555F}">
      <dgm:prSet/>
      <dgm:spPr/>
      <dgm:t>
        <a:bodyPr/>
        <a:lstStyle/>
        <a:p>
          <a:endParaRPr lang="en-GB"/>
        </a:p>
      </dgm:t>
    </dgm:pt>
    <dgm:pt modelId="{1D71A357-88FD-449B-8BA6-C7970DCAD26A}">
      <dgm:prSet phldrT="[Text]"/>
      <dgm:spPr/>
      <dgm:t>
        <a:bodyPr/>
        <a:lstStyle/>
        <a:p>
          <a:r>
            <a:rPr lang="en-GB" dirty="0" smtClean="0"/>
            <a:t>To reduce the need for additional capacity</a:t>
          </a:r>
          <a:endParaRPr lang="en-GB" dirty="0"/>
        </a:p>
      </dgm:t>
    </dgm:pt>
    <dgm:pt modelId="{CBA5318A-923F-4A48-8E09-FE8EF4C4C081}" type="parTrans" cxnId="{214AB3A6-8DEE-4E23-A815-C4C64B42D79C}">
      <dgm:prSet/>
      <dgm:spPr/>
      <dgm:t>
        <a:bodyPr/>
        <a:lstStyle/>
        <a:p>
          <a:endParaRPr lang="en-GB"/>
        </a:p>
      </dgm:t>
    </dgm:pt>
    <dgm:pt modelId="{19E0B7CA-521E-4ABF-B629-D43A57FE2640}" type="sibTrans" cxnId="{214AB3A6-8DEE-4E23-A815-C4C64B42D79C}">
      <dgm:prSet/>
      <dgm:spPr/>
      <dgm:t>
        <a:bodyPr/>
        <a:lstStyle/>
        <a:p>
          <a:endParaRPr lang="en-GB"/>
        </a:p>
      </dgm:t>
    </dgm:pt>
    <dgm:pt modelId="{B1BB8E7C-D4B9-433D-8921-771802156FD1}">
      <dgm:prSet phldrT="[Text]"/>
      <dgm:spPr/>
      <dgm:t>
        <a:bodyPr/>
        <a:lstStyle/>
        <a:p>
          <a:r>
            <a:rPr lang="en-GB" dirty="0" smtClean="0"/>
            <a:t>Supply</a:t>
          </a:r>
          <a:endParaRPr lang="en-GB" dirty="0"/>
        </a:p>
      </dgm:t>
    </dgm:pt>
    <dgm:pt modelId="{38296824-EC02-4A48-A686-47295ED3F002}" type="parTrans" cxnId="{8193C239-0CD7-457B-921B-84BD743BF4AE}">
      <dgm:prSet/>
      <dgm:spPr/>
      <dgm:t>
        <a:bodyPr/>
        <a:lstStyle/>
        <a:p>
          <a:endParaRPr lang="en-GB"/>
        </a:p>
      </dgm:t>
    </dgm:pt>
    <dgm:pt modelId="{2DD7AFBA-5D50-46AD-904C-F20B5B44247F}" type="sibTrans" cxnId="{8193C239-0CD7-457B-921B-84BD743BF4AE}">
      <dgm:prSet/>
      <dgm:spPr/>
      <dgm:t>
        <a:bodyPr/>
        <a:lstStyle/>
        <a:p>
          <a:endParaRPr lang="en-GB"/>
        </a:p>
      </dgm:t>
    </dgm:pt>
    <dgm:pt modelId="{C366A4C8-2259-48A2-A3D0-A439B2D8E776}">
      <dgm:prSet phldrT="[Text]"/>
      <dgm:spPr/>
      <dgm:t>
        <a:bodyPr/>
        <a:lstStyle/>
        <a:p>
          <a:r>
            <a:rPr lang="en-GB" dirty="0" smtClean="0"/>
            <a:t>Wholesale hedging requirements</a:t>
          </a:r>
          <a:endParaRPr lang="en-GB" dirty="0"/>
        </a:p>
      </dgm:t>
    </dgm:pt>
    <dgm:pt modelId="{9355E647-8A60-41C2-955F-3D627C9B676C}" type="parTrans" cxnId="{CC9AB517-8166-4113-9844-6C8A6D80333A}">
      <dgm:prSet/>
      <dgm:spPr/>
      <dgm:t>
        <a:bodyPr/>
        <a:lstStyle/>
        <a:p>
          <a:endParaRPr lang="en-GB"/>
        </a:p>
      </dgm:t>
    </dgm:pt>
    <dgm:pt modelId="{A7836015-385E-477C-B0C6-9BB57DA7B65C}" type="sibTrans" cxnId="{CC9AB517-8166-4113-9844-6C8A6D80333A}">
      <dgm:prSet/>
      <dgm:spPr/>
      <dgm:t>
        <a:bodyPr/>
        <a:lstStyle/>
        <a:p>
          <a:endParaRPr lang="en-GB"/>
        </a:p>
      </dgm:t>
    </dgm:pt>
    <dgm:pt modelId="{9C3CDA8A-1DF3-46F5-9D18-668539D14BB8}">
      <dgm:prSet phldrT="[Text]" custT="1"/>
      <dgm:spPr/>
      <dgm:t>
        <a:bodyPr/>
        <a:lstStyle/>
        <a:p>
          <a:r>
            <a:rPr lang="en-GB" sz="1400" dirty="0" smtClean="0"/>
            <a:t>Displace higher carbon generation capacity</a:t>
          </a:r>
          <a:endParaRPr lang="en-GB" sz="1400" dirty="0"/>
        </a:p>
      </dgm:t>
    </dgm:pt>
    <dgm:pt modelId="{204DDDE4-D461-45E2-8E10-B1A6DFF9E1F3}" type="parTrans" cxnId="{200EAC68-DBEF-460C-86AC-CFD16B38EC61}">
      <dgm:prSet/>
      <dgm:spPr/>
      <dgm:t>
        <a:bodyPr/>
        <a:lstStyle/>
        <a:p>
          <a:endParaRPr lang="en-GB"/>
        </a:p>
      </dgm:t>
    </dgm:pt>
    <dgm:pt modelId="{FEA707E3-9C29-4B5C-B761-DC73CBB1E515}" type="sibTrans" cxnId="{200EAC68-DBEF-460C-86AC-CFD16B38EC61}">
      <dgm:prSet/>
      <dgm:spPr/>
      <dgm:t>
        <a:bodyPr/>
        <a:lstStyle/>
        <a:p>
          <a:endParaRPr lang="en-GB"/>
        </a:p>
      </dgm:t>
    </dgm:pt>
    <dgm:pt modelId="{635F8A38-222B-4176-B78D-A009B297F400}" type="pres">
      <dgm:prSet presAssocID="{484ABC2E-AD06-435A-A68D-359CF5640B10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7B11082-1150-4673-A91C-02445B89A27E}" type="pres">
      <dgm:prSet presAssocID="{B3611F1A-0424-44C6-B249-4818E5B3FABC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47516B-BA14-443D-A8E0-F727B9238963}" type="pres">
      <dgm:prSet presAssocID="{B3611F1A-0424-44C6-B249-4818E5B3FABC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A287A-C2F7-4584-90A1-1F0482EC45C6}" type="pres">
      <dgm:prSet presAssocID="{EADC14C2-04CA-437B-B1BF-FD05F7BF21CE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A4247-06EE-4BE3-AC41-E8EC489115A2}" type="pres">
      <dgm:prSet presAssocID="{EADC14C2-04CA-437B-B1BF-FD05F7BF21CE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9207F-D09E-4FA1-ADF2-B569CB7AC203}" type="pres">
      <dgm:prSet presAssocID="{B2F99935-EA7B-4708-A374-6F8587E0B166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1DAAFA-664B-4687-B5A9-F157235883A5}" type="pres">
      <dgm:prSet presAssocID="{B2F99935-EA7B-4708-A374-6F8587E0B166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4CE326-D19B-43B8-97D8-40484028717E}" type="pres">
      <dgm:prSet presAssocID="{B1BB8E7C-D4B9-433D-8921-771802156FD1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8C95E-C6E0-44C7-9EC6-A39422B6C0F1}" type="pres">
      <dgm:prSet presAssocID="{B1BB8E7C-D4B9-433D-8921-771802156FD1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62E652-805D-4C05-B4A4-1AEBFA3CACE3}" srcId="{B3611F1A-0424-44C6-B249-4818E5B3FABC}" destId="{6C2AD789-8462-4BDC-8262-6EDC00A06B5B}" srcOrd="1" destOrd="0" parTransId="{5AF7F5EB-6A40-4C5B-A94D-3E41CC80DD56}" sibTransId="{E4B90382-F687-436B-B911-87FD950F55AD}"/>
    <dgm:cxn modelId="{0BF16896-6746-4832-8ED9-8B968BFBCE37}" type="presOf" srcId="{6C2AD789-8462-4BDC-8262-6EDC00A06B5B}" destId="{6A47516B-BA14-443D-A8E0-F727B9238963}" srcOrd="0" destOrd="1" presId="urn:microsoft.com/office/officeart/2009/3/layout/IncreasingArrowsProcess"/>
    <dgm:cxn modelId="{3EF103BA-73E9-4032-8BC5-2D0F041083EB}" srcId="{B2F99935-EA7B-4708-A374-6F8587E0B166}" destId="{6B37AA0C-7D52-4A7F-B869-C67C7EB40274}" srcOrd="0" destOrd="0" parTransId="{CE796187-7383-448E-B6E6-0609666500BF}" sibTransId="{CC7E0D38-9D20-417F-B4F0-FC406E1684CE}"/>
    <dgm:cxn modelId="{BF0B044E-D3E5-4BE9-8555-AD0129D2ADFF}" type="presOf" srcId="{484ABC2E-AD06-435A-A68D-359CF5640B10}" destId="{635F8A38-222B-4176-B78D-A009B297F400}" srcOrd="0" destOrd="0" presId="urn:microsoft.com/office/officeart/2009/3/layout/IncreasingArrowsProcess"/>
    <dgm:cxn modelId="{CFC5891D-9B86-4A3C-ABCF-A896842C9DEF}" type="presOf" srcId="{C366A4C8-2259-48A2-A3D0-A439B2D8E776}" destId="{4CF8C95E-C6E0-44C7-9EC6-A39422B6C0F1}" srcOrd="0" destOrd="0" presId="urn:microsoft.com/office/officeart/2009/3/layout/IncreasingArrowsProcess"/>
    <dgm:cxn modelId="{AA0C58A4-298F-45B7-8F87-D7BA857F05E8}" type="presOf" srcId="{6B37AA0C-7D52-4A7F-B869-C67C7EB40274}" destId="{7E1DAAFA-664B-4687-B5A9-F157235883A5}" srcOrd="0" destOrd="0" presId="urn:microsoft.com/office/officeart/2009/3/layout/IncreasingArrowsProcess"/>
    <dgm:cxn modelId="{3CB1B666-4D42-4E2E-93D0-761AFAEB9DE6}" type="presOf" srcId="{B1BB8E7C-D4B9-433D-8921-771802156FD1}" destId="{6F4CE326-D19B-43B8-97D8-40484028717E}" srcOrd="0" destOrd="0" presId="urn:microsoft.com/office/officeart/2009/3/layout/IncreasingArrowsProcess"/>
    <dgm:cxn modelId="{214AB3A6-8DEE-4E23-A815-C4C64B42D79C}" srcId="{B2F99935-EA7B-4708-A374-6F8587E0B166}" destId="{1D71A357-88FD-449B-8BA6-C7970DCAD26A}" srcOrd="1" destOrd="0" parTransId="{CBA5318A-923F-4A48-8E09-FE8EF4C4C081}" sibTransId="{19E0B7CA-521E-4ABF-B629-D43A57FE2640}"/>
    <dgm:cxn modelId="{AB2252A2-1908-4164-9A15-C3C84A69D656}" type="presOf" srcId="{72050A3D-763A-4B6F-B7B4-C8EB6A7C571A}" destId="{871A4247-06EE-4BE3-AC41-E8EC489115A2}" srcOrd="0" destOrd="0" presId="urn:microsoft.com/office/officeart/2009/3/layout/IncreasingArrowsProcess"/>
    <dgm:cxn modelId="{39E480CA-820F-4DCC-91EB-4F4D59C4363F}" type="presOf" srcId="{9C3CDA8A-1DF3-46F5-9D18-668539D14BB8}" destId="{6A47516B-BA14-443D-A8E0-F727B9238963}" srcOrd="0" destOrd="2" presId="urn:microsoft.com/office/officeart/2009/3/layout/IncreasingArrowsProcess"/>
    <dgm:cxn modelId="{FB3692FB-FC03-43BA-8D69-9C2227E7F198}" type="presOf" srcId="{B3611F1A-0424-44C6-B249-4818E5B3FABC}" destId="{C7B11082-1150-4673-A91C-02445B89A27E}" srcOrd="0" destOrd="0" presId="urn:microsoft.com/office/officeart/2009/3/layout/IncreasingArrowsProcess"/>
    <dgm:cxn modelId="{68B8E9C1-4A16-4BDF-BBF4-E48989CE0B85}" srcId="{484ABC2E-AD06-435A-A68D-359CF5640B10}" destId="{B2F99935-EA7B-4708-A374-6F8587E0B166}" srcOrd="2" destOrd="0" parTransId="{0ED918CD-4A58-4DAE-B6D9-1A2C40CB6D2F}" sibTransId="{81EAF4A1-9B4C-4361-BE78-ACD03FFEAA08}"/>
    <dgm:cxn modelId="{8A0376BB-0CDD-4D8A-B479-432BCE23CE45}" srcId="{484ABC2E-AD06-435A-A68D-359CF5640B10}" destId="{EADC14C2-04CA-437B-B1BF-FD05F7BF21CE}" srcOrd="1" destOrd="0" parTransId="{C4EF1541-BA31-476B-8646-5F2CFB36AA0C}" sibTransId="{3A7A3B87-BD38-4720-8A02-14A6997AC3C5}"/>
    <dgm:cxn modelId="{CC9AB517-8166-4113-9844-6C8A6D80333A}" srcId="{B1BB8E7C-D4B9-433D-8921-771802156FD1}" destId="{C366A4C8-2259-48A2-A3D0-A439B2D8E776}" srcOrd="0" destOrd="0" parTransId="{9355E647-8A60-41C2-955F-3D627C9B676C}" sibTransId="{A7836015-385E-477C-B0C6-9BB57DA7B65C}"/>
    <dgm:cxn modelId="{10E9AA1E-3D82-4DAC-99A5-B9C37221B5A5}" srcId="{484ABC2E-AD06-435A-A68D-359CF5640B10}" destId="{B3611F1A-0424-44C6-B249-4818E5B3FABC}" srcOrd="0" destOrd="0" parTransId="{6DF17150-DB66-4AF9-9C59-D5D8A49B9671}" sibTransId="{37F11649-EAE1-4740-856F-9BBA56953965}"/>
    <dgm:cxn modelId="{FCA921B6-D092-48D3-BA9F-316EA501555F}" srcId="{EADC14C2-04CA-437B-B1BF-FD05F7BF21CE}" destId="{629EDF57-27D1-4015-B255-0979380F84DF}" srcOrd="1" destOrd="0" parTransId="{EF6094A7-8137-4158-975B-EA075C150033}" sibTransId="{5CC88BB4-F139-4E4A-8748-DE5304296D44}"/>
    <dgm:cxn modelId="{AA650889-9153-4D3B-8D53-134111099B48}" srcId="{EADC14C2-04CA-437B-B1BF-FD05F7BF21CE}" destId="{72050A3D-763A-4B6F-B7B4-C8EB6A7C571A}" srcOrd="0" destOrd="0" parTransId="{BCCC2CDB-4286-4C69-9ED0-2AD623CAF409}" sibTransId="{F6EC296F-942E-4216-AAC0-613CBBD33549}"/>
    <dgm:cxn modelId="{7E3C2284-EC9E-444D-BAB3-7E2C70B3567C}" type="presOf" srcId="{B2F99935-EA7B-4708-A374-6F8587E0B166}" destId="{2EB9207F-D09E-4FA1-ADF2-B569CB7AC203}" srcOrd="0" destOrd="0" presId="urn:microsoft.com/office/officeart/2009/3/layout/IncreasingArrowsProcess"/>
    <dgm:cxn modelId="{B8B7740D-7549-4F8F-ABD7-24B154EC3E9D}" type="presOf" srcId="{EADC14C2-04CA-437B-B1BF-FD05F7BF21CE}" destId="{BE2A287A-C2F7-4584-90A1-1F0482EC45C6}" srcOrd="0" destOrd="0" presId="urn:microsoft.com/office/officeart/2009/3/layout/IncreasingArrowsProcess"/>
    <dgm:cxn modelId="{200EAC68-DBEF-460C-86AC-CFD16B38EC61}" srcId="{B3611F1A-0424-44C6-B249-4818E5B3FABC}" destId="{9C3CDA8A-1DF3-46F5-9D18-668539D14BB8}" srcOrd="2" destOrd="0" parTransId="{204DDDE4-D461-45E2-8E10-B1A6DFF9E1F3}" sibTransId="{FEA707E3-9C29-4B5C-B761-DC73CBB1E515}"/>
    <dgm:cxn modelId="{3E3B79BF-EED8-4CFE-9224-D57C05476A87}" type="presOf" srcId="{629EDF57-27D1-4015-B255-0979380F84DF}" destId="{871A4247-06EE-4BE3-AC41-E8EC489115A2}" srcOrd="0" destOrd="1" presId="urn:microsoft.com/office/officeart/2009/3/layout/IncreasingArrowsProcess"/>
    <dgm:cxn modelId="{CAC793F6-39C1-4B51-998A-4A7DE0401DA4}" srcId="{B3611F1A-0424-44C6-B249-4818E5B3FABC}" destId="{CFDCD35A-388C-4A7E-9149-F106F142FC7B}" srcOrd="0" destOrd="0" parTransId="{5A9C7A62-A819-4B99-871A-04CF5C122DC6}" sibTransId="{15899609-D00A-451B-AB02-EEBFF887CCD8}"/>
    <dgm:cxn modelId="{3EA5B20D-94CA-4CB5-8BCB-907C11F1A708}" type="presOf" srcId="{1D71A357-88FD-449B-8BA6-C7970DCAD26A}" destId="{7E1DAAFA-664B-4687-B5A9-F157235883A5}" srcOrd="0" destOrd="1" presId="urn:microsoft.com/office/officeart/2009/3/layout/IncreasingArrowsProcess"/>
    <dgm:cxn modelId="{D4DB76EB-264C-48A2-9D6F-A515FA61C3A4}" type="presOf" srcId="{CFDCD35A-388C-4A7E-9149-F106F142FC7B}" destId="{6A47516B-BA14-443D-A8E0-F727B9238963}" srcOrd="0" destOrd="0" presId="urn:microsoft.com/office/officeart/2009/3/layout/IncreasingArrowsProcess"/>
    <dgm:cxn modelId="{8193C239-0CD7-457B-921B-84BD743BF4AE}" srcId="{484ABC2E-AD06-435A-A68D-359CF5640B10}" destId="{B1BB8E7C-D4B9-433D-8921-771802156FD1}" srcOrd="3" destOrd="0" parTransId="{38296824-EC02-4A48-A686-47295ED3F002}" sibTransId="{2DD7AFBA-5D50-46AD-904C-F20B5B44247F}"/>
    <dgm:cxn modelId="{9161FA07-A77E-4D8B-A74A-AAC0028F73CA}" type="presParOf" srcId="{635F8A38-222B-4176-B78D-A009B297F400}" destId="{C7B11082-1150-4673-A91C-02445B89A27E}" srcOrd="0" destOrd="0" presId="urn:microsoft.com/office/officeart/2009/3/layout/IncreasingArrowsProcess"/>
    <dgm:cxn modelId="{C9E15051-F290-4D06-9D4D-4F0B0B1AC8EE}" type="presParOf" srcId="{635F8A38-222B-4176-B78D-A009B297F400}" destId="{6A47516B-BA14-443D-A8E0-F727B9238963}" srcOrd="1" destOrd="0" presId="urn:microsoft.com/office/officeart/2009/3/layout/IncreasingArrowsProcess"/>
    <dgm:cxn modelId="{E103AB77-3C14-442F-B0A2-B73B04D4CBD3}" type="presParOf" srcId="{635F8A38-222B-4176-B78D-A009B297F400}" destId="{BE2A287A-C2F7-4584-90A1-1F0482EC45C6}" srcOrd="2" destOrd="0" presId="urn:microsoft.com/office/officeart/2009/3/layout/IncreasingArrowsProcess"/>
    <dgm:cxn modelId="{0E1B3677-2DD8-40AF-B969-DE71C904CB2B}" type="presParOf" srcId="{635F8A38-222B-4176-B78D-A009B297F400}" destId="{871A4247-06EE-4BE3-AC41-E8EC489115A2}" srcOrd="3" destOrd="0" presId="urn:microsoft.com/office/officeart/2009/3/layout/IncreasingArrowsProcess"/>
    <dgm:cxn modelId="{5FD8D5C0-2824-412F-BDBD-45C5A319C7E9}" type="presParOf" srcId="{635F8A38-222B-4176-B78D-A009B297F400}" destId="{2EB9207F-D09E-4FA1-ADF2-B569CB7AC203}" srcOrd="4" destOrd="0" presId="urn:microsoft.com/office/officeart/2009/3/layout/IncreasingArrowsProcess"/>
    <dgm:cxn modelId="{F31BFB6D-7AB4-4152-AA0E-257EB38880B4}" type="presParOf" srcId="{635F8A38-222B-4176-B78D-A009B297F400}" destId="{7E1DAAFA-664B-4687-B5A9-F157235883A5}" srcOrd="5" destOrd="0" presId="urn:microsoft.com/office/officeart/2009/3/layout/IncreasingArrowsProcess"/>
    <dgm:cxn modelId="{F34FB530-525C-4B75-B656-6AD2441639E0}" type="presParOf" srcId="{635F8A38-222B-4176-B78D-A009B297F400}" destId="{6F4CE326-D19B-43B8-97D8-40484028717E}" srcOrd="6" destOrd="0" presId="urn:microsoft.com/office/officeart/2009/3/layout/IncreasingArrowsProcess"/>
    <dgm:cxn modelId="{CECAC4E2-5E22-4ADE-B9E0-7C006C5CBFDB}" type="presParOf" srcId="{635F8A38-222B-4176-B78D-A009B297F400}" destId="{4CF8C95E-C6E0-44C7-9EC6-A39422B6C0F1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5E53E5-5872-431E-A75A-35FB77ED1B23}" type="doc">
      <dgm:prSet loTypeId="urn:microsoft.com/office/officeart/2005/8/layout/lProcess2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GB"/>
        </a:p>
      </dgm:t>
    </dgm:pt>
    <dgm:pt modelId="{06E7D36B-5059-46CA-ADA8-2CA825ACA86F}">
      <dgm:prSet phldrT="[Text]" custT="1"/>
      <dgm:spPr/>
      <dgm:t>
        <a:bodyPr/>
        <a:lstStyle/>
        <a:p>
          <a:pPr rtl="0"/>
          <a:r>
            <a:rPr lang="en-GB" sz="2400" b="0" i="0" u="none" dirty="0" smtClean="0"/>
            <a:t>Storage business models – from DNO perspective</a:t>
          </a:r>
          <a:endParaRPr lang="en-GB" sz="2400" dirty="0"/>
        </a:p>
      </dgm:t>
    </dgm:pt>
    <dgm:pt modelId="{1EE5A167-50AE-478E-9141-56E8895CA0C0}" type="parTrans" cxnId="{2CA0757B-855F-4A4F-8D95-9C59368505D9}">
      <dgm:prSet/>
      <dgm:spPr/>
      <dgm:t>
        <a:bodyPr/>
        <a:lstStyle/>
        <a:p>
          <a:endParaRPr lang="en-GB"/>
        </a:p>
      </dgm:t>
    </dgm:pt>
    <dgm:pt modelId="{737681AB-CC03-4ED9-971D-420B730EEC39}" type="sibTrans" cxnId="{2CA0757B-855F-4A4F-8D95-9C59368505D9}">
      <dgm:prSet/>
      <dgm:spPr/>
      <dgm:t>
        <a:bodyPr/>
        <a:lstStyle/>
        <a:p>
          <a:endParaRPr lang="en-GB"/>
        </a:p>
      </dgm:t>
    </dgm:pt>
    <dgm:pt modelId="{E8D62C9C-95FF-4434-907D-DC2E3965190F}">
      <dgm:prSet/>
      <dgm:spPr/>
      <dgm:t>
        <a:bodyPr/>
        <a:lstStyle/>
        <a:p>
          <a:r>
            <a:rPr lang="en-GB" b="0" i="0" u="none" dirty="0" smtClean="0"/>
            <a:t>DNO merchant including trading (builds, owns and operates asset)</a:t>
          </a:r>
          <a:endParaRPr lang="en-GB" dirty="0"/>
        </a:p>
      </dgm:t>
    </dgm:pt>
    <dgm:pt modelId="{548932A0-7463-4AD9-93BE-40D32A661A4E}" type="parTrans" cxnId="{B5C0AC3A-91F6-453D-BDA1-34A6E84C361C}">
      <dgm:prSet/>
      <dgm:spPr/>
      <dgm:t>
        <a:bodyPr/>
        <a:lstStyle/>
        <a:p>
          <a:endParaRPr lang="en-GB"/>
        </a:p>
      </dgm:t>
    </dgm:pt>
    <dgm:pt modelId="{548D45DB-35DE-4282-99D8-69B45CDEB20E}" type="sibTrans" cxnId="{B5C0AC3A-91F6-453D-BDA1-34A6E84C361C}">
      <dgm:prSet/>
      <dgm:spPr/>
      <dgm:t>
        <a:bodyPr/>
        <a:lstStyle/>
        <a:p>
          <a:endParaRPr lang="en-GB"/>
        </a:p>
      </dgm:t>
    </dgm:pt>
    <dgm:pt modelId="{81DF4A94-E750-4698-B654-2AF44F68D7B2}">
      <dgm:prSet/>
      <dgm:spPr/>
      <dgm:t>
        <a:bodyPr/>
        <a:lstStyle/>
        <a:p>
          <a:r>
            <a:rPr lang="en-GB" b="0" i="0" u="none" dirty="0" smtClean="0"/>
            <a:t>DNO has a more DSO role (active within wholesale market under incentive scheme)</a:t>
          </a:r>
          <a:endParaRPr lang="en-GB" dirty="0"/>
        </a:p>
      </dgm:t>
    </dgm:pt>
    <dgm:pt modelId="{41DDB47E-5EC9-43DC-B7D4-929A51651637}" type="parTrans" cxnId="{059411BC-A606-49F2-A4FF-F725F43E260B}">
      <dgm:prSet/>
      <dgm:spPr/>
      <dgm:t>
        <a:bodyPr/>
        <a:lstStyle/>
        <a:p>
          <a:endParaRPr lang="en-GB"/>
        </a:p>
      </dgm:t>
    </dgm:pt>
    <dgm:pt modelId="{413EE944-56CE-4E02-9370-1EF0788D26E2}" type="sibTrans" cxnId="{059411BC-A606-49F2-A4FF-F725F43E260B}">
      <dgm:prSet/>
      <dgm:spPr/>
      <dgm:t>
        <a:bodyPr/>
        <a:lstStyle/>
        <a:p>
          <a:endParaRPr lang="en-GB"/>
        </a:p>
      </dgm:t>
    </dgm:pt>
    <dgm:pt modelId="{1164EA8E-4A74-4EBE-9174-3C643F71FEEA}">
      <dgm:prSet/>
      <dgm:spPr/>
      <dgm:t>
        <a:bodyPr/>
        <a:lstStyle/>
        <a:p>
          <a:r>
            <a:rPr lang="en-GB" dirty="0" smtClean="0"/>
            <a:t>DNO agrees long term contract but does not own storage</a:t>
          </a:r>
          <a:endParaRPr lang="en-GB" dirty="0"/>
        </a:p>
      </dgm:t>
    </dgm:pt>
    <dgm:pt modelId="{B69433BD-7A76-4BDB-8001-3959331A56D3}" type="parTrans" cxnId="{B665EAEE-10F0-437A-89E2-D21B9C189038}">
      <dgm:prSet/>
      <dgm:spPr/>
      <dgm:t>
        <a:bodyPr/>
        <a:lstStyle/>
        <a:p>
          <a:endParaRPr lang="en-GB"/>
        </a:p>
      </dgm:t>
    </dgm:pt>
    <dgm:pt modelId="{6243F0A7-EF75-4A0F-AD01-05850528D904}" type="sibTrans" cxnId="{B665EAEE-10F0-437A-89E2-D21B9C189038}">
      <dgm:prSet/>
      <dgm:spPr/>
      <dgm:t>
        <a:bodyPr/>
        <a:lstStyle/>
        <a:p>
          <a:endParaRPr lang="en-GB"/>
        </a:p>
      </dgm:t>
    </dgm:pt>
    <dgm:pt modelId="{6A868D14-A8BF-4BA2-AAA2-21DAD3C2FC74}">
      <dgm:prSet phldrT="[Text]"/>
      <dgm:spPr/>
      <dgm:t>
        <a:bodyPr/>
        <a:lstStyle/>
        <a:p>
          <a:pPr rtl="0"/>
          <a:r>
            <a:rPr lang="en-GB" b="0" i="0" u="none" dirty="0" smtClean="0"/>
            <a:t>Providing network services only</a:t>
          </a:r>
          <a:endParaRPr lang="en-GB" dirty="0"/>
        </a:p>
      </dgm:t>
    </dgm:pt>
    <dgm:pt modelId="{39887993-4E9C-4DB4-830B-DC5B1F76488C}" type="parTrans" cxnId="{D0D550E3-CB7A-453D-BF4E-F182A65AA8C7}">
      <dgm:prSet/>
      <dgm:spPr/>
      <dgm:t>
        <a:bodyPr/>
        <a:lstStyle/>
        <a:p>
          <a:endParaRPr lang="en-GB"/>
        </a:p>
      </dgm:t>
    </dgm:pt>
    <dgm:pt modelId="{CE593561-40D9-4808-ADC6-D1FEE32D6515}" type="sibTrans" cxnId="{D0D550E3-CB7A-453D-BF4E-F182A65AA8C7}">
      <dgm:prSet/>
      <dgm:spPr/>
      <dgm:t>
        <a:bodyPr/>
        <a:lstStyle/>
        <a:p>
          <a:endParaRPr lang="en-GB"/>
        </a:p>
      </dgm:t>
    </dgm:pt>
    <dgm:pt modelId="{95F7BEC9-3C45-4BF9-8B10-7F57C8A3F31E}">
      <dgm:prSet/>
      <dgm:spPr/>
      <dgm:t>
        <a:bodyPr/>
        <a:lstStyle/>
        <a:p>
          <a:r>
            <a:rPr lang="en-GB" dirty="0" smtClean="0"/>
            <a:t>DNO agrees long term contract with 3</a:t>
          </a:r>
          <a:r>
            <a:rPr lang="en-GB" baseline="30000" dirty="0" smtClean="0"/>
            <a:t>rd</a:t>
          </a:r>
          <a:r>
            <a:rPr lang="en-GB" dirty="0" smtClean="0"/>
            <a:t> party (DNO ownership)</a:t>
          </a:r>
          <a:endParaRPr lang="en-GB" dirty="0"/>
        </a:p>
      </dgm:t>
    </dgm:pt>
    <dgm:pt modelId="{0FAC8791-7FBE-40EE-A853-9476680CC8CD}" type="parTrans" cxnId="{DF6D1744-A8F7-47AE-9F01-CB7A895B85E2}">
      <dgm:prSet/>
      <dgm:spPr/>
      <dgm:t>
        <a:bodyPr/>
        <a:lstStyle/>
        <a:p>
          <a:endParaRPr lang="en-GB"/>
        </a:p>
      </dgm:t>
    </dgm:pt>
    <dgm:pt modelId="{60FE73DA-4206-4104-B4F5-DA5C59C23F3D}" type="sibTrans" cxnId="{DF6D1744-A8F7-47AE-9F01-CB7A895B85E2}">
      <dgm:prSet/>
      <dgm:spPr/>
      <dgm:t>
        <a:bodyPr/>
        <a:lstStyle/>
        <a:p>
          <a:endParaRPr lang="en-GB"/>
        </a:p>
      </dgm:t>
    </dgm:pt>
    <dgm:pt modelId="{08D1C7F2-72EE-434B-A2F2-1A9F842BBC5C}">
      <dgm:prSet/>
      <dgm:spPr/>
      <dgm:t>
        <a:bodyPr/>
        <a:lstStyle/>
        <a:p>
          <a:r>
            <a:rPr lang="en-GB" dirty="0" smtClean="0"/>
            <a:t>DNO sets </a:t>
          </a:r>
          <a:r>
            <a:rPr lang="en-GB" dirty="0" err="1" smtClean="0"/>
            <a:t>DUoS</a:t>
          </a:r>
          <a:r>
            <a:rPr lang="en-GB" dirty="0" smtClean="0"/>
            <a:t> charges to create signals for peak shaving that reflect value of reinforcement</a:t>
          </a:r>
          <a:endParaRPr lang="en-GB" dirty="0"/>
        </a:p>
      </dgm:t>
    </dgm:pt>
    <dgm:pt modelId="{AA410579-A802-4302-831D-3532518BC18C}" type="parTrans" cxnId="{4D1D1174-52B6-4208-94E8-4D89299FC0AF}">
      <dgm:prSet/>
      <dgm:spPr/>
      <dgm:t>
        <a:bodyPr/>
        <a:lstStyle/>
        <a:p>
          <a:endParaRPr lang="en-GB"/>
        </a:p>
      </dgm:t>
    </dgm:pt>
    <dgm:pt modelId="{48C8F114-B926-4607-A859-4FFC064E303F}" type="sibTrans" cxnId="{4D1D1174-52B6-4208-94E8-4D89299FC0AF}">
      <dgm:prSet/>
      <dgm:spPr/>
      <dgm:t>
        <a:bodyPr/>
        <a:lstStyle/>
        <a:p>
          <a:endParaRPr lang="en-GB"/>
        </a:p>
      </dgm:t>
    </dgm:pt>
    <dgm:pt modelId="{239DBFDB-4626-4B0E-8A92-F3066DC4989A}" type="pres">
      <dgm:prSet presAssocID="{6F5E53E5-5872-431E-A75A-35FB77ED1B2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43CF07A-2E4E-4077-A553-220F86C7D962}" type="pres">
      <dgm:prSet presAssocID="{06E7D36B-5059-46CA-ADA8-2CA825ACA86F}" presName="compNode" presStyleCnt="0"/>
      <dgm:spPr/>
    </dgm:pt>
    <dgm:pt modelId="{9AE40E68-D5AA-4574-807D-FD0F5586BD94}" type="pres">
      <dgm:prSet presAssocID="{06E7D36B-5059-46CA-ADA8-2CA825ACA86F}" presName="aNode" presStyleLbl="bgShp" presStyleIdx="0" presStyleCnt="1"/>
      <dgm:spPr/>
      <dgm:t>
        <a:bodyPr/>
        <a:lstStyle/>
        <a:p>
          <a:endParaRPr lang="en-GB"/>
        </a:p>
      </dgm:t>
    </dgm:pt>
    <dgm:pt modelId="{BF1419F5-8C91-467B-B577-F8ED759892AF}" type="pres">
      <dgm:prSet presAssocID="{06E7D36B-5059-46CA-ADA8-2CA825ACA86F}" presName="textNode" presStyleLbl="bgShp" presStyleIdx="0" presStyleCnt="1"/>
      <dgm:spPr/>
      <dgm:t>
        <a:bodyPr/>
        <a:lstStyle/>
        <a:p>
          <a:endParaRPr lang="en-GB"/>
        </a:p>
      </dgm:t>
    </dgm:pt>
    <dgm:pt modelId="{7562C420-F80E-40D5-9C71-286D07BC87E4}" type="pres">
      <dgm:prSet presAssocID="{06E7D36B-5059-46CA-ADA8-2CA825ACA86F}" presName="compChildNode" presStyleCnt="0"/>
      <dgm:spPr/>
    </dgm:pt>
    <dgm:pt modelId="{E20209C7-5D23-418D-9423-13621470E400}" type="pres">
      <dgm:prSet presAssocID="{06E7D36B-5059-46CA-ADA8-2CA825ACA86F}" presName="theInnerList" presStyleCnt="0"/>
      <dgm:spPr/>
    </dgm:pt>
    <dgm:pt modelId="{85FE4E0D-1D81-43EA-B326-3E29EDA2D70D}" type="pres">
      <dgm:prSet presAssocID="{6A868D14-A8BF-4BA2-AAA2-21DAD3C2FC74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81A7DD-48A7-4323-A2F1-46CEBBA12816}" type="pres">
      <dgm:prSet presAssocID="{6A868D14-A8BF-4BA2-AAA2-21DAD3C2FC74}" presName="aSpace2" presStyleCnt="0"/>
      <dgm:spPr/>
    </dgm:pt>
    <dgm:pt modelId="{0E7C125B-CFF9-414B-BE77-EEEF41F310A8}" type="pres">
      <dgm:prSet presAssocID="{E8D62C9C-95FF-4434-907D-DC2E3965190F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A1A50B-5166-4EEA-8DCD-E07A12635FDC}" type="pres">
      <dgm:prSet presAssocID="{E8D62C9C-95FF-4434-907D-DC2E3965190F}" presName="aSpace2" presStyleCnt="0"/>
      <dgm:spPr/>
    </dgm:pt>
    <dgm:pt modelId="{6CCE43F2-7CBB-4FFD-B030-61FCA13F2F82}" type="pres">
      <dgm:prSet presAssocID="{81DF4A94-E750-4698-B654-2AF44F68D7B2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3A8363-6506-4A82-9B74-8BA78F77343B}" type="pres">
      <dgm:prSet presAssocID="{81DF4A94-E750-4698-B654-2AF44F68D7B2}" presName="aSpace2" presStyleCnt="0"/>
      <dgm:spPr/>
    </dgm:pt>
    <dgm:pt modelId="{79EBB24E-0D3F-4BE1-8762-B3E04EC67AF2}" type="pres">
      <dgm:prSet presAssocID="{95F7BEC9-3C45-4BF9-8B10-7F57C8A3F31E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B4ED0A-C772-4CB1-A3C4-61478CADADE0}" type="pres">
      <dgm:prSet presAssocID="{95F7BEC9-3C45-4BF9-8B10-7F57C8A3F31E}" presName="aSpace2" presStyleCnt="0"/>
      <dgm:spPr/>
    </dgm:pt>
    <dgm:pt modelId="{1A20A51D-C719-43B4-B75E-EFA8DFFC5636}" type="pres">
      <dgm:prSet presAssocID="{1164EA8E-4A74-4EBE-9174-3C643F71FEEA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C7B567-8EE6-4071-B2B8-4EFF572B621A}" type="pres">
      <dgm:prSet presAssocID="{1164EA8E-4A74-4EBE-9174-3C643F71FEEA}" presName="aSpace2" presStyleCnt="0"/>
      <dgm:spPr/>
    </dgm:pt>
    <dgm:pt modelId="{9A2B4BCF-9EA1-4798-9F44-E6843D92F0EF}" type="pres">
      <dgm:prSet presAssocID="{08D1C7F2-72EE-434B-A2F2-1A9F842BBC5C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13ADCA5-D326-4667-BE83-10A42426A620}" type="presOf" srcId="{1164EA8E-4A74-4EBE-9174-3C643F71FEEA}" destId="{1A20A51D-C719-43B4-B75E-EFA8DFFC5636}" srcOrd="0" destOrd="0" presId="urn:microsoft.com/office/officeart/2005/8/layout/lProcess2"/>
    <dgm:cxn modelId="{2CA0757B-855F-4A4F-8D95-9C59368505D9}" srcId="{6F5E53E5-5872-431E-A75A-35FB77ED1B23}" destId="{06E7D36B-5059-46CA-ADA8-2CA825ACA86F}" srcOrd="0" destOrd="0" parTransId="{1EE5A167-50AE-478E-9141-56E8895CA0C0}" sibTransId="{737681AB-CC03-4ED9-971D-420B730EEC39}"/>
    <dgm:cxn modelId="{DF6D1744-A8F7-47AE-9F01-CB7A895B85E2}" srcId="{06E7D36B-5059-46CA-ADA8-2CA825ACA86F}" destId="{95F7BEC9-3C45-4BF9-8B10-7F57C8A3F31E}" srcOrd="3" destOrd="0" parTransId="{0FAC8791-7FBE-40EE-A853-9476680CC8CD}" sibTransId="{60FE73DA-4206-4104-B4F5-DA5C59C23F3D}"/>
    <dgm:cxn modelId="{B665EAEE-10F0-437A-89E2-D21B9C189038}" srcId="{06E7D36B-5059-46CA-ADA8-2CA825ACA86F}" destId="{1164EA8E-4A74-4EBE-9174-3C643F71FEEA}" srcOrd="4" destOrd="0" parTransId="{B69433BD-7A76-4BDB-8001-3959331A56D3}" sibTransId="{6243F0A7-EF75-4A0F-AD01-05850528D904}"/>
    <dgm:cxn modelId="{08F0B06E-D1C4-4037-B127-65275F710689}" type="presOf" srcId="{06E7D36B-5059-46CA-ADA8-2CA825ACA86F}" destId="{9AE40E68-D5AA-4574-807D-FD0F5586BD94}" srcOrd="0" destOrd="0" presId="urn:microsoft.com/office/officeart/2005/8/layout/lProcess2"/>
    <dgm:cxn modelId="{F5DC881E-6B03-42F0-962A-9526D4664F27}" type="presOf" srcId="{E8D62C9C-95FF-4434-907D-DC2E3965190F}" destId="{0E7C125B-CFF9-414B-BE77-EEEF41F310A8}" srcOrd="0" destOrd="0" presId="urn:microsoft.com/office/officeart/2005/8/layout/lProcess2"/>
    <dgm:cxn modelId="{4D1D1174-52B6-4208-94E8-4D89299FC0AF}" srcId="{06E7D36B-5059-46CA-ADA8-2CA825ACA86F}" destId="{08D1C7F2-72EE-434B-A2F2-1A9F842BBC5C}" srcOrd="5" destOrd="0" parTransId="{AA410579-A802-4302-831D-3532518BC18C}" sibTransId="{48C8F114-B926-4607-A859-4FFC064E303F}"/>
    <dgm:cxn modelId="{CA235A25-B69F-4A9B-B3DE-41B0E9252EA5}" type="presOf" srcId="{95F7BEC9-3C45-4BF9-8B10-7F57C8A3F31E}" destId="{79EBB24E-0D3F-4BE1-8762-B3E04EC67AF2}" srcOrd="0" destOrd="0" presId="urn:microsoft.com/office/officeart/2005/8/layout/lProcess2"/>
    <dgm:cxn modelId="{059411BC-A606-49F2-A4FF-F725F43E260B}" srcId="{06E7D36B-5059-46CA-ADA8-2CA825ACA86F}" destId="{81DF4A94-E750-4698-B654-2AF44F68D7B2}" srcOrd="2" destOrd="0" parTransId="{41DDB47E-5EC9-43DC-B7D4-929A51651637}" sibTransId="{413EE944-56CE-4E02-9370-1EF0788D26E2}"/>
    <dgm:cxn modelId="{C525755B-D59E-4D39-9677-F4BF141D3FA4}" type="presOf" srcId="{81DF4A94-E750-4698-B654-2AF44F68D7B2}" destId="{6CCE43F2-7CBB-4FFD-B030-61FCA13F2F82}" srcOrd="0" destOrd="0" presId="urn:microsoft.com/office/officeart/2005/8/layout/lProcess2"/>
    <dgm:cxn modelId="{A16E6CB8-8370-4920-9332-2464AFE67642}" type="presOf" srcId="{06E7D36B-5059-46CA-ADA8-2CA825ACA86F}" destId="{BF1419F5-8C91-467B-B577-F8ED759892AF}" srcOrd="1" destOrd="0" presId="urn:microsoft.com/office/officeart/2005/8/layout/lProcess2"/>
    <dgm:cxn modelId="{B5C0AC3A-91F6-453D-BDA1-34A6E84C361C}" srcId="{06E7D36B-5059-46CA-ADA8-2CA825ACA86F}" destId="{E8D62C9C-95FF-4434-907D-DC2E3965190F}" srcOrd="1" destOrd="0" parTransId="{548932A0-7463-4AD9-93BE-40D32A661A4E}" sibTransId="{548D45DB-35DE-4282-99D8-69B45CDEB20E}"/>
    <dgm:cxn modelId="{6E12E90C-78A3-4E50-A849-2432EF45A283}" type="presOf" srcId="{6A868D14-A8BF-4BA2-AAA2-21DAD3C2FC74}" destId="{85FE4E0D-1D81-43EA-B326-3E29EDA2D70D}" srcOrd="0" destOrd="0" presId="urn:microsoft.com/office/officeart/2005/8/layout/lProcess2"/>
    <dgm:cxn modelId="{D0D550E3-CB7A-453D-BF4E-F182A65AA8C7}" srcId="{06E7D36B-5059-46CA-ADA8-2CA825ACA86F}" destId="{6A868D14-A8BF-4BA2-AAA2-21DAD3C2FC74}" srcOrd="0" destOrd="0" parTransId="{39887993-4E9C-4DB4-830B-DC5B1F76488C}" sibTransId="{CE593561-40D9-4808-ADC6-D1FEE32D6515}"/>
    <dgm:cxn modelId="{33794A91-F23E-46E1-84C7-9EFED709600E}" type="presOf" srcId="{08D1C7F2-72EE-434B-A2F2-1A9F842BBC5C}" destId="{9A2B4BCF-9EA1-4798-9F44-E6843D92F0EF}" srcOrd="0" destOrd="0" presId="urn:microsoft.com/office/officeart/2005/8/layout/lProcess2"/>
    <dgm:cxn modelId="{2A236402-BDA3-42B6-B783-B6078978C11F}" type="presOf" srcId="{6F5E53E5-5872-431E-A75A-35FB77ED1B23}" destId="{239DBFDB-4626-4B0E-8A92-F3066DC4989A}" srcOrd="0" destOrd="0" presId="urn:microsoft.com/office/officeart/2005/8/layout/lProcess2"/>
    <dgm:cxn modelId="{173022AA-D08B-4DFE-8221-9DE01CF66D6E}" type="presParOf" srcId="{239DBFDB-4626-4B0E-8A92-F3066DC4989A}" destId="{B43CF07A-2E4E-4077-A553-220F86C7D962}" srcOrd="0" destOrd="0" presId="urn:microsoft.com/office/officeart/2005/8/layout/lProcess2"/>
    <dgm:cxn modelId="{D9F4EF2C-73E9-4717-B997-A8C01F391773}" type="presParOf" srcId="{B43CF07A-2E4E-4077-A553-220F86C7D962}" destId="{9AE40E68-D5AA-4574-807D-FD0F5586BD94}" srcOrd="0" destOrd="0" presId="urn:microsoft.com/office/officeart/2005/8/layout/lProcess2"/>
    <dgm:cxn modelId="{26CE0F55-071D-413E-8114-61057EBD4BA4}" type="presParOf" srcId="{B43CF07A-2E4E-4077-A553-220F86C7D962}" destId="{BF1419F5-8C91-467B-B577-F8ED759892AF}" srcOrd="1" destOrd="0" presId="urn:microsoft.com/office/officeart/2005/8/layout/lProcess2"/>
    <dgm:cxn modelId="{BFF54CAB-0819-45AC-9B6D-0902E5EE273A}" type="presParOf" srcId="{B43CF07A-2E4E-4077-A553-220F86C7D962}" destId="{7562C420-F80E-40D5-9C71-286D07BC87E4}" srcOrd="2" destOrd="0" presId="urn:microsoft.com/office/officeart/2005/8/layout/lProcess2"/>
    <dgm:cxn modelId="{E77000A7-B12C-4211-B924-FD12E108B59E}" type="presParOf" srcId="{7562C420-F80E-40D5-9C71-286D07BC87E4}" destId="{E20209C7-5D23-418D-9423-13621470E400}" srcOrd="0" destOrd="0" presId="urn:microsoft.com/office/officeart/2005/8/layout/lProcess2"/>
    <dgm:cxn modelId="{8135D18D-F9D1-47CA-97AB-1185364E7A3B}" type="presParOf" srcId="{E20209C7-5D23-418D-9423-13621470E400}" destId="{85FE4E0D-1D81-43EA-B326-3E29EDA2D70D}" srcOrd="0" destOrd="0" presId="urn:microsoft.com/office/officeart/2005/8/layout/lProcess2"/>
    <dgm:cxn modelId="{7F6B209F-C6F8-49BA-962E-D64B75A776A4}" type="presParOf" srcId="{E20209C7-5D23-418D-9423-13621470E400}" destId="{B481A7DD-48A7-4323-A2F1-46CEBBA12816}" srcOrd="1" destOrd="0" presId="urn:microsoft.com/office/officeart/2005/8/layout/lProcess2"/>
    <dgm:cxn modelId="{A900AF3A-F889-4711-A282-2501370204BB}" type="presParOf" srcId="{E20209C7-5D23-418D-9423-13621470E400}" destId="{0E7C125B-CFF9-414B-BE77-EEEF41F310A8}" srcOrd="2" destOrd="0" presId="urn:microsoft.com/office/officeart/2005/8/layout/lProcess2"/>
    <dgm:cxn modelId="{FF1642D3-B43D-417E-AF87-3BE59371537E}" type="presParOf" srcId="{E20209C7-5D23-418D-9423-13621470E400}" destId="{EDA1A50B-5166-4EEA-8DCD-E07A12635FDC}" srcOrd="3" destOrd="0" presId="urn:microsoft.com/office/officeart/2005/8/layout/lProcess2"/>
    <dgm:cxn modelId="{BB6907BD-F4C4-4F9F-8153-8666278C63C9}" type="presParOf" srcId="{E20209C7-5D23-418D-9423-13621470E400}" destId="{6CCE43F2-7CBB-4FFD-B030-61FCA13F2F82}" srcOrd="4" destOrd="0" presId="urn:microsoft.com/office/officeart/2005/8/layout/lProcess2"/>
    <dgm:cxn modelId="{EE3A35E9-B472-4119-9301-808AED0AA7A0}" type="presParOf" srcId="{E20209C7-5D23-418D-9423-13621470E400}" destId="{A33A8363-6506-4A82-9B74-8BA78F77343B}" srcOrd="5" destOrd="0" presId="urn:microsoft.com/office/officeart/2005/8/layout/lProcess2"/>
    <dgm:cxn modelId="{820E098C-824D-4854-9826-5B43472416A0}" type="presParOf" srcId="{E20209C7-5D23-418D-9423-13621470E400}" destId="{79EBB24E-0D3F-4BE1-8762-B3E04EC67AF2}" srcOrd="6" destOrd="0" presId="urn:microsoft.com/office/officeart/2005/8/layout/lProcess2"/>
    <dgm:cxn modelId="{BF02BEC5-3079-4E1D-BBFE-8436ECE7C900}" type="presParOf" srcId="{E20209C7-5D23-418D-9423-13621470E400}" destId="{26B4ED0A-C772-4CB1-A3C4-61478CADADE0}" srcOrd="7" destOrd="0" presId="urn:microsoft.com/office/officeart/2005/8/layout/lProcess2"/>
    <dgm:cxn modelId="{2D5EF0B9-25DD-41E1-8D10-202E13DF97C2}" type="presParOf" srcId="{E20209C7-5D23-418D-9423-13621470E400}" destId="{1A20A51D-C719-43B4-B75E-EFA8DFFC5636}" srcOrd="8" destOrd="0" presId="urn:microsoft.com/office/officeart/2005/8/layout/lProcess2"/>
    <dgm:cxn modelId="{AF02ED50-304B-4F00-9331-4BE673997415}" type="presParOf" srcId="{E20209C7-5D23-418D-9423-13621470E400}" destId="{05C7B567-8EE6-4071-B2B8-4EFF572B621A}" srcOrd="9" destOrd="0" presId="urn:microsoft.com/office/officeart/2005/8/layout/lProcess2"/>
    <dgm:cxn modelId="{FABA1146-A139-49E8-92C6-7BF894A7DBC7}" type="presParOf" srcId="{E20209C7-5D23-418D-9423-13621470E400}" destId="{9A2B4BCF-9EA1-4798-9F44-E6843D92F0EF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5E53E5-5872-431E-A75A-35FB77ED1B23}" type="doc">
      <dgm:prSet loTypeId="urn:microsoft.com/office/officeart/2005/8/layout/radial4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GB"/>
        </a:p>
      </dgm:t>
    </dgm:pt>
    <dgm:pt modelId="{06E7D36B-5059-46CA-ADA8-2CA825ACA86F}">
      <dgm:prSet phldrT="[Text]"/>
      <dgm:spPr/>
      <dgm:t>
        <a:bodyPr/>
        <a:lstStyle/>
        <a:p>
          <a:pPr rtl="0"/>
          <a:r>
            <a:rPr lang="en-GB" b="0" i="0" u="none" dirty="0" smtClean="0"/>
            <a:t>STORAGE REVENUES</a:t>
          </a:r>
          <a:endParaRPr lang="en-GB" dirty="0"/>
        </a:p>
      </dgm:t>
    </dgm:pt>
    <dgm:pt modelId="{1EE5A167-50AE-478E-9141-56E8895CA0C0}" type="parTrans" cxnId="{2CA0757B-855F-4A4F-8D95-9C59368505D9}">
      <dgm:prSet/>
      <dgm:spPr/>
      <dgm:t>
        <a:bodyPr/>
        <a:lstStyle/>
        <a:p>
          <a:endParaRPr lang="en-GB"/>
        </a:p>
      </dgm:t>
    </dgm:pt>
    <dgm:pt modelId="{737681AB-CC03-4ED9-971D-420B730EEC39}" type="sibTrans" cxnId="{2CA0757B-855F-4A4F-8D95-9C59368505D9}">
      <dgm:prSet/>
      <dgm:spPr/>
      <dgm:t>
        <a:bodyPr/>
        <a:lstStyle/>
        <a:p>
          <a:endParaRPr lang="en-GB"/>
        </a:p>
      </dgm:t>
    </dgm:pt>
    <dgm:pt modelId="{E8D62C9C-95FF-4434-907D-DC2E3965190F}">
      <dgm:prSet/>
      <dgm:spPr/>
      <dgm:t>
        <a:bodyPr/>
        <a:lstStyle/>
        <a:p>
          <a:r>
            <a:rPr lang="en-GB" b="0" i="0" u="none" dirty="0" smtClean="0"/>
            <a:t>STOR</a:t>
          </a:r>
          <a:endParaRPr lang="en-GB" dirty="0"/>
        </a:p>
      </dgm:t>
    </dgm:pt>
    <dgm:pt modelId="{548932A0-7463-4AD9-93BE-40D32A661A4E}" type="parTrans" cxnId="{B5C0AC3A-91F6-453D-BDA1-34A6E84C361C}">
      <dgm:prSet/>
      <dgm:spPr/>
      <dgm:t>
        <a:bodyPr/>
        <a:lstStyle/>
        <a:p>
          <a:endParaRPr lang="en-GB"/>
        </a:p>
      </dgm:t>
    </dgm:pt>
    <dgm:pt modelId="{548D45DB-35DE-4282-99D8-69B45CDEB20E}" type="sibTrans" cxnId="{B5C0AC3A-91F6-453D-BDA1-34A6E84C361C}">
      <dgm:prSet/>
      <dgm:spPr/>
      <dgm:t>
        <a:bodyPr/>
        <a:lstStyle/>
        <a:p>
          <a:endParaRPr lang="en-GB"/>
        </a:p>
      </dgm:t>
    </dgm:pt>
    <dgm:pt modelId="{81DF4A94-E750-4698-B654-2AF44F68D7B2}">
      <dgm:prSet/>
      <dgm:spPr/>
      <dgm:t>
        <a:bodyPr/>
        <a:lstStyle/>
        <a:p>
          <a:r>
            <a:rPr lang="en-GB" b="0" i="0" u="none" dirty="0" smtClean="0"/>
            <a:t>Fast Reserve</a:t>
          </a:r>
          <a:endParaRPr lang="en-GB" dirty="0"/>
        </a:p>
      </dgm:t>
    </dgm:pt>
    <dgm:pt modelId="{41DDB47E-5EC9-43DC-B7D4-929A51651637}" type="parTrans" cxnId="{059411BC-A606-49F2-A4FF-F725F43E260B}">
      <dgm:prSet/>
      <dgm:spPr/>
      <dgm:t>
        <a:bodyPr/>
        <a:lstStyle/>
        <a:p>
          <a:endParaRPr lang="en-GB"/>
        </a:p>
      </dgm:t>
    </dgm:pt>
    <dgm:pt modelId="{413EE944-56CE-4E02-9370-1EF0788D26E2}" type="sibTrans" cxnId="{059411BC-A606-49F2-A4FF-F725F43E260B}">
      <dgm:prSet/>
      <dgm:spPr/>
      <dgm:t>
        <a:bodyPr/>
        <a:lstStyle/>
        <a:p>
          <a:endParaRPr lang="en-GB"/>
        </a:p>
      </dgm:t>
    </dgm:pt>
    <dgm:pt modelId="{1164EA8E-4A74-4EBE-9174-3C643F71FEEA}">
      <dgm:prSet/>
      <dgm:spPr/>
      <dgm:t>
        <a:bodyPr/>
        <a:lstStyle/>
        <a:p>
          <a:r>
            <a:rPr lang="en-GB" dirty="0" smtClean="0"/>
            <a:t>Arbitrage opportunities in wholesale market</a:t>
          </a:r>
          <a:endParaRPr lang="en-GB" dirty="0"/>
        </a:p>
      </dgm:t>
    </dgm:pt>
    <dgm:pt modelId="{B69433BD-7A76-4BDB-8001-3959331A56D3}" type="parTrans" cxnId="{B665EAEE-10F0-437A-89E2-D21B9C189038}">
      <dgm:prSet/>
      <dgm:spPr/>
      <dgm:t>
        <a:bodyPr/>
        <a:lstStyle/>
        <a:p>
          <a:endParaRPr lang="en-GB"/>
        </a:p>
      </dgm:t>
    </dgm:pt>
    <dgm:pt modelId="{6243F0A7-EF75-4A0F-AD01-05850528D904}" type="sibTrans" cxnId="{B665EAEE-10F0-437A-89E2-D21B9C189038}">
      <dgm:prSet/>
      <dgm:spPr/>
      <dgm:t>
        <a:bodyPr/>
        <a:lstStyle/>
        <a:p>
          <a:endParaRPr lang="en-GB"/>
        </a:p>
      </dgm:t>
    </dgm:pt>
    <dgm:pt modelId="{6A868D14-A8BF-4BA2-AAA2-21DAD3C2FC74}">
      <dgm:prSet phldrT="[Text]"/>
      <dgm:spPr/>
      <dgm:t>
        <a:bodyPr/>
        <a:lstStyle/>
        <a:p>
          <a:pPr rtl="0"/>
          <a:r>
            <a:rPr lang="en-GB" b="0" i="0" u="none" dirty="0" smtClean="0"/>
            <a:t>Capacity Payment</a:t>
          </a:r>
          <a:endParaRPr lang="en-GB" dirty="0"/>
        </a:p>
      </dgm:t>
    </dgm:pt>
    <dgm:pt modelId="{39887993-4E9C-4DB4-830B-DC5B1F76488C}" type="parTrans" cxnId="{D0D550E3-CB7A-453D-BF4E-F182A65AA8C7}">
      <dgm:prSet/>
      <dgm:spPr/>
      <dgm:t>
        <a:bodyPr/>
        <a:lstStyle/>
        <a:p>
          <a:endParaRPr lang="en-GB"/>
        </a:p>
      </dgm:t>
    </dgm:pt>
    <dgm:pt modelId="{CE593561-40D9-4808-ADC6-D1FEE32D6515}" type="sibTrans" cxnId="{D0D550E3-CB7A-453D-BF4E-F182A65AA8C7}">
      <dgm:prSet/>
      <dgm:spPr/>
      <dgm:t>
        <a:bodyPr/>
        <a:lstStyle/>
        <a:p>
          <a:endParaRPr lang="en-GB"/>
        </a:p>
      </dgm:t>
    </dgm:pt>
    <dgm:pt modelId="{95F7BEC9-3C45-4BF9-8B10-7F57C8A3F31E}">
      <dgm:prSet/>
      <dgm:spPr/>
      <dgm:t>
        <a:bodyPr/>
        <a:lstStyle/>
        <a:p>
          <a:r>
            <a:rPr lang="en-GB" dirty="0" smtClean="0"/>
            <a:t>Frequency Response</a:t>
          </a:r>
          <a:endParaRPr lang="en-GB" dirty="0"/>
        </a:p>
      </dgm:t>
    </dgm:pt>
    <dgm:pt modelId="{0FAC8791-7FBE-40EE-A853-9476680CC8CD}" type="parTrans" cxnId="{DF6D1744-A8F7-47AE-9F01-CB7A895B85E2}">
      <dgm:prSet/>
      <dgm:spPr/>
      <dgm:t>
        <a:bodyPr/>
        <a:lstStyle/>
        <a:p>
          <a:endParaRPr lang="en-GB"/>
        </a:p>
      </dgm:t>
    </dgm:pt>
    <dgm:pt modelId="{60FE73DA-4206-4104-B4F5-DA5C59C23F3D}" type="sibTrans" cxnId="{DF6D1744-A8F7-47AE-9F01-CB7A895B85E2}">
      <dgm:prSet/>
      <dgm:spPr/>
      <dgm:t>
        <a:bodyPr/>
        <a:lstStyle/>
        <a:p>
          <a:endParaRPr lang="en-GB"/>
        </a:p>
      </dgm:t>
    </dgm:pt>
    <dgm:pt modelId="{08D1C7F2-72EE-434B-A2F2-1A9F842BBC5C}">
      <dgm:prSet/>
      <dgm:spPr/>
      <dgm:t>
        <a:bodyPr/>
        <a:lstStyle/>
        <a:p>
          <a:r>
            <a:rPr lang="en-GB" dirty="0" smtClean="0"/>
            <a:t>Potential for Network CAPEX</a:t>
          </a:r>
          <a:endParaRPr lang="en-GB" dirty="0"/>
        </a:p>
      </dgm:t>
    </dgm:pt>
    <dgm:pt modelId="{AA410579-A802-4302-831D-3532518BC18C}" type="parTrans" cxnId="{4D1D1174-52B6-4208-94E8-4D89299FC0AF}">
      <dgm:prSet/>
      <dgm:spPr/>
      <dgm:t>
        <a:bodyPr/>
        <a:lstStyle/>
        <a:p>
          <a:endParaRPr lang="en-GB"/>
        </a:p>
      </dgm:t>
    </dgm:pt>
    <dgm:pt modelId="{48C8F114-B926-4607-A859-4FFC064E303F}" type="sibTrans" cxnId="{4D1D1174-52B6-4208-94E8-4D89299FC0AF}">
      <dgm:prSet/>
      <dgm:spPr/>
      <dgm:t>
        <a:bodyPr/>
        <a:lstStyle/>
        <a:p>
          <a:endParaRPr lang="en-GB"/>
        </a:p>
      </dgm:t>
    </dgm:pt>
    <dgm:pt modelId="{1E8FCAB5-03C1-44FE-B486-D08A7CBA8158}" type="pres">
      <dgm:prSet presAssocID="{6F5E53E5-5872-431E-A75A-35FB77ED1B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EF7C1B8-723A-418D-8AD3-9AF7322C2552}" type="pres">
      <dgm:prSet presAssocID="{06E7D36B-5059-46CA-ADA8-2CA825ACA86F}" presName="centerShape" presStyleLbl="node0" presStyleIdx="0" presStyleCnt="1"/>
      <dgm:spPr/>
      <dgm:t>
        <a:bodyPr/>
        <a:lstStyle/>
        <a:p>
          <a:endParaRPr lang="en-GB"/>
        </a:p>
      </dgm:t>
    </dgm:pt>
    <dgm:pt modelId="{BB4AB70C-CC18-497A-8A6A-534500808C50}" type="pres">
      <dgm:prSet presAssocID="{39887993-4E9C-4DB4-830B-DC5B1F76488C}" presName="parTrans" presStyleLbl="bgSibTrans2D1" presStyleIdx="0" presStyleCnt="6"/>
      <dgm:spPr/>
      <dgm:t>
        <a:bodyPr/>
        <a:lstStyle/>
        <a:p>
          <a:endParaRPr lang="en-GB"/>
        </a:p>
      </dgm:t>
    </dgm:pt>
    <dgm:pt modelId="{EF05B591-943B-4BCC-BC06-ED49C8AED181}" type="pres">
      <dgm:prSet presAssocID="{6A868D14-A8BF-4BA2-AAA2-21DAD3C2FC7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2321C8-48DF-49CB-88C8-F82C3DFA60D0}" type="pres">
      <dgm:prSet presAssocID="{548932A0-7463-4AD9-93BE-40D32A661A4E}" presName="parTrans" presStyleLbl="bgSibTrans2D1" presStyleIdx="1" presStyleCnt="6"/>
      <dgm:spPr/>
      <dgm:t>
        <a:bodyPr/>
        <a:lstStyle/>
        <a:p>
          <a:endParaRPr lang="en-GB"/>
        </a:p>
      </dgm:t>
    </dgm:pt>
    <dgm:pt modelId="{DF0CA725-898F-42F2-B5C2-A2B2B434F158}" type="pres">
      <dgm:prSet presAssocID="{E8D62C9C-95FF-4434-907D-DC2E3965190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A59230-2A1C-4FEF-A8DE-1FE0F8D15AA3}" type="pres">
      <dgm:prSet presAssocID="{41DDB47E-5EC9-43DC-B7D4-929A51651637}" presName="parTrans" presStyleLbl="bgSibTrans2D1" presStyleIdx="2" presStyleCnt="6"/>
      <dgm:spPr/>
      <dgm:t>
        <a:bodyPr/>
        <a:lstStyle/>
        <a:p>
          <a:endParaRPr lang="en-GB"/>
        </a:p>
      </dgm:t>
    </dgm:pt>
    <dgm:pt modelId="{1636D5FB-DCE6-4EB7-975E-EFC89864C9BB}" type="pres">
      <dgm:prSet presAssocID="{81DF4A94-E750-4698-B654-2AF44F68D7B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FCC018-5F52-42E5-8F8F-F75C659EB67D}" type="pres">
      <dgm:prSet presAssocID="{0FAC8791-7FBE-40EE-A853-9476680CC8CD}" presName="parTrans" presStyleLbl="bgSibTrans2D1" presStyleIdx="3" presStyleCnt="6"/>
      <dgm:spPr/>
      <dgm:t>
        <a:bodyPr/>
        <a:lstStyle/>
        <a:p>
          <a:endParaRPr lang="en-GB"/>
        </a:p>
      </dgm:t>
    </dgm:pt>
    <dgm:pt modelId="{BA590E69-CDCA-4E7E-8714-C17A800D445C}" type="pres">
      <dgm:prSet presAssocID="{95F7BEC9-3C45-4BF9-8B10-7F57C8A3F31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98C4B1-E053-42AB-A795-5F032D43C659}" type="pres">
      <dgm:prSet presAssocID="{B69433BD-7A76-4BDB-8001-3959331A56D3}" presName="parTrans" presStyleLbl="bgSibTrans2D1" presStyleIdx="4" presStyleCnt="6"/>
      <dgm:spPr/>
      <dgm:t>
        <a:bodyPr/>
        <a:lstStyle/>
        <a:p>
          <a:endParaRPr lang="en-GB"/>
        </a:p>
      </dgm:t>
    </dgm:pt>
    <dgm:pt modelId="{D15067CD-6B51-4CA5-ADE1-F67D97410863}" type="pres">
      <dgm:prSet presAssocID="{1164EA8E-4A74-4EBE-9174-3C643F71FEE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A4A980-1D9C-4D63-806B-71453DC554E5}" type="pres">
      <dgm:prSet presAssocID="{AA410579-A802-4302-831D-3532518BC18C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D455C769-5DDE-4F39-92CB-2EF7FA9BFC7C}" type="pres">
      <dgm:prSet presAssocID="{08D1C7F2-72EE-434B-A2F2-1A9F842BBC5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258A3C0-809D-42F7-91D0-09859D7D3A42}" type="presOf" srcId="{95F7BEC9-3C45-4BF9-8B10-7F57C8A3F31E}" destId="{BA590E69-CDCA-4E7E-8714-C17A800D445C}" srcOrd="0" destOrd="0" presId="urn:microsoft.com/office/officeart/2005/8/layout/radial4"/>
    <dgm:cxn modelId="{2CA0757B-855F-4A4F-8D95-9C59368505D9}" srcId="{6F5E53E5-5872-431E-A75A-35FB77ED1B23}" destId="{06E7D36B-5059-46CA-ADA8-2CA825ACA86F}" srcOrd="0" destOrd="0" parTransId="{1EE5A167-50AE-478E-9141-56E8895CA0C0}" sibTransId="{737681AB-CC03-4ED9-971D-420B730EEC39}"/>
    <dgm:cxn modelId="{DF6D1744-A8F7-47AE-9F01-CB7A895B85E2}" srcId="{06E7D36B-5059-46CA-ADA8-2CA825ACA86F}" destId="{95F7BEC9-3C45-4BF9-8B10-7F57C8A3F31E}" srcOrd="3" destOrd="0" parTransId="{0FAC8791-7FBE-40EE-A853-9476680CC8CD}" sibTransId="{60FE73DA-4206-4104-B4F5-DA5C59C23F3D}"/>
    <dgm:cxn modelId="{B665EAEE-10F0-437A-89E2-D21B9C189038}" srcId="{06E7D36B-5059-46CA-ADA8-2CA825ACA86F}" destId="{1164EA8E-4A74-4EBE-9174-3C643F71FEEA}" srcOrd="4" destOrd="0" parTransId="{B69433BD-7A76-4BDB-8001-3959331A56D3}" sibTransId="{6243F0A7-EF75-4A0F-AD01-05850528D904}"/>
    <dgm:cxn modelId="{B8600576-76BB-4FB7-AA0A-22F85DAC9DE7}" type="presOf" srcId="{81DF4A94-E750-4698-B654-2AF44F68D7B2}" destId="{1636D5FB-DCE6-4EB7-975E-EFC89864C9BB}" srcOrd="0" destOrd="0" presId="urn:microsoft.com/office/officeart/2005/8/layout/radial4"/>
    <dgm:cxn modelId="{7CDC3537-86FB-4AAF-A954-756E14AB6ED1}" type="presOf" srcId="{6F5E53E5-5872-431E-A75A-35FB77ED1B23}" destId="{1E8FCAB5-03C1-44FE-B486-D08A7CBA8158}" srcOrd="0" destOrd="0" presId="urn:microsoft.com/office/officeart/2005/8/layout/radial4"/>
    <dgm:cxn modelId="{635A135D-767F-4365-99E0-8E5803052530}" type="presOf" srcId="{39887993-4E9C-4DB4-830B-DC5B1F76488C}" destId="{BB4AB70C-CC18-497A-8A6A-534500808C50}" srcOrd="0" destOrd="0" presId="urn:microsoft.com/office/officeart/2005/8/layout/radial4"/>
    <dgm:cxn modelId="{4D1D1174-52B6-4208-94E8-4D89299FC0AF}" srcId="{06E7D36B-5059-46CA-ADA8-2CA825ACA86F}" destId="{08D1C7F2-72EE-434B-A2F2-1A9F842BBC5C}" srcOrd="5" destOrd="0" parTransId="{AA410579-A802-4302-831D-3532518BC18C}" sibTransId="{48C8F114-B926-4607-A859-4FFC064E303F}"/>
    <dgm:cxn modelId="{7E723E56-00DB-4860-A6A6-12D546157A4B}" type="presOf" srcId="{AA410579-A802-4302-831D-3532518BC18C}" destId="{8FA4A980-1D9C-4D63-806B-71453DC554E5}" srcOrd="0" destOrd="0" presId="urn:microsoft.com/office/officeart/2005/8/layout/radial4"/>
    <dgm:cxn modelId="{6DD1190E-83E3-48AB-8510-F285661E8188}" type="presOf" srcId="{1164EA8E-4A74-4EBE-9174-3C643F71FEEA}" destId="{D15067CD-6B51-4CA5-ADE1-F67D97410863}" srcOrd="0" destOrd="0" presId="urn:microsoft.com/office/officeart/2005/8/layout/radial4"/>
    <dgm:cxn modelId="{64D490A9-31CE-4966-8255-A66910E2897F}" type="presOf" srcId="{06E7D36B-5059-46CA-ADA8-2CA825ACA86F}" destId="{EEF7C1B8-723A-418D-8AD3-9AF7322C2552}" srcOrd="0" destOrd="0" presId="urn:microsoft.com/office/officeart/2005/8/layout/radial4"/>
    <dgm:cxn modelId="{D9139528-9418-4A1D-AE37-7E6333F997CE}" type="presOf" srcId="{08D1C7F2-72EE-434B-A2F2-1A9F842BBC5C}" destId="{D455C769-5DDE-4F39-92CB-2EF7FA9BFC7C}" srcOrd="0" destOrd="0" presId="urn:microsoft.com/office/officeart/2005/8/layout/radial4"/>
    <dgm:cxn modelId="{1DB68F17-D3D7-4933-9836-3DEED2D22D89}" type="presOf" srcId="{41DDB47E-5EC9-43DC-B7D4-929A51651637}" destId="{7AA59230-2A1C-4FEF-A8DE-1FE0F8D15AA3}" srcOrd="0" destOrd="0" presId="urn:microsoft.com/office/officeart/2005/8/layout/radial4"/>
    <dgm:cxn modelId="{059411BC-A606-49F2-A4FF-F725F43E260B}" srcId="{06E7D36B-5059-46CA-ADA8-2CA825ACA86F}" destId="{81DF4A94-E750-4698-B654-2AF44F68D7B2}" srcOrd="2" destOrd="0" parTransId="{41DDB47E-5EC9-43DC-B7D4-929A51651637}" sibTransId="{413EE944-56CE-4E02-9370-1EF0788D26E2}"/>
    <dgm:cxn modelId="{D38E4E85-5D36-4A97-8103-FEBAFD19B165}" type="presOf" srcId="{548932A0-7463-4AD9-93BE-40D32A661A4E}" destId="{172321C8-48DF-49CB-88C8-F82C3DFA60D0}" srcOrd="0" destOrd="0" presId="urn:microsoft.com/office/officeart/2005/8/layout/radial4"/>
    <dgm:cxn modelId="{B5C0AC3A-91F6-453D-BDA1-34A6E84C361C}" srcId="{06E7D36B-5059-46CA-ADA8-2CA825ACA86F}" destId="{E8D62C9C-95FF-4434-907D-DC2E3965190F}" srcOrd="1" destOrd="0" parTransId="{548932A0-7463-4AD9-93BE-40D32A661A4E}" sibTransId="{548D45DB-35DE-4282-99D8-69B45CDEB20E}"/>
    <dgm:cxn modelId="{5496341E-832B-4F68-B624-D49808BEB6C2}" type="presOf" srcId="{B69433BD-7A76-4BDB-8001-3959331A56D3}" destId="{5598C4B1-E053-42AB-A795-5F032D43C659}" srcOrd="0" destOrd="0" presId="urn:microsoft.com/office/officeart/2005/8/layout/radial4"/>
    <dgm:cxn modelId="{6B1BE879-51A7-4030-94D3-9E5A5AC59D77}" type="presOf" srcId="{6A868D14-A8BF-4BA2-AAA2-21DAD3C2FC74}" destId="{EF05B591-943B-4BCC-BC06-ED49C8AED181}" srcOrd="0" destOrd="0" presId="urn:microsoft.com/office/officeart/2005/8/layout/radial4"/>
    <dgm:cxn modelId="{D0D550E3-CB7A-453D-BF4E-F182A65AA8C7}" srcId="{06E7D36B-5059-46CA-ADA8-2CA825ACA86F}" destId="{6A868D14-A8BF-4BA2-AAA2-21DAD3C2FC74}" srcOrd="0" destOrd="0" parTransId="{39887993-4E9C-4DB4-830B-DC5B1F76488C}" sibTransId="{CE593561-40D9-4808-ADC6-D1FEE32D6515}"/>
    <dgm:cxn modelId="{05BE7F57-6F24-4E72-BCE7-BE8278DD16AB}" type="presOf" srcId="{0FAC8791-7FBE-40EE-A853-9476680CC8CD}" destId="{94FCC018-5F52-42E5-8F8F-F75C659EB67D}" srcOrd="0" destOrd="0" presId="urn:microsoft.com/office/officeart/2005/8/layout/radial4"/>
    <dgm:cxn modelId="{E40EEC03-FFC9-47D2-9E7B-7CD3BBE8E119}" type="presOf" srcId="{E8D62C9C-95FF-4434-907D-DC2E3965190F}" destId="{DF0CA725-898F-42F2-B5C2-A2B2B434F158}" srcOrd="0" destOrd="0" presId="urn:microsoft.com/office/officeart/2005/8/layout/radial4"/>
    <dgm:cxn modelId="{34987438-58C8-41D3-A16F-F2673755BE8D}" type="presParOf" srcId="{1E8FCAB5-03C1-44FE-B486-D08A7CBA8158}" destId="{EEF7C1B8-723A-418D-8AD3-9AF7322C2552}" srcOrd="0" destOrd="0" presId="urn:microsoft.com/office/officeart/2005/8/layout/radial4"/>
    <dgm:cxn modelId="{42E4EAED-D8EC-4601-801E-E1233150D06F}" type="presParOf" srcId="{1E8FCAB5-03C1-44FE-B486-D08A7CBA8158}" destId="{BB4AB70C-CC18-497A-8A6A-534500808C50}" srcOrd="1" destOrd="0" presId="urn:microsoft.com/office/officeart/2005/8/layout/radial4"/>
    <dgm:cxn modelId="{863C11A0-1A09-4079-80BA-F51871629DBB}" type="presParOf" srcId="{1E8FCAB5-03C1-44FE-B486-D08A7CBA8158}" destId="{EF05B591-943B-4BCC-BC06-ED49C8AED181}" srcOrd="2" destOrd="0" presId="urn:microsoft.com/office/officeart/2005/8/layout/radial4"/>
    <dgm:cxn modelId="{17425FA7-8378-49BE-8687-F3B589B6D84B}" type="presParOf" srcId="{1E8FCAB5-03C1-44FE-B486-D08A7CBA8158}" destId="{172321C8-48DF-49CB-88C8-F82C3DFA60D0}" srcOrd="3" destOrd="0" presId="urn:microsoft.com/office/officeart/2005/8/layout/radial4"/>
    <dgm:cxn modelId="{463330C6-0361-4E65-AD3D-149D9CAAB957}" type="presParOf" srcId="{1E8FCAB5-03C1-44FE-B486-D08A7CBA8158}" destId="{DF0CA725-898F-42F2-B5C2-A2B2B434F158}" srcOrd="4" destOrd="0" presId="urn:microsoft.com/office/officeart/2005/8/layout/radial4"/>
    <dgm:cxn modelId="{69E5F549-B391-4B82-978A-11C31D8EE31C}" type="presParOf" srcId="{1E8FCAB5-03C1-44FE-B486-D08A7CBA8158}" destId="{7AA59230-2A1C-4FEF-A8DE-1FE0F8D15AA3}" srcOrd="5" destOrd="0" presId="urn:microsoft.com/office/officeart/2005/8/layout/radial4"/>
    <dgm:cxn modelId="{CCD39544-4151-479C-81D1-FAC5757C7144}" type="presParOf" srcId="{1E8FCAB5-03C1-44FE-B486-D08A7CBA8158}" destId="{1636D5FB-DCE6-4EB7-975E-EFC89864C9BB}" srcOrd="6" destOrd="0" presId="urn:microsoft.com/office/officeart/2005/8/layout/radial4"/>
    <dgm:cxn modelId="{C5911200-705B-4AB5-B591-B1D60B72FF9D}" type="presParOf" srcId="{1E8FCAB5-03C1-44FE-B486-D08A7CBA8158}" destId="{94FCC018-5F52-42E5-8F8F-F75C659EB67D}" srcOrd="7" destOrd="0" presId="urn:microsoft.com/office/officeart/2005/8/layout/radial4"/>
    <dgm:cxn modelId="{0BB11D11-547C-4DB0-B836-99F1CCF31993}" type="presParOf" srcId="{1E8FCAB5-03C1-44FE-B486-D08A7CBA8158}" destId="{BA590E69-CDCA-4E7E-8714-C17A800D445C}" srcOrd="8" destOrd="0" presId="urn:microsoft.com/office/officeart/2005/8/layout/radial4"/>
    <dgm:cxn modelId="{C38A8AB7-4561-43F5-8BB7-96051E2D515E}" type="presParOf" srcId="{1E8FCAB5-03C1-44FE-B486-D08A7CBA8158}" destId="{5598C4B1-E053-42AB-A795-5F032D43C659}" srcOrd="9" destOrd="0" presId="urn:microsoft.com/office/officeart/2005/8/layout/radial4"/>
    <dgm:cxn modelId="{822511E1-EB62-4253-86D0-D06037507FB0}" type="presParOf" srcId="{1E8FCAB5-03C1-44FE-B486-D08A7CBA8158}" destId="{D15067CD-6B51-4CA5-ADE1-F67D97410863}" srcOrd="10" destOrd="0" presId="urn:microsoft.com/office/officeart/2005/8/layout/radial4"/>
    <dgm:cxn modelId="{67CF8D57-99AA-44BD-AD19-5D988FEAD648}" type="presParOf" srcId="{1E8FCAB5-03C1-44FE-B486-D08A7CBA8158}" destId="{8FA4A980-1D9C-4D63-806B-71453DC554E5}" srcOrd="11" destOrd="0" presId="urn:microsoft.com/office/officeart/2005/8/layout/radial4"/>
    <dgm:cxn modelId="{CC00DA93-E753-4C79-BA42-C058D2135E10}" type="presParOf" srcId="{1E8FCAB5-03C1-44FE-B486-D08A7CBA8158}" destId="{D455C769-5DDE-4F39-92CB-2EF7FA9BFC7C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5E53E5-5872-431E-A75A-35FB77ED1B23}" type="doc">
      <dgm:prSet loTypeId="urn:microsoft.com/office/officeart/2005/8/layout/radial4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GB"/>
        </a:p>
      </dgm:t>
    </dgm:pt>
    <dgm:pt modelId="{06E7D36B-5059-46CA-ADA8-2CA825ACA86F}">
      <dgm:prSet phldrT="[Text]"/>
      <dgm:spPr/>
      <dgm:t>
        <a:bodyPr/>
        <a:lstStyle/>
        <a:p>
          <a:pPr rtl="0"/>
          <a:r>
            <a:rPr lang="en-GB" b="0" i="0" u="none" dirty="0" smtClean="0"/>
            <a:t>Impact on storage</a:t>
          </a:r>
          <a:endParaRPr lang="en-GB" dirty="0"/>
        </a:p>
      </dgm:t>
    </dgm:pt>
    <dgm:pt modelId="{1EE5A167-50AE-478E-9141-56E8895CA0C0}" type="parTrans" cxnId="{2CA0757B-855F-4A4F-8D95-9C59368505D9}">
      <dgm:prSet/>
      <dgm:spPr/>
      <dgm:t>
        <a:bodyPr/>
        <a:lstStyle/>
        <a:p>
          <a:endParaRPr lang="en-GB"/>
        </a:p>
      </dgm:t>
    </dgm:pt>
    <dgm:pt modelId="{737681AB-CC03-4ED9-971D-420B730EEC39}" type="sibTrans" cxnId="{2CA0757B-855F-4A4F-8D95-9C59368505D9}">
      <dgm:prSet/>
      <dgm:spPr/>
      <dgm:t>
        <a:bodyPr/>
        <a:lstStyle/>
        <a:p>
          <a:endParaRPr lang="en-GB"/>
        </a:p>
      </dgm:t>
    </dgm:pt>
    <dgm:pt modelId="{E8D62C9C-95FF-4434-907D-DC2E3965190F}">
      <dgm:prSet/>
      <dgm:spPr/>
      <dgm:t>
        <a:bodyPr/>
        <a:lstStyle/>
        <a:p>
          <a:r>
            <a:rPr lang="en-GB" b="0" i="0" u="none" dirty="0" smtClean="0"/>
            <a:t>Future trading arrangements</a:t>
          </a:r>
          <a:endParaRPr lang="en-GB" dirty="0"/>
        </a:p>
      </dgm:t>
    </dgm:pt>
    <dgm:pt modelId="{548932A0-7463-4AD9-93BE-40D32A661A4E}" type="parTrans" cxnId="{B5C0AC3A-91F6-453D-BDA1-34A6E84C361C}">
      <dgm:prSet/>
      <dgm:spPr/>
      <dgm:t>
        <a:bodyPr/>
        <a:lstStyle/>
        <a:p>
          <a:endParaRPr lang="en-GB"/>
        </a:p>
      </dgm:t>
    </dgm:pt>
    <dgm:pt modelId="{548D45DB-35DE-4282-99D8-69B45CDEB20E}" type="sibTrans" cxnId="{B5C0AC3A-91F6-453D-BDA1-34A6E84C361C}">
      <dgm:prSet/>
      <dgm:spPr/>
      <dgm:t>
        <a:bodyPr/>
        <a:lstStyle/>
        <a:p>
          <a:endParaRPr lang="en-GB"/>
        </a:p>
      </dgm:t>
    </dgm:pt>
    <dgm:pt modelId="{81DF4A94-E750-4698-B654-2AF44F68D7B2}">
      <dgm:prSet/>
      <dgm:spPr/>
      <dgm:t>
        <a:bodyPr/>
        <a:lstStyle/>
        <a:p>
          <a:r>
            <a:rPr lang="en-GB" b="0" i="0" u="none" dirty="0" smtClean="0"/>
            <a:t>Balancing services Review</a:t>
          </a:r>
          <a:endParaRPr lang="en-GB" dirty="0"/>
        </a:p>
      </dgm:t>
    </dgm:pt>
    <dgm:pt modelId="{41DDB47E-5EC9-43DC-B7D4-929A51651637}" type="parTrans" cxnId="{059411BC-A606-49F2-A4FF-F725F43E260B}">
      <dgm:prSet/>
      <dgm:spPr/>
      <dgm:t>
        <a:bodyPr/>
        <a:lstStyle/>
        <a:p>
          <a:endParaRPr lang="en-GB"/>
        </a:p>
      </dgm:t>
    </dgm:pt>
    <dgm:pt modelId="{413EE944-56CE-4E02-9370-1EF0788D26E2}" type="sibTrans" cxnId="{059411BC-A606-49F2-A4FF-F725F43E260B}">
      <dgm:prSet/>
      <dgm:spPr/>
      <dgm:t>
        <a:bodyPr/>
        <a:lstStyle/>
        <a:p>
          <a:endParaRPr lang="en-GB"/>
        </a:p>
      </dgm:t>
    </dgm:pt>
    <dgm:pt modelId="{1164EA8E-4A74-4EBE-9174-3C643F71FEEA}">
      <dgm:prSet/>
      <dgm:spPr/>
      <dgm:t>
        <a:bodyPr/>
        <a:lstStyle/>
        <a:p>
          <a:r>
            <a:rPr lang="en-GB" dirty="0" smtClean="0"/>
            <a:t>Incentives for electrification</a:t>
          </a:r>
          <a:endParaRPr lang="en-GB" dirty="0"/>
        </a:p>
      </dgm:t>
    </dgm:pt>
    <dgm:pt modelId="{B69433BD-7A76-4BDB-8001-3959331A56D3}" type="parTrans" cxnId="{B665EAEE-10F0-437A-89E2-D21B9C189038}">
      <dgm:prSet/>
      <dgm:spPr/>
      <dgm:t>
        <a:bodyPr/>
        <a:lstStyle/>
        <a:p>
          <a:endParaRPr lang="en-GB"/>
        </a:p>
      </dgm:t>
    </dgm:pt>
    <dgm:pt modelId="{6243F0A7-EF75-4A0F-AD01-05850528D904}" type="sibTrans" cxnId="{B665EAEE-10F0-437A-89E2-D21B9C189038}">
      <dgm:prSet/>
      <dgm:spPr/>
      <dgm:t>
        <a:bodyPr/>
        <a:lstStyle/>
        <a:p>
          <a:endParaRPr lang="en-GB"/>
        </a:p>
      </dgm:t>
    </dgm:pt>
    <dgm:pt modelId="{8FF1D94D-9318-4417-9369-80031FAEE682}">
      <dgm:prSet/>
      <dgm:spPr/>
      <dgm:t>
        <a:bodyPr/>
        <a:lstStyle/>
        <a:p>
          <a:r>
            <a:rPr lang="en-GB" dirty="0" smtClean="0"/>
            <a:t>Hierarchy of utilisation of DSR/Storage</a:t>
          </a:r>
          <a:endParaRPr lang="en-GB" dirty="0"/>
        </a:p>
      </dgm:t>
    </dgm:pt>
    <dgm:pt modelId="{34388C9F-C922-45BB-B684-FF12EA4DD576}" type="parTrans" cxnId="{29A60EC2-0CF8-4706-A0C6-84AE693CF430}">
      <dgm:prSet/>
      <dgm:spPr/>
      <dgm:t>
        <a:bodyPr/>
        <a:lstStyle/>
        <a:p>
          <a:endParaRPr lang="en-GB"/>
        </a:p>
      </dgm:t>
    </dgm:pt>
    <dgm:pt modelId="{28CD5959-F27C-42F9-9E91-BBAF4C1EF219}" type="sibTrans" cxnId="{29A60EC2-0CF8-4706-A0C6-84AE693CF430}">
      <dgm:prSet/>
      <dgm:spPr/>
      <dgm:t>
        <a:bodyPr/>
        <a:lstStyle/>
        <a:p>
          <a:endParaRPr lang="en-GB"/>
        </a:p>
      </dgm:t>
    </dgm:pt>
    <dgm:pt modelId="{62378767-D751-41F4-99D9-4368DE433688}">
      <dgm:prSet/>
      <dgm:spPr/>
      <dgm:t>
        <a:bodyPr/>
        <a:lstStyle/>
        <a:p>
          <a:r>
            <a:rPr lang="en-GB" b="0" i="0" u="none" dirty="0" smtClean="0"/>
            <a:t>Smart energy framework</a:t>
          </a:r>
          <a:endParaRPr lang="en-GB" dirty="0"/>
        </a:p>
      </dgm:t>
    </dgm:pt>
    <dgm:pt modelId="{F25272CD-4F71-4BE8-A638-04E6904E04AE}" type="parTrans" cxnId="{58361A6B-06C1-4DEB-BF9A-082719255BAB}">
      <dgm:prSet/>
      <dgm:spPr/>
      <dgm:t>
        <a:bodyPr/>
        <a:lstStyle/>
        <a:p>
          <a:endParaRPr lang="en-GB"/>
        </a:p>
      </dgm:t>
    </dgm:pt>
    <dgm:pt modelId="{214F99F1-0601-4A4B-B0D7-20F0FEA1BFA3}" type="sibTrans" cxnId="{58361A6B-06C1-4DEB-BF9A-082719255BAB}">
      <dgm:prSet/>
      <dgm:spPr/>
      <dgm:t>
        <a:bodyPr/>
        <a:lstStyle/>
        <a:p>
          <a:endParaRPr lang="en-GB"/>
        </a:p>
      </dgm:t>
    </dgm:pt>
    <dgm:pt modelId="{6A868D14-A8BF-4BA2-AAA2-21DAD3C2FC74}">
      <dgm:prSet phldrT="[Text]"/>
      <dgm:spPr/>
      <dgm:t>
        <a:bodyPr/>
        <a:lstStyle/>
        <a:p>
          <a:pPr rtl="0"/>
          <a:r>
            <a:rPr lang="en-GB" b="0" i="0" u="none" dirty="0" smtClean="0"/>
            <a:t>Capacity Payment</a:t>
          </a:r>
          <a:endParaRPr lang="en-GB" dirty="0"/>
        </a:p>
      </dgm:t>
    </dgm:pt>
    <dgm:pt modelId="{39887993-4E9C-4DB4-830B-DC5B1F76488C}" type="parTrans" cxnId="{D0D550E3-CB7A-453D-BF4E-F182A65AA8C7}">
      <dgm:prSet/>
      <dgm:spPr/>
      <dgm:t>
        <a:bodyPr/>
        <a:lstStyle/>
        <a:p>
          <a:endParaRPr lang="en-GB"/>
        </a:p>
      </dgm:t>
    </dgm:pt>
    <dgm:pt modelId="{CE593561-40D9-4808-ADC6-D1FEE32D6515}" type="sibTrans" cxnId="{D0D550E3-CB7A-453D-BF4E-F182A65AA8C7}">
      <dgm:prSet/>
      <dgm:spPr/>
      <dgm:t>
        <a:bodyPr/>
        <a:lstStyle/>
        <a:p>
          <a:endParaRPr lang="en-GB"/>
        </a:p>
      </dgm:t>
    </dgm:pt>
    <dgm:pt modelId="{95F7BEC9-3C45-4BF9-8B10-7F57C8A3F31E}">
      <dgm:prSet/>
      <dgm:spPr/>
      <dgm:t>
        <a:bodyPr/>
        <a:lstStyle/>
        <a:p>
          <a:r>
            <a:rPr lang="en-GB" dirty="0" smtClean="0"/>
            <a:t>Cash out reform</a:t>
          </a:r>
          <a:endParaRPr lang="en-GB" dirty="0"/>
        </a:p>
      </dgm:t>
    </dgm:pt>
    <dgm:pt modelId="{0FAC8791-7FBE-40EE-A853-9476680CC8CD}" type="parTrans" cxnId="{DF6D1744-A8F7-47AE-9F01-CB7A895B85E2}">
      <dgm:prSet/>
      <dgm:spPr/>
      <dgm:t>
        <a:bodyPr/>
        <a:lstStyle/>
        <a:p>
          <a:endParaRPr lang="en-GB"/>
        </a:p>
      </dgm:t>
    </dgm:pt>
    <dgm:pt modelId="{60FE73DA-4206-4104-B4F5-DA5C59C23F3D}" type="sibTrans" cxnId="{DF6D1744-A8F7-47AE-9F01-CB7A895B85E2}">
      <dgm:prSet/>
      <dgm:spPr/>
      <dgm:t>
        <a:bodyPr/>
        <a:lstStyle/>
        <a:p>
          <a:endParaRPr lang="en-GB"/>
        </a:p>
      </dgm:t>
    </dgm:pt>
    <dgm:pt modelId="{CD2E03B8-C5B9-4982-92AC-DD5AE56F6B70}">
      <dgm:prSet/>
      <dgm:spPr/>
      <dgm:t>
        <a:bodyPr/>
        <a:lstStyle/>
        <a:p>
          <a:r>
            <a:rPr lang="en-GB" dirty="0" smtClean="0"/>
            <a:t>RIIO</a:t>
          </a:r>
          <a:endParaRPr lang="en-GB" dirty="0"/>
        </a:p>
      </dgm:t>
    </dgm:pt>
    <dgm:pt modelId="{5B3C8777-0DA7-43D8-8A52-1F0B38357DB4}" type="parTrans" cxnId="{5B77A1DC-7433-42A3-AED3-CE64E71E7837}">
      <dgm:prSet/>
      <dgm:spPr/>
      <dgm:t>
        <a:bodyPr/>
        <a:lstStyle/>
        <a:p>
          <a:endParaRPr lang="en-GB"/>
        </a:p>
      </dgm:t>
    </dgm:pt>
    <dgm:pt modelId="{B07C2019-5D03-4574-A12C-7236F35ECEC4}" type="sibTrans" cxnId="{5B77A1DC-7433-42A3-AED3-CE64E71E7837}">
      <dgm:prSet/>
      <dgm:spPr/>
      <dgm:t>
        <a:bodyPr/>
        <a:lstStyle/>
        <a:p>
          <a:endParaRPr lang="en-GB"/>
        </a:p>
      </dgm:t>
    </dgm:pt>
    <dgm:pt modelId="{1E8FCAB5-03C1-44FE-B486-D08A7CBA8158}" type="pres">
      <dgm:prSet presAssocID="{6F5E53E5-5872-431E-A75A-35FB77ED1B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EF7C1B8-723A-418D-8AD3-9AF7322C2552}" type="pres">
      <dgm:prSet presAssocID="{06E7D36B-5059-46CA-ADA8-2CA825ACA86F}" presName="centerShape" presStyleLbl="node0" presStyleIdx="0" presStyleCnt="1"/>
      <dgm:spPr/>
      <dgm:t>
        <a:bodyPr/>
        <a:lstStyle/>
        <a:p>
          <a:endParaRPr lang="en-GB"/>
        </a:p>
      </dgm:t>
    </dgm:pt>
    <dgm:pt modelId="{BB4AB70C-CC18-497A-8A6A-534500808C50}" type="pres">
      <dgm:prSet presAssocID="{39887993-4E9C-4DB4-830B-DC5B1F76488C}" presName="parTrans" presStyleLbl="bgSibTrans2D1" presStyleIdx="0" presStyleCnt="8"/>
      <dgm:spPr/>
      <dgm:t>
        <a:bodyPr/>
        <a:lstStyle/>
        <a:p>
          <a:endParaRPr lang="en-GB"/>
        </a:p>
      </dgm:t>
    </dgm:pt>
    <dgm:pt modelId="{EF05B591-943B-4BCC-BC06-ED49C8AED181}" type="pres">
      <dgm:prSet presAssocID="{6A868D14-A8BF-4BA2-AAA2-21DAD3C2FC7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2321C8-48DF-49CB-88C8-F82C3DFA60D0}" type="pres">
      <dgm:prSet presAssocID="{548932A0-7463-4AD9-93BE-40D32A661A4E}" presName="parTrans" presStyleLbl="bgSibTrans2D1" presStyleIdx="1" presStyleCnt="8"/>
      <dgm:spPr/>
      <dgm:t>
        <a:bodyPr/>
        <a:lstStyle/>
        <a:p>
          <a:endParaRPr lang="en-GB"/>
        </a:p>
      </dgm:t>
    </dgm:pt>
    <dgm:pt modelId="{DF0CA725-898F-42F2-B5C2-A2B2B434F158}" type="pres">
      <dgm:prSet presAssocID="{E8D62C9C-95FF-4434-907D-DC2E3965190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A59230-2A1C-4FEF-A8DE-1FE0F8D15AA3}" type="pres">
      <dgm:prSet presAssocID="{41DDB47E-5EC9-43DC-B7D4-929A51651637}" presName="parTrans" presStyleLbl="bgSibTrans2D1" presStyleIdx="2" presStyleCnt="8"/>
      <dgm:spPr/>
      <dgm:t>
        <a:bodyPr/>
        <a:lstStyle/>
        <a:p>
          <a:endParaRPr lang="en-GB"/>
        </a:p>
      </dgm:t>
    </dgm:pt>
    <dgm:pt modelId="{1636D5FB-DCE6-4EB7-975E-EFC89864C9BB}" type="pres">
      <dgm:prSet presAssocID="{81DF4A94-E750-4698-B654-2AF44F68D7B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FCC018-5F52-42E5-8F8F-F75C659EB67D}" type="pres">
      <dgm:prSet presAssocID="{0FAC8791-7FBE-40EE-A853-9476680CC8CD}" presName="parTrans" presStyleLbl="bgSibTrans2D1" presStyleIdx="3" presStyleCnt="8"/>
      <dgm:spPr/>
      <dgm:t>
        <a:bodyPr/>
        <a:lstStyle/>
        <a:p>
          <a:endParaRPr lang="en-GB"/>
        </a:p>
      </dgm:t>
    </dgm:pt>
    <dgm:pt modelId="{BA590E69-CDCA-4E7E-8714-C17A800D445C}" type="pres">
      <dgm:prSet presAssocID="{95F7BEC9-3C45-4BF9-8B10-7F57C8A3F31E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98C4B1-E053-42AB-A795-5F032D43C659}" type="pres">
      <dgm:prSet presAssocID="{B69433BD-7A76-4BDB-8001-3959331A56D3}" presName="parTrans" presStyleLbl="bgSibTrans2D1" presStyleIdx="4" presStyleCnt="8"/>
      <dgm:spPr/>
      <dgm:t>
        <a:bodyPr/>
        <a:lstStyle/>
        <a:p>
          <a:endParaRPr lang="en-GB"/>
        </a:p>
      </dgm:t>
    </dgm:pt>
    <dgm:pt modelId="{D15067CD-6B51-4CA5-ADE1-F67D97410863}" type="pres">
      <dgm:prSet presAssocID="{1164EA8E-4A74-4EBE-9174-3C643F71FEE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F3FFD3-5EC7-4D47-9183-1D6BFE32A26F}" type="pres">
      <dgm:prSet presAssocID="{34388C9F-C922-45BB-B684-FF12EA4DD576}" presName="parTrans" presStyleLbl="bgSibTrans2D1" presStyleIdx="5" presStyleCnt="8"/>
      <dgm:spPr/>
      <dgm:t>
        <a:bodyPr/>
        <a:lstStyle/>
        <a:p>
          <a:endParaRPr lang="en-GB"/>
        </a:p>
      </dgm:t>
    </dgm:pt>
    <dgm:pt modelId="{BC178EBC-1B92-4FB0-82CE-8852D537F092}" type="pres">
      <dgm:prSet presAssocID="{8FF1D94D-9318-4417-9369-80031FAEE682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6D3C59-152E-40B7-AF49-E5A5414BA411}" type="pres">
      <dgm:prSet presAssocID="{F25272CD-4F71-4BE8-A638-04E6904E04AE}" presName="parTrans" presStyleLbl="bgSibTrans2D1" presStyleIdx="6" presStyleCnt="8"/>
      <dgm:spPr/>
      <dgm:t>
        <a:bodyPr/>
        <a:lstStyle/>
        <a:p>
          <a:endParaRPr lang="en-GB"/>
        </a:p>
      </dgm:t>
    </dgm:pt>
    <dgm:pt modelId="{F3D30883-BE1E-4F07-89A6-0EFFABB98E92}" type="pres">
      <dgm:prSet presAssocID="{62378767-D751-41F4-99D9-4368DE433688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BB9EC9-B0C0-4EAA-AFE4-2B4990095B76}" type="pres">
      <dgm:prSet presAssocID="{5B3C8777-0DA7-43D8-8A52-1F0B38357DB4}" presName="parTrans" presStyleLbl="bgSibTrans2D1" presStyleIdx="7" presStyleCnt="8"/>
      <dgm:spPr/>
      <dgm:t>
        <a:bodyPr/>
        <a:lstStyle/>
        <a:p>
          <a:endParaRPr lang="en-US"/>
        </a:p>
      </dgm:t>
    </dgm:pt>
    <dgm:pt modelId="{C5DB7C96-A10E-41F2-99E2-2DE0C434C7AD}" type="pres">
      <dgm:prSet presAssocID="{CD2E03B8-C5B9-4982-92AC-DD5AE56F6B7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665EAEE-10F0-437A-89E2-D21B9C189038}" srcId="{06E7D36B-5059-46CA-ADA8-2CA825ACA86F}" destId="{1164EA8E-4A74-4EBE-9174-3C643F71FEEA}" srcOrd="4" destOrd="0" parTransId="{B69433BD-7A76-4BDB-8001-3959331A56D3}" sibTransId="{6243F0A7-EF75-4A0F-AD01-05850528D904}"/>
    <dgm:cxn modelId="{B5C367B5-9CA7-4683-A25D-FB6CF30C7547}" type="presOf" srcId="{6F5E53E5-5872-431E-A75A-35FB77ED1B23}" destId="{1E8FCAB5-03C1-44FE-B486-D08A7CBA8158}" srcOrd="0" destOrd="0" presId="urn:microsoft.com/office/officeart/2005/8/layout/radial4"/>
    <dgm:cxn modelId="{8609CD94-AC72-4F8D-AF81-571F9C60B3C5}" type="presOf" srcId="{95F7BEC9-3C45-4BF9-8B10-7F57C8A3F31E}" destId="{BA590E69-CDCA-4E7E-8714-C17A800D445C}" srcOrd="0" destOrd="0" presId="urn:microsoft.com/office/officeart/2005/8/layout/radial4"/>
    <dgm:cxn modelId="{6F265518-6269-45F8-A80B-B26DE3452819}" type="presOf" srcId="{34388C9F-C922-45BB-B684-FF12EA4DD576}" destId="{C7F3FFD3-5EC7-4D47-9183-1D6BFE32A26F}" srcOrd="0" destOrd="0" presId="urn:microsoft.com/office/officeart/2005/8/layout/radial4"/>
    <dgm:cxn modelId="{1BB354BB-EDD2-4988-98C8-CD5EED635293}" type="presOf" srcId="{39887993-4E9C-4DB4-830B-DC5B1F76488C}" destId="{BB4AB70C-CC18-497A-8A6A-534500808C50}" srcOrd="0" destOrd="0" presId="urn:microsoft.com/office/officeart/2005/8/layout/radial4"/>
    <dgm:cxn modelId="{0E2DCAAE-E186-4D97-9746-7FA1D43F6844}" type="presOf" srcId="{F25272CD-4F71-4BE8-A638-04E6904E04AE}" destId="{676D3C59-152E-40B7-AF49-E5A5414BA411}" srcOrd="0" destOrd="0" presId="urn:microsoft.com/office/officeart/2005/8/layout/radial4"/>
    <dgm:cxn modelId="{A79C0D12-0CBA-40FF-9B08-4CB6D35FB26F}" type="presOf" srcId="{0FAC8791-7FBE-40EE-A853-9476680CC8CD}" destId="{94FCC018-5F52-42E5-8F8F-F75C659EB67D}" srcOrd="0" destOrd="0" presId="urn:microsoft.com/office/officeart/2005/8/layout/radial4"/>
    <dgm:cxn modelId="{506BD8FC-EE2C-4E19-B3A3-AEE5D3008178}" type="presOf" srcId="{8FF1D94D-9318-4417-9369-80031FAEE682}" destId="{BC178EBC-1B92-4FB0-82CE-8852D537F092}" srcOrd="0" destOrd="0" presId="urn:microsoft.com/office/officeart/2005/8/layout/radial4"/>
    <dgm:cxn modelId="{059411BC-A606-49F2-A4FF-F725F43E260B}" srcId="{06E7D36B-5059-46CA-ADA8-2CA825ACA86F}" destId="{81DF4A94-E750-4698-B654-2AF44F68D7B2}" srcOrd="2" destOrd="0" parTransId="{41DDB47E-5EC9-43DC-B7D4-929A51651637}" sibTransId="{413EE944-56CE-4E02-9370-1EF0788D26E2}"/>
    <dgm:cxn modelId="{2CA0757B-855F-4A4F-8D95-9C59368505D9}" srcId="{6F5E53E5-5872-431E-A75A-35FB77ED1B23}" destId="{06E7D36B-5059-46CA-ADA8-2CA825ACA86F}" srcOrd="0" destOrd="0" parTransId="{1EE5A167-50AE-478E-9141-56E8895CA0C0}" sibTransId="{737681AB-CC03-4ED9-971D-420B730EEC39}"/>
    <dgm:cxn modelId="{511BFB03-8A84-4B57-AF36-19ABDDBFDE89}" type="presOf" srcId="{E8D62C9C-95FF-4434-907D-DC2E3965190F}" destId="{DF0CA725-898F-42F2-B5C2-A2B2B434F158}" srcOrd="0" destOrd="0" presId="urn:microsoft.com/office/officeart/2005/8/layout/radial4"/>
    <dgm:cxn modelId="{C83AB61A-D29E-4A21-B3B4-2E5F8CAFE95A}" type="presOf" srcId="{6A868D14-A8BF-4BA2-AAA2-21DAD3C2FC74}" destId="{EF05B591-943B-4BCC-BC06-ED49C8AED181}" srcOrd="0" destOrd="0" presId="urn:microsoft.com/office/officeart/2005/8/layout/radial4"/>
    <dgm:cxn modelId="{58361A6B-06C1-4DEB-BF9A-082719255BAB}" srcId="{06E7D36B-5059-46CA-ADA8-2CA825ACA86F}" destId="{62378767-D751-41F4-99D9-4368DE433688}" srcOrd="6" destOrd="0" parTransId="{F25272CD-4F71-4BE8-A638-04E6904E04AE}" sibTransId="{214F99F1-0601-4A4B-B0D7-20F0FEA1BFA3}"/>
    <dgm:cxn modelId="{99C648B3-10C1-4CEF-9571-C85C1FC42B74}" type="presOf" srcId="{81DF4A94-E750-4698-B654-2AF44F68D7B2}" destId="{1636D5FB-DCE6-4EB7-975E-EFC89864C9BB}" srcOrd="0" destOrd="0" presId="urn:microsoft.com/office/officeart/2005/8/layout/radial4"/>
    <dgm:cxn modelId="{D0D550E3-CB7A-453D-BF4E-F182A65AA8C7}" srcId="{06E7D36B-5059-46CA-ADA8-2CA825ACA86F}" destId="{6A868D14-A8BF-4BA2-AAA2-21DAD3C2FC74}" srcOrd="0" destOrd="0" parTransId="{39887993-4E9C-4DB4-830B-DC5B1F76488C}" sibTransId="{CE593561-40D9-4808-ADC6-D1FEE32D6515}"/>
    <dgm:cxn modelId="{FCF6133A-9B2B-4987-ACD0-1DACC789658D}" type="presOf" srcId="{5B3C8777-0DA7-43D8-8A52-1F0B38357DB4}" destId="{3FBB9EC9-B0C0-4EAA-AFE4-2B4990095B76}" srcOrd="0" destOrd="0" presId="urn:microsoft.com/office/officeart/2005/8/layout/radial4"/>
    <dgm:cxn modelId="{DF6D1744-A8F7-47AE-9F01-CB7A895B85E2}" srcId="{06E7D36B-5059-46CA-ADA8-2CA825ACA86F}" destId="{95F7BEC9-3C45-4BF9-8B10-7F57C8A3F31E}" srcOrd="3" destOrd="0" parTransId="{0FAC8791-7FBE-40EE-A853-9476680CC8CD}" sibTransId="{60FE73DA-4206-4104-B4F5-DA5C59C23F3D}"/>
    <dgm:cxn modelId="{0911A8CA-0236-487C-9DB2-A331F32AF304}" type="presOf" srcId="{41DDB47E-5EC9-43DC-B7D4-929A51651637}" destId="{7AA59230-2A1C-4FEF-A8DE-1FE0F8D15AA3}" srcOrd="0" destOrd="0" presId="urn:microsoft.com/office/officeart/2005/8/layout/radial4"/>
    <dgm:cxn modelId="{283D4A74-A16A-4C5B-98ED-1B140387A2A4}" type="presOf" srcId="{1164EA8E-4A74-4EBE-9174-3C643F71FEEA}" destId="{D15067CD-6B51-4CA5-ADE1-F67D97410863}" srcOrd="0" destOrd="0" presId="urn:microsoft.com/office/officeart/2005/8/layout/radial4"/>
    <dgm:cxn modelId="{29A60EC2-0CF8-4706-A0C6-84AE693CF430}" srcId="{06E7D36B-5059-46CA-ADA8-2CA825ACA86F}" destId="{8FF1D94D-9318-4417-9369-80031FAEE682}" srcOrd="5" destOrd="0" parTransId="{34388C9F-C922-45BB-B684-FF12EA4DD576}" sibTransId="{28CD5959-F27C-42F9-9E91-BBAF4C1EF219}"/>
    <dgm:cxn modelId="{10BF1CBA-3A0E-4D17-8DA3-34E56C1DBFD5}" type="presOf" srcId="{06E7D36B-5059-46CA-ADA8-2CA825ACA86F}" destId="{EEF7C1B8-723A-418D-8AD3-9AF7322C2552}" srcOrd="0" destOrd="0" presId="urn:microsoft.com/office/officeart/2005/8/layout/radial4"/>
    <dgm:cxn modelId="{7A35525C-C819-48BC-8756-D18908DCFB77}" type="presOf" srcId="{CD2E03B8-C5B9-4982-92AC-DD5AE56F6B70}" destId="{C5DB7C96-A10E-41F2-99E2-2DE0C434C7AD}" srcOrd="0" destOrd="0" presId="urn:microsoft.com/office/officeart/2005/8/layout/radial4"/>
    <dgm:cxn modelId="{66E0FEA1-5C98-4670-985D-444E6B4EEDD4}" type="presOf" srcId="{62378767-D751-41F4-99D9-4368DE433688}" destId="{F3D30883-BE1E-4F07-89A6-0EFFABB98E92}" srcOrd="0" destOrd="0" presId="urn:microsoft.com/office/officeart/2005/8/layout/radial4"/>
    <dgm:cxn modelId="{8F26BC2E-DADB-4AFA-9405-644526C5D641}" type="presOf" srcId="{B69433BD-7A76-4BDB-8001-3959331A56D3}" destId="{5598C4B1-E053-42AB-A795-5F032D43C659}" srcOrd="0" destOrd="0" presId="urn:microsoft.com/office/officeart/2005/8/layout/radial4"/>
    <dgm:cxn modelId="{EE6D96D9-4FC5-491E-938A-1435B0DD6208}" type="presOf" srcId="{548932A0-7463-4AD9-93BE-40D32A661A4E}" destId="{172321C8-48DF-49CB-88C8-F82C3DFA60D0}" srcOrd="0" destOrd="0" presId="urn:microsoft.com/office/officeart/2005/8/layout/radial4"/>
    <dgm:cxn modelId="{B5C0AC3A-91F6-453D-BDA1-34A6E84C361C}" srcId="{06E7D36B-5059-46CA-ADA8-2CA825ACA86F}" destId="{E8D62C9C-95FF-4434-907D-DC2E3965190F}" srcOrd="1" destOrd="0" parTransId="{548932A0-7463-4AD9-93BE-40D32A661A4E}" sibTransId="{548D45DB-35DE-4282-99D8-69B45CDEB20E}"/>
    <dgm:cxn modelId="{5B77A1DC-7433-42A3-AED3-CE64E71E7837}" srcId="{06E7D36B-5059-46CA-ADA8-2CA825ACA86F}" destId="{CD2E03B8-C5B9-4982-92AC-DD5AE56F6B70}" srcOrd="7" destOrd="0" parTransId="{5B3C8777-0DA7-43D8-8A52-1F0B38357DB4}" sibTransId="{B07C2019-5D03-4574-A12C-7236F35ECEC4}"/>
    <dgm:cxn modelId="{50F007B5-1E46-4204-9A02-B58125F8B5EB}" type="presParOf" srcId="{1E8FCAB5-03C1-44FE-B486-D08A7CBA8158}" destId="{EEF7C1B8-723A-418D-8AD3-9AF7322C2552}" srcOrd="0" destOrd="0" presId="urn:microsoft.com/office/officeart/2005/8/layout/radial4"/>
    <dgm:cxn modelId="{2C2C41F1-53DC-4E40-8A6B-FD7AE4A0641C}" type="presParOf" srcId="{1E8FCAB5-03C1-44FE-B486-D08A7CBA8158}" destId="{BB4AB70C-CC18-497A-8A6A-534500808C50}" srcOrd="1" destOrd="0" presId="urn:microsoft.com/office/officeart/2005/8/layout/radial4"/>
    <dgm:cxn modelId="{A9F71D29-2E89-42B8-A2AE-E7B636A1E172}" type="presParOf" srcId="{1E8FCAB5-03C1-44FE-B486-D08A7CBA8158}" destId="{EF05B591-943B-4BCC-BC06-ED49C8AED181}" srcOrd="2" destOrd="0" presId="urn:microsoft.com/office/officeart/2005/8/layout/radial4"/>
    <dgm:cxn modelId="{BD7D597C-AD42-4FB9-92F2-A028DCE10FE6}" type="presParOf" srcId="{1E8FCAB5-03C1-44FE-B486-D08A7CBA8158}" destId="{172321C8-48DF-49CB-88C8-F82C3DFA60D0}" srcOrd="3" destOrd="0" presId="urn:microsoft.com/office/officeart/2005/8/layout/radial4"/>
    <dgm:cxn modelId="{2F1E7DE4-1411-4704-B744-01D644944767}" type="presParOf" srcId="{1E8FCAB5-03C1-44FE-B486-D08A7CBA8158}" destId="{DF0CA725-898F-42F2-B5C2-A2B2B434F158}" srcOrd="4" destOrd="0" presId="urn:microsoft.com/office/officeart/2005/8/layout/radial4"/>
    <dgm:cxn modelId="{1CAA5F07-A89B-426F-A757-A3A3E179CA3E}" type="presParOf" srcId="{1E8FCAB5-03C1-44FE-B486-D08A7CBA8158}" destId="{7AA59230-2A1C-4FEF-A8DE-1FE0F8D15AA3}" srcOrd="5" destOrd="0" presId="urn:microsoft.com/office/officeart/2005/8/layout/radial4"/>
    <dgm:cxn modelId="{D5549B38-C61E-4E11-968C-DACCDB08E633}" type="presParOf" srcId="{1E8FCAB5-03C1-44FE-B486-D08A7CBA8158}" destId="{1636D5FB-DCE6-4EB7-975E-EFC89864C9BB}" srcOrd="6" destOrd="0" presId="urn:microsoft.com/office/officeart/2005/8/layout/radial4"/>
    <dgm:cxn modelId="{E28325A0-0AC5-4983-BB02-CCC1130DB5AA}" type="presParOf" srcId="{1E8FCAB5-03C1-44FE-B486-D08A7CBA8158}" destId="{94FCC018-5F52-42E5-8F8F-F75C659EB67D}" srcOrd="7" destOrd="0" presId="urn:microsoft.com/office/officeart/2005/8/layout/radial4"/>
    <dgm:cxn modelId="{61B5BDCB-C02B-45CF-8DD6-FAF678B24D2B}" type="presParOf" srcId="{1E8FCAB5-03C1-44FE-B486-D08A7CBA8158}" destId="{BA590E69-CDCA-4E7E-8714-C17A800D445C}" srcOrd="8" destOrd="0" presId="urn:microsoft.com/office/officeart/2005/8/layout/radial4"/>
    <dgm:cxn modelId="{4D67FE2C-3A94-497A-8C6A-FEE20654E761}" type="presParOf" srcId="{1E8FCAB5-03C1-44FE-B486-D08A7CBA8158}" destId="{5598C4B1-E053-42AB-A795-5F032D43C659}" srcOrd="9" destOrd="0" presId="urn:microsoft.com/office/officeart/2005/8/layout/radial4"/>
    <dgm:cxn modelId="{EF1DD118-9AF2-45EC-9F12-9AB723507DD8}" type="presParOf" srcId="{1E8FCAB5-03C1-44FE-B486-D08A7CBA8158}" destId="{D15067CD-6B51-4CA5-ADE1-F67D97410863}" srcOrd="10" destOrd="0" presId="urn:microsoft.com/office/officeart/2005/8/layout/radial4"/>
    <dgm:cxn modelId="{F58ECE6D-A6C2-4FCF-B2D8-594F648D11E9}" type="presParOf" srcId="{1E8FCAB5-03C1-44FE-B486-D08A7CBA8158}" destId="{C7F3FFD3-5EC7-4D47-9183-1D6BFE32A26F}" srcOrd="11" destOrd="0" presId="urn:microsoft.com/office/officeart/2005/8/layout/radial4"/>
    <dgm:cxn modelId="{D4F7EEC5-AE45-42B8-8780-25384471A914}" type="presParOf" srcId="{1E8FCAB5-03C1-44FE-B486-D08A7CBA8158}" destId="{BC178EBC-1B92-4FB0-82CE-8852D537F092}" srcOrd="12" destOrd="0" presId="urn:microsoft.com/office/officeart/2005/8/layout/radial4"/>
    <dgm:cxn modelId="{2CACA65B-7292-44EB-BC8A-5B5668F71048}" type="presParOf" srcId="{1E8FCAB5-03C1-44FE-B486-D08A7CBA8158}" destId="{676D3C59-152E-40B7-AF49-E5A5414BA411}" srcOrd="13" destOrd="0" presId="urn:microsoft.com/office/officeart/2005/8/layout/radial4"/>
    <dgm:cxn modelId="{687B56B5-2D8F-4E75-B3D3-FEC66363AF0A}" type="presParOf" srcId="{1E8FCAB5-03C1-44FE-B486-D08A7CBA8158}" destId="{F3D30883-BE1E-4F07-89A6-0EFFABB98E92}" srcOrd="14" destOrd="0" presId="urn:microsoft.com/office/officeart/2005/8/layout/radial4"/>
    <dgm:cxn modelId="{A61B4AFA-824E-490D-ABB7-5385B9DC68DD}" type="presParOf" srcId="{1E8FCAB5-03C1-44FE-B486-D08A7CBA8158}" destId="{3FBB9EC9-B0C0-4EAA-AFE4-2B4990095B76}" srcOrd="15" destOrd="0" presId="urn:microsoft.com/office/officeart/2005/8/layout/radial4"/>
    <dgm:cxn modelId="{4B662836-C541-45AC-BA60-FB24ABFA7925}" type="presParOf" srcId="{1E8FCAB5-03C1-44FE-B486-D08A7CBA8158}" destId="{C5DB7C96-A10E-41F2-99E2-2DE0C434C7AD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688B7-102C-435F-8AB0-2246F3DFEDC0}">
      <dsp:nvSpPr>
        <dsp:cNvPr id="0" name=""/>
        <dsp:cNvSpPr/>
      </dsp:nvSpPr>
      <dsp:spPr>
        <a:xfrm>
          <a:off x="1791356" y="0"/>
          <a:ext cx="3697344" cy="369734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9C19B9-0DD8-4791-9BE9-F8D83C26E88D}">
      <dsp:nvSpPr>
        <dsp:cNvPr id="0" name=""/>
        <dsp:cNvSpPr/>
      </dsp:nvSpPr>
      <dsp:spPr>
        <a:xfrm>
          <a:off x="239655" y="240327"/>
          <a:ext cx="1478937" cy="1478937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Long discharge duration, low power rating</a:t>
          </a:r>
          <a:endParaRPr lang="en-GB" sz="1800" kern="1200" dirty="0"/>
        </a:p>
      </dsp:txBody>
      <dsp:txXfrm>
        <a:off x="311851" y="312523"/>
        <a:ext cx="1334545" cy="1334545"/>
      </dsp:txXfrm>
    </dsp:sp>
    <dsp:sp modelId="{E759D11B-713F-433D-A135-92B13A463324}">
      <dsp:nvSpPr>
        <dsp:cNvPr id="0" name=""/>
        <dsp:cNvSpPr/>
      </dsp:nvSpPr>
      <dsp:spPr>
        <a:xfrm>
          <a:off x="5522198" y="264123"/>
          <a:ext cx="1478937" cy="1478937"/>
        </a:xfrm>
        <a:prstGeom prst="roundRect">
          <a:avLst/>
        </a:prstGeom>
        <a:solidFill>
          <a:srgbClr val="1E7ECB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Long discharge duration, high power rating</a:t>
          </a:r>
          <a:endParaRPr lang="en-GB" sz="1800" kern="1200" dirty="0"/>
        </a:p>
      </dsp:txBody>
      <dsp:txXfrm>
        <a:off x="5594394" y="336319"/>
        <a:ext cx="1334545" cy="1334545"/>
      </dsp:txXfrm>
    </dsp:sp>
    <dsp:sp modelId="{4BC0923B-8858-4EB8-B7B9-9E38D38AFE0B}">
      <dsp:nvSpPr>
        <dsp:cNvPr id="0" name=""/>
        <dsp:cNvSpPr/>
      </dsp:nvSpPr>
      <dsp:spPr>
        <a:xfrm>
          <a:off x="239655" y="1978079"/>
          <a:ext cx="1478937" cy="1478937"/>
        </a:xfrm>
        <a:prstGeom prst="roundRect">
          <a:avLst/>
        </a:prstGeom>
        <a:solidFill>
          <a:srgbClr val="0B49A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Short discharge duration, low power rating</a:t>
          </a:r>
          <a:endParaRPr lang="en-GB" sz="1800" kern="1200" dirty="0"/>
        </a:p>
      </dsp:txBody>
      <dsp:txXfrm>
        <a:off x="311851" y="2050275"/>
        <a:ext cx="1334545" cy="1334545"/>
      </dsp:txXfrm>
    </dsp:sp>
    <dsp:sp modelId="{F1F68AA6-A49B-45FE-9F27-C701EB3F99DA}">
      <dsp:nvSpPr>
        <dsp:cNvPr id="0" name=""/>
        <dsp:cNvSpPr/>
      </dsp:nvSpPr>
      <dsp:spPr>
        <a:xfrm>
          <a:off x="5522198" y="1978079"/>
          <a:ext cx="1478937" cy="1478937"/>
        </a:xfrm>
        <a:prstGeom prst="roundRect">
          <a:avLst/>
        </a:prstGeom>
        <a:solidFill>
          <a:srgbClr val="001E6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Short discharge duration, high power rating</a:t>
          </a:r>
          <a:endParaRPr lang="en-GB" sz="1800" kern="1200" dirty="0"/>
        </a:p>
      </dsp:txBody>
      <dsp:txXfrm>
        <a:off x="5594394" y="2050275"/>
        <a:ext cx="1334545" cy="13345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11082-1150-4673-A91C-02445B89A27E}">
      <dsp:nvSpPr>
        <dsp:cNvPr id="0" name=""/>
        <dsp:cNvSpPr/>
      </dsp:nvSpPr>
      <dsp:spPr>
        <a:xfrm>
          <a:off x="0" y="331706"/>
          <a:ext cx="7128792" cy="1037844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64758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Generation</a:t>
          </a:r>
          <a:endParaRPr lang="en-GB" sz="1800" kern="1200" dirty="0"/>
        </a:p>
      </dsp:txBody>
      <dsp:txXfrm>
        <a:off x="0" y="591167"/>
        <a:ext cx="6869331" cy="518922"/>
      </dsp:txXfrm>
    </dsp:sp>
    <dsp:sp modelId="{6A47516B-BA14-443D-A8E0-F727B9238963}">
      <dsp:nvSpPr>
        <dsp:cNvPr id="0" name=""/>
        <dsp:cNvSpPr/>
      </dsp:nvSpPr>
      <dsp:spPr>
        <a:xfrm>
          <a:off x="0" y="1133727"/>
          <a:ext cx="1643186" cy="19197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Reduce imbalances as part of a portfolio</a:t>
          </a:r>
          <a:endParaRPr lang="en-GB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Generate revenues through arbitrage</a:t>
          </a:r>
          <a:endParaRPr lang="en-GB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Displace higher carbon generation capacity</a:t>
          </a:r>
          <a:endParaRPr lang="en-GB" sz="1400" kern="1200" dirty="0"/>
        </a:p>
      </dsp:txBody>
      <dsp:txXfrm>
        <a:off x="0" y="1133727"/>
        <a:ext cx="1643186" cy="1919700"/>
      </dsp:txXfrm>
    </dsp:sp>
    <dsp:sp modelId="{BE2A287A-C2F7-4584-90A1-1F0482EC45C6}">
      <dsp:nvSpPr>
        <dsp:cNvPr id="0" name=""/>
        <dsp:cNvSpPr/>
      </dsp:nvSpPr>
      <dsp:spPr>
        <a:xfrm>
          <a:off x="1643186" y="677532"/>
          <a:ext cx="5485605" cy="1037844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503365"/>
            <a:satOff val="13023"/>
            <a:lumOff val="-1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64758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Network </a:t>
          </a:r>
          <a:endParaRPr lang="en-GB" sz="2000" kern="1200" dirty="0"/>
        </a:p>
      </dsp:txBody>
      <dsp:txXfrm>
        <a:off x="1643186" y="936993"/>
        <a:ext cx="5226144" cy="518922"/>
      </dsp:txXfrm>
    </dsp:sp>
    <dsp:sp modelId="{871A4247-06EE-4BE3-AC41-E8EC489115A2}">
      <dsp:nvSpPr>
        <dsp:cNvPr id="0" name=""/>
        <dsp:cNvSpPr/>
      </dsp:nvSpPr>
      <dsp:spPr>
        <a:xfrm>
          <a:off x="1643186" y="1479553"/>
          <a:ext cx="1643186" cy="18707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503365"/>
              <a:satOff val="13023"/>
              <a:lumOff val="-1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To optimise network reinforcement</a:t>
          </a:r>
          <a:endParaRPr lang="en-GB" sz="1500" kern="1200" dirty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To contribute to quality of supply targets</a:t>
          </a:r>
          <a:endParaRPr lang="en-GB" sz="1500" kern="1200" dirty="0"/>
        </a:p>
      </dsp:txBody>
      <dsp:txXfrm>
        <a:off x="1643186" y="1479553"/>
        <a:ext cx="1643186" cy="1870769"/>
      </dsp:txXfrm>
    </dsp:sp>
    <dsp:sp modelId="{2EB9207F-D09E-4FA1-ADF2-B569CB7AC203}">
      <dsp:nvSpPr>
        <dsp:cNvPr id="0" name=""/>
        <dsp:cNvSpPr/>
      </dsp:nvSpPr>
      <dsp:spPr>
        <a:xfrm>
          <a:off x="3286373" y="1023357"/>
          <a:ext cx="3842418" cy="1037844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1006730"/>
            <a:satOff val="26047"/>
            <a:lumOff val="-2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64758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Ancillary services</a:t>
          </a:r>
          <a:endParaRPr lang="en-GB" sz="2000" kern="1200" dirty="0"/>
        </a:p>
      </dsp:txBody>
      <dsp:txXfrm>
        <a:off x="3286373" y="1282818"/>
        <a:ext cx="3582957" cy="518922"/>
      </dsp:txXfrm>
    </dsp:sp>
    <dsp:sp modelId="{7E1DAAFA-664B-4687-B5A9-F157235883A5}">
      <dsp:nvSpPr>
        <dsp:cNvPr id="0" name=""/>
        <dsp:cNvSpPr/>
      </dsp:nvSpPr>
      <dsp:spPr>
        <a:xfrm>
          <a:off x="3286373" y="1825379"/>
          <a:ext cx="1643186" cy="18832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006730"/>
              <a:satOff val="26047"/>
              <a:lumOff val="-2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To contribute to ancillary services requirements</a:t>
          </a:r>
          <a:endParaRPr lang="en-GB" sz="1500" kern="1200" dirty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To reduce the need for additional capacity</a:t>
          </a:r>
          <a:endParaRPr lang="en-GB" sz="1500" kern="1200" dirty="0"/>
        </a:p>
      </dsp:txBody>
      <dsp:txXfrm>
        <a:off x="3286373" y="1825379"/>
        <a:ext cx="1643186" cy="1883278"/>
      </dsp:txXfrm>
    </dsp:sp>
    <dsp:sp modelId="{6F4CE326-D19B-43B8-97D8-40484028717E}">
      <dsp:nvSpPr>
        <dsp:cNvPr id="0" name=""/>
        <dsp:cNvSpPr/>
      </dsp:nvSpPr>
      <dsp:spPr>
        <a:xfrm>
          <a:off x="4929559" y="1369183"/>
          <a:ext cx="2199232" cy="1037844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1510095"/>
            <a:satOff val="39070"/>
            <a:lumOff val="-3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64758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Supply</a:t>
          </a:r>
          <a:endParaRPr lang="en-GB" sz="2000" kern="1200" dirty="0"/>
        </a:p>
      </dsp:txBody>
      <dsp:txXfrm>
        <a:off x="4929559" y="1628644"/>
        <a:ext cx="1939771" cy="518922"/>
      </dsp:txXfrm>
    </dsp:sp>
    <dsp:sp modelId="{4CF8C95E-C6E0-44C7-9EC6-A39422B6C0F1}">
      <dsp:nvSpPr>
        <dsp:cNvPr id="0" name=""/>
        <dsp:cNvSpPr/>
      </dsp:nvSpPr>
      <dsp:spPr>
        <a:xfrm>
          <a:off x="4929559" y="2171204"/>
          <a:ext cx="1658157" cy="19053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10095"/>
              <a:satOff val="39070"/>
              <a:lumOff val="-3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Wholesale hedging requirements</a:t>
          </a:r>
          <a:endParaRPr lang="en-GB" sz="1500" kern="1200" dirty="0"/>
        </a:p>
      </dsp:txBody>
      <dsp:txXfrm>
        <a:off x="4929559" y="2171204"/>
        <a:ext cx="1658157" cy="19053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40E68-D5AA-4574-807D-FD0F5586BD94}">
      <dsp:nvSpPr>
        <dsp:cNvPr id="0" name=""/>
        <dsp:cNvSpPr/>
      </dsp:nvSpPr>
      <dsp:spPr>
        <a:xfrm>
          <a:off x="0" y="0"/>
          <a:ext cx="7560840" cy="4752528"/>
        </a:xfrm>
        <a:prstGeom prst="roundRect">
          <a:avLst>
            <a:gd name="adj" fmla="val 1000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i="0" u="none" kern="1200" dirty="0" smtClean="0"/>
            <a:t>Storage business models – from DNO perspective</a:t>
          </a:r>
          <a:endParaRPr lang="en-GB" sz="2400" kern="1200" dirty="0"/>
        </a:p>
      </dsp:txBody>
      <dsp:txXfrm>
        <a:off x="0" y="0"/>
        <a:ext cx="7560840" cy="1425758"/>
      </dsp:txXfrm>
    </dsp:sp>
    <dsp:sp modelId="{85FE4E0D-1D81-43EA-B326-3E29EDA2D70D}">
      <dsp:nvSpPr>
        <dsp:cNvPr id="0" name=""/>
        <dsp:cNvSpPr/>
      </dsp:nvSpPr>
      <dsp:spPr>
        <a:xfrm>
          <a:off x="756083" y="1425990"/>
          <a:ext cx="6048672" cy="456282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i="0" u="none" kern="1200" dirty="0" smtClean="0"/>
            <a:t>Providing network services only</a:t>
          </a:r>
          <a:endParaRPr lang="en-GB" sz="1400" kern="1200" dirty="0"/>
        </a:p>
      </dsp:txBody>
      <dsp:txXfrm>
        <a:off x="769447" y="1439354"/>
        <a:ext cx="6021944" cy="429554"/>
      </dsp:txXfrm>
    </dsp:sp>
    <dsp:sp modelId="{0E7C125B-CFF9-414B-BE77-EEEF41F310A8}">
      <dsp:nvSpPr>
        <dsp:cNvPr id="0" name=""/>
        <dsp:cNvSpPr/>
      </dsp:nvSpPr>
      <dsp:spPr>
        <a:xfrm>
          <a:off x="756083" y="1952469"/>
          <a:ext cx="6048672" cy="456282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184352"/>
            <a:satOff val="-29885"/>
            <a:lumOff val="192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i="0" u="none" kern="1200" dirty="0" smtClean="0"/>
            <a:t>DNO merchant including trading (builds, owns and operates asset)</a:t>
          </a:r>
          <a:endParaRPr lang="en-GB" sz="1400" kern="1200" dirty="0"/>
        </a:p>
      </dsp:txBody>
      <dsp:txXfrm>
        <a:off x="769447" y="1965833"/>
        <a:ext cx="6021944" cy="429554"/>
      </dsp:txXfrm>
    </dsp:sp>
    <dsp:sp modelId="{6CCE43F2-7CBB-4FFD-B030-61FCA13F2F82}">
      <dsp:nvSpPr>
        <dsp:cNvPr id="0" name=""/>
        <dsp:cNvSpPr/>
      </dsp:nvSpPr>
      <dsp:spPr>
        <a:xfrm>
          <a:off x="756083" y="2478949"/>
          <a:ext cx="6048672" cy="456282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368703"/>
            <a:satOff val="-59771"/>
            <a:lumOff val="38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i="0" u="none" kern="1200" dirty="0" smtClean="0"/>
            <a:t>DNO has a more DSO role (active within wholesale market under incentive scheme)</a:t>
          </a:r>
          <a:endParaRPr lang="en-GB" sz="1400" kern="1200" dirty="0"/>
        </a:p>
      </dsp:txBody>
      <dsp:txXfrm>
        <a:off x="769447" y="2492313"/>
        <a:ext cx="6021944" cy="429554"/>
      </dsp:txXfrm>
    </dsp:sp>
    <dsp:sp modelId="{79EBB24E-0D3F-4BE1-8762-B3E04EC67AF2}">
      <dsp:nvSpPr>
        <dsp:cNvPr id="0" name=""/>
        <dsp:cNvSpPr/>
      </dsp:nvSpPr>
      <dsp:spPr>
        <a:xfrm>
          <a:off x="756083" y="3005428"/>
          <a:ext cx="6048672" cy="456282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553055"/>
            <a:satOff val="-89656"/>
            <a:lumOff val="576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DNO agrees long term contract with 3</a:t>
          </a:r>
          <a:r>
            <a:rPr lang="en-GB" sz="1400" kern="1200" baseline="30000" dirty="0" smtClean="0"/>
            <a:t>rd</a:t>
          </a:r>
          <a:r>
            <a:rPr lang="en-GB" sz="1400" kern="1200" dirty="0" smtClean="0"/>
            <a:t> party (DNO ownership)</a:t>
          </a:r>
          <a:endParaRPr lang="en-GB" sz="1400" kern="1200" dirty="0"/>
        </a:p>
      </dsp:txBody>
      <dsp:txXfrm>
        <a:off x="769447" y="3018792"/>
        <a:ext cx="6021944" cy="429554"/>
      </dsp:txXfrm>
    </dsp:sp>
    <dsp:sp modelId="{1A20A51D-C719-43B4-B75E-EFA8DFFC5636}">
      <dsp:nvSpPr>
        <dsp:cNvPr id="0" name=""/>
        <dsp:cNvSpPr/>
      </dsp:nvSpPr>
      <dsp:spPr>
        <a:xfrm>
          <a:off x="756083" y="3531908"/>
          <a:ext cx="6048672" cy="456282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368703"/>
            <a:satOff val="-59771"/>
            <a:lumOff val="38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DNO agrees long term contract but does not own storage</a:t>
          </a:r>
          <a:endParaRPr lang="en-GB" sz="1400" kern="1200" dirty="0"/>
        </a:p>
      </dsp:txBody>
      <dsp:txXfrm>
        <a:off x="769447" y="3545272"/>
        <a:ext cx="6021944" cy="429554"/>
      </dsp:txXfrm>
    </dsp:sp>
    <dsp:sp modelId="{9A2B4BCF-9EA1-4798-9F44-E6843D92F0EF}">
      <dsp:nvSpPr>
        <dsp:cNvPr id="0" name=""/>
        <dsp:cNvSpPr/>
      </dsp:nvSpPr>
      <dsp:spPr>
        <a:xfrm>
          <a:off x="756083" y="4058387"/>
          <a:ext cx="6048672" cy="456282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184352"/>
            <a:satOff val="-29885"/>
            <a:lumOff val="192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DNO sets </a:t>
          </a:r>
          <a:r>
            <a:rPr lang="en-GB" sz="1400" kern="1200" dirty="0" err="1" smtClean="0"/>
            <a:t>DUoS</a:t>
          </a:r>
          <a:r>
            <a:rPr lang="en-GB" sz="1400" kern="1200" dirty="0" smtClean="0"/>
            <a:t> charges to create signals for peak shaving that reflect value of reinforcement</a:t>
          </a:r>
          <a:endParaRPr lang="en-GB" sz="1400" kern="1200" dirty="0"/>
        </a:p>
      </dsp:txBody>
      <dsp:txXfrm>
        <a:off x="769447" y="4071751"/>
        <a:ext cx="6021944" cy="4295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7C1B8-723A-418D-8AD3-9AF7322C2552}">
      <dsp:nvSpPr>
        <dsp:cNvPr id="0" name=""/>
        <dsp:cNvSpPr/>
      </dsp:nvSpPr>
      <dsp:spPr>
        <a:xfrm>
          <a:off x="2512754" y="2444122"/>
          <a:ext cx="1838914" cy="1838914"/>
        </a:xfrm>
        <a:prstGeom prst="ellipse">
          <a:avLst/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i="0" u="none" kern="1200" dirty="0" smtClean="0"/>
            <a:t>STORAGE REVENUES</a:t>
          </a:r>
          <a:endParaRPr lang="en-GB" sz="1800" kern="1200" dirty="0"/>
        </a:p>
      </dsp:txBody>
      <dsp:txXfrm>
        <a:off x="2782057" y="2713425"/>
        <a:ext cx="1300308" cy="1300308"/>
      </dsp:txXfrm>
    </dsp:sp>
    <dsp:sp modelId="{BB4AB70C-CC18-497A-8A6A-534500808C50}">
      <dsp:nvSpPr>
        <dsp:cNvPr id="0" name=""/>
        <dsp:cNvSpPr/>
      </dsp:nvSpPr>
      <dsp:spPr>
        <a:xfrm rot="10800000">
          <a:off x="644313" y="3101534"/>
          <a:ext cx="1765676" cy="52409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5B591-943B-4BCC-BC06-ED49C8AED181}">
      <dsp:nvSpPr>
        <dsp:cNvPr id="0" name=""/>
        <dsp:cNvSpPr/>
      </dsp:nvSpPr>
      <dsp:spPr>
        <a:xfrm>
          <a:off x="693" y="2848683"/>
          <a:ext cx="1287240" cy="1029792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i="0" u="none" kern="1200" dirty="0" smtClean="0"/>
            <a:t>Capacity Payment</a:t>
          </a:r>
          <a:endParaRPr lang="en-GB" sz="1600" kern="1200" dirty="0"/>
        </a:p>
      </dsp:txBody>
      <dsp:txXfrm>
        <a:off x="30855" y="2878845"/>
        <a:ext cx="1226916" cy="969468"/>
      </dsp:txXfrm>
    </dsp:sp>
    <dsp:sp modelId="{172321C8-48DF-49CB-88C8-F82C3DFA60D0}">
      <dsp:nvSpPr>
        <dsp:cNvPr id="0" name=""/>
        <dsp:cNvSpPr/>
      </dsp:nvSpPr>
      <dsp:spPr>
        <a:xfrm rot="12960000">
          <a:off x="1008147" y="1981768"/>
          <a:ext cx="1765676" cy="52409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219301"/>
            <a:satOff val="-29987"/>
            <a:lumOff val="185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CA725-898F-42F2-B5C2-A2B2B434F158}">
      <dsp:nvSpPr>
        <dsp:cNvPr id="0" name=""/>
        <dsp:cNvSpPr/>
      </dsp:nvSpPr>
      <dsp:spPr>
        <a:xfrm>
          <a:off x="533134" y="1209998"/>
          <a:ext cx="1287240" cy="1029792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184352"/>
            <a:satOff val="-29885"/>
            <a:lumOff val="192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i="0" u="none" kern="1200" dirty="0" smtClean="0"/>
            <a:t>STOR</a:t>
          </a:r>
          <a:endParaRPr lang="en-GB" sz="1600" kern="1200" dirty="0"/>
        </a:p>
      </dsp:txBody>
      <dsp:txXfrm>
        <a:off x="563296" y="1240160"/>
        <a:ext cx="1226916" cy="969468"/>
      </dsp:txXfrm>
    </dsp:sp>
    <dsp:sp modelId="{7AA59230-2A1C-4FEF-A8DE-1FE0F8D15AA3}">
      <dsp:nvSpPr>
        <dsp:cNvPr id="0" name=""/>
        <dsp:cNvSpPr/>
      </dsp:nvSpPr>
      <dsp:spPr>
        <a:xfrm rot="15120000">
          <a:off x="1960677" y="1289714"/>
          <a:ext cx="1765676" cy="52409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438602"/>
            <a:satOff val="-59975"/>
            <a:lumOff val="370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6D5FB-DCE6-4EB7-975E-EFC89864C9BB}">
      <dsp:nvSpPr>
        <dsp:cNvPr id="0" name=""/>
        <dsp:cNvSpPr/>
      </dsp:nvSpPr>
      <dsp:spPr>
        <a:xfrm>
          <a:off x="1927083" y="197234"/>
          <a:ext cx="1287240" cy="1029792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368703"/>
            <a:satOff val="-59771"/>
            <a:lumOff val="38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i="0" u="none" kern="1200" dirty="0" smtClean="0"/>
            <a:t>Fast Reserve</a:t>
          </a:r>
          <a:endParaRPr lang="en-GB" sz="1600" kern="1200" dirty="0"/>
        </a:p>
      </dsp:txBody>
      <dsp:txXfrm>
        <a:off x="1957245" y="227396"/>
        <a:ext cx="1226916" cy="969468"/>
      </dsp:txXfrm>
    </dsp:sp>
    <dsp:sp modelId="{94FCC018-5F52-42E5-8F8F-F75C659EB67D}">
      <dsp:nvSpPr>
        <dsp:cNvPr id="0" name=""/>
        <dsp:cNvSpPr/>
      </dsp:nvSpPr>
      <dsp:spPr>
        <a:xfrm rot="17280000">
          <a:off x="3138069" y="1289714"/>
          <a:ext cx="1765676" cy="52409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657903"/>
            <a:satOff val="-89962"/>
            <a:lumOff val="556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590E69-CDCA-4E7E-8714-C17A800D445C}">
      <dsp:nvSpPr>
        <dsp:cNvPr id="0" name=""/>
        <dsp:cNvSpPr/>
      </dsp:nvSpPr>
      <dsp:spPr>
        <a:xfrm>
          <a:off x="3650099" y="197234"/>
          <a:ext cx="1287240" cy="1029792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553055"/>
            <a:satOff val="-89656"/>
            <a:lumOff val="576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Frequency Response</a:t>
          </a:r>
          <a:endParaRPr lang="en-GB" sz="1600" kern="1200" dirty="0"/>
        </a:p>
      </dsp:txBody>
      <dsp:txXfrm>
        <a:off x="3680261" y="227396"/>
        <a:ext cx="1226916" cy="969468"/>
      </dsp:txXfrm>
    </dsp:sp>
    <dsp:sp modelId="{5598C4B1-E053-42AB-A795-5F032D43C659}">
      <dsp:nvSpPr>
        <dsp:cNvPr id="0" name=""/>
        <dsp:cNvSpPr/>
      </dsp:nvSpPr>
      <dsp:spPr>
        <a:xfrm rot="19440000">
          <a:off x="4090599" y="1981768"/>
          <a:ext cx="1765676" cy="52409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438602"/>
            <a:satOff val="-59975"/>
            <a:lumOff val="370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067CD-6B51-4CA5-ADE1-F67D97410863}">
      <dsp:nvSpPr>
        <dsp:cNvPr id="0" name=""/>
        <dsp:cNvSpPr/>
      </dsp:nvSpPr>
      <dsp:spPr>
        <a:xfrm>
          <a:off x="5044048" y="1209998"/>
          <a:ext cx="1287240" cy="1029792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368703"/>
            <a:satOff val="-59771"/>
            <a:lumOff val="38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Arbitrage opportunities in wholesale market</a:t>
          </a:r>
          <a:endParaRPr lang="en-GB" sz="1600" kern="1200" dirty="0"/>
        </a:p>
      </dsp:txBody>
      <dsp:txXfrm>
        <a:off x="5074210" y="1240160"/>
        <a:ext cx="1226916" cy="969468"/>
      </dsp:txXfrm>
    </dsp:sp>
    <dsp:sp modelId="{8FA4A980-1D9C-4D63-806B-71453DC554E5}">
      <dsp:nvSpPr>
        <dsp:cNvPr id="0" name=""/>
        <dsp:cNvSpPr/>
      </dsp:nvSpPr>
      <dsp:spPr>
        <a:xfrm>
          <a:off x="4454433" y="3101534"/>
          <a:ext cx="1765676" cy="52409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219301"/>
            <a:satOff val="-29987"/>
            <a:lumOff val="185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5C769-5DDE-4F39-92CB-2EF7FA9BFC7C}">
      <dsp:nvSpPr>
        <dsp:cNvPr id="0" name=""/>
        <dsp:cNvSpPr/>
      </dsp:nvSpPr>
      <dsp:spPr>
        <a:xfrm>
          <a:off x="5576490" y="2848683"/>
          <a:ext cx="1287240" cy="1029792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184352"/>
            <a:satOff val="-29885"/>
            <a:lumOff val="192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Potential for Network CAPEX</a:t>
          </a:r>
          <a:endParaRPr lang="en-GB" sz="1600" kern="1200" dirty="0"/>
        </a:p>
      </dsp:txBody>
      <dsp:txXfrm>
        <a:off x="5606652" y="2878845"/>
        <a:ext cx="1226916" cy="9694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7C1B8-723A-418D-8AD3-9AF7322C2552}">
      <dsp:nvSpPr>
        <dsp:cNvPr id="0" name=""/>
        <dsp:cNvSpPr/>
      </dsp:nvSpPr>
      <dsp:spPr>
        <a:xfrm>
          <a:off x="2672030" y="2725058"/>
          <a:ext cx="1520362" cy="1520362"/>
        </a:xfrm>
        <a:prstGeom prst="ellipse">
          <a:avLst/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i="0" u="none" kern="1200" dirty="0" smtClean="0"/>
            <a:t>Impact on storage</a:t>
          </a:r>
          <a:endParaRPr lang="en-GB" sz="2400" kern="1200" dirty="0"/>
        </a:p>
      </dsp:txBody>
      <dsp:txXfrm>
        <a:off x="2894682" y="2947710"/>
        <a:ext cx="1075058" cy="1075058"/>
      </dsp:txXfrm>
    </dsp:sp>
    <dsp:sp modelId="{BB4AB70C-CC18-497A-8A6A-534500808C50}">
      <dsp:nvSpPr>
        <dsp:cNvPr id="0" name=""/>
        <dsp:cNvSpPr/>
      </dsp:nvSpPr>
      <dsp:spPr>
        <a:xfrm rot="10800000">
          <a:off x="534881" y="3268588"/>
          <a:ext cx="2019605" cy="43330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5B591-943B-4BCC-BC06-ED49C8AED181}">
      <dsp:nvSpPr>
        <dsp:cNvPr id="0" name=""/>
        <dsp:cNvSpPr/>
      </dsp:nvSpPr>
      <dsp:spPr>
        <a:xfrm>
          <a:off x="2754" y="3059538"/>
          <a:ext cx="1064253" cy="851403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i="0" u="none" kern="1200" dirty="0" smtClean="0"/>
            <a:t>Capacity Payment</a:t>
          </a:r>
          <a:endParaRPr lang="en-GB" sz="1200" kern="1200" dirty="0"/>
        </a:p>
      </dsp:txBody>
      <dsp:txXfrm>
        <a:off x="27691" y="3084475"/>
        <a:ext cx="1014379" cy="801529"/>
      </dsp:txXfrm>
    </dsp:sp>
    <dsp:sp modelId="{172321C8-48DF-49CB-88C8-F82C3DFA60D0}">
      <dsp:nvSpPr>
        <dsp:cNvPr id="0" name=""/>
        <dsp:cNvSpPr/>
      </dsp:nvSpPr>
      <dsp:spPr>
        <a:xfrm rot="12342857">
          <a:off x="721805" y="2449621"/>
          <a:ext cx="2019605" cy="43330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64476"/>
            <a:satOff val="-22490"/>
            <a:lumOff val="139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CA725-898F-42F2-B5C2-A2B2B434F158}">
      <dsp:nvSpPr>
        <dsp:cNvPr id="0" name=""/>
        <dsp:cNvSpPr/>
      </dsp:nvSpPr>
      <dsp:spPr>
        <a:xfrm>
          <a:off x="289680" y="1802434"/>
          <a:ext cx="1064253" cy="851403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138264"/>
            <a:satOff val="-22414"/>
            <a:lumOff val="144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i="0" u="none" kern="1200" dirty="0" smtClean="0"/>
            <a:t>Future trading arrangements</a:t>
          </a:r>
          <a:endParaRPr lang="en-GB" sz="1200" kern="1200" dirty="0"/>
        </a:p>
      </dsp:txBody>
      <dsp:txXfrm>
        <a:off x="314617" y="1827371"/>
        <a:ext cx="1014379" cy="801529"/>
      </dsp:txXfrm>
    </dsp:sp>
    <dsp:sp modelId="{7AA59230-2A1C-4FEF-A8DE-1FE0F8D15AA3}">
      <dsp:nvSpPr>
        <dsp:cNvPr id="0" name=""/>
        <dsp:cNvSpPr/>
      </dsp:nvSpPr>
      <dsp:spPr>
        <a:xfrm rot="13885714">
          <a:off x="1245554" y="1792860"/>
          <a:ext cx="2019605" cy="43330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328951"/>
            <a:satOff val="-44981"/>
            <a:lumOff val="278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6D5FB-DCE6-4EB7-975E-EFC89864C9BB}">
      <dsp:nvSpPr>
        <dsp:cNvPr id="0" name=""/>
        <dsp:cNvSpPr/>
      </dsp:nvSpPr>
      <dsp:spPr>
        <a:xfrm>
          <a:off x="1093629" y="794314"/>
          <a:ext cx="1064253" cy="851403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276527"/>
            <a:satOff val="-44828"/>
            <a:lumOff val="288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i="0" u="none" kern="1200" dirty="0" smtClean="0"/>
            <a:t>Balancing services Review</a:t>
          </a:r>
          <a:endParaRPr lang="en-GB" sz="1200" kern="1200" dirty="0"/>
        </a:p>
      </dsp:txBody>
      <dsp:txXfrm>
        <a:off x="1118566" y="819251"/>
        <a:ext cx="1014379" cy="801529"/>
      </dsp:txXfrm>
    </dsp:sp>
    <dsp:sp modelId="{94FCC018-5F52-42E5-8F8F-F75C659EB67D}">
      <dsp:nvSpPr>
        <dsp:cNvPr id="0" name=""/>
        <dsp:cNvSpPr/>
      </dsp:nvSpPr>
      <dsp:spPr>
        <a:xfrm rot="15428571">
          <a:off x="2002394" y="1428385"/>
          <a:ext cx="2019605" cy="43330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493427"/>
            <a:satOff val="-67471"/>
            <a:lumOff val="417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590E69-CDCA-4E7E-8714-C17A800D445C}">
      <dsp:nvSpPr>
        <dsp:cNvPr id="0" name=""/>
        <dsp:cNvSpPr/>
      </dsp:nvSpPr>
      <dsp:spPr>
        <a:xfrm>
          <a:off x="2255368" y="234850"/>
          <a:ext cx="1064253" cy="851403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414791"/>
            <a:satOff val="-67242"/>
            <a:lumOff val="432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Cash out reform</a:t>
          </a:r>
          <a:endParaRPr lang="en-GB" sz="1200" kern="1200" dirty="0"/>
        </a:p>
      </dsp:txBody>
      <dsp:txXfrm>
        <a:off x="2280305" y="259787"/>
        <a:ext cx="1014379" cy="801529"/>
      </dsp:txXfrm>
    </dsp:sp>
    <dsp:sp modelId="{5598C4B1-E053-42AB-A795-5F032D43C659}">
      <dsp:nvSpPr>
        <dsp:cNvPr id="0" name=""/>
        <dsp:cNvSpPr/>
      </dsp:nvSpPr>
      <dsp:spPr>
        <a:xfrm rot="16971429">
          <a:off x="2842423" y="1428385"/>
          <a:ext cx="2019605" cy="43330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657903"/>
            <a:satOff val="-89962"/>
            <a:lumOff val="556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067CD-6B51-4CA5-ADE1-F67D97410863}">
      <dsp:nvSpPr>
        <dsp:cNvPr id="0" name=""/>
        <dsp:cNvSpPr/>
      </dsp:nvSpPr>
      <dsp:spPr>
        <a:xfrm>
          <a:off x="3544801" y="234850"/>
          <a:ext cx="1064253" cy="851403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553055"/>
            <a:satOff val="-89656"/>
            <a:lumOff val="576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Incentives for electrification</a:t>
          </a:r>
          <a:endParaRPr lang="en-GB" sz="1200" kern="1200" dirty="0"/>
        </a:p>
      </dsp:txBody>
      <dsp:txXfrm>
        <a:off x="3569738" y="259787"/>
        <a:ext cx="1014379" cy="801529"/>
      </dsp:txXfrm>
    </dsp:sp>
    <dsp:sp modelId="{C7F3FFD3-5EC7-4D47-9183-1D6BFE32A26F}">
      <dsp:nvSpPr>
        <dsp:cNvPr id="0" name=""/>
        <dsp:cNvSpPr/>
      </dsp:nvSpPr>
      <dsp:spPr>
        <a:xfrm rot="18514286">
          <a:off x="3599263" y="1792860"/>
          <a:ext cx="2019605" cy="43330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493427"/>
            <a:satOff val="-67471"/>
            <a:lumOff val="417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178EBC-1B92-4FB0-82CE-8852D537F092}">
      <dsp:nvSpPr>
        <dsp:cNvPr id="0" name=""/>
        <dsp:cNvSpPr/>
      </dsp:nvSpPr>
      <dsp:spPr>
        <a:xfrm>
          <a:off x="4706540" y="794314"/>
          <a:ext cx="1064253" cy="851403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414791"/>
            <a:satOff val="-67242"/>
            <a:lumOff val="432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Hierarchy of utilisation of DSR/Storage</a:t>
          </a:r>
          <a:endParaRPr lang="en-GB" sz="1200" kern="1200" dirty="0"/>
        </a:p>
      </dsp:txBody>
      <dsp:txXfrm>
        <a:off x="4731477" y="819251"/>
        <a:ext cx="1014379" cy="801529"/>
      </dsp:txXfrm>
    </dsp:sp>
    <dsp:sp modelId="{676D3C59-152E-40B7-AF49-E5A5414BA411}">
      <dsp:nvSpPr>
        <dsp:cNvPr id="0" name=""/>
        <dsp:cNvSpPr/>
      </dsp:nvSpPr>
      <dsp:spPr>
        <a:xfrm rot="20057143">
          <a:off x="4123012" y="2449621"/>
          <a:ext cx="2019605" cy="43330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328951"/>
            <a:satOff val="-44981"/>
            <a:lumOff val="278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30883-BE1E-4F07-89A6-0EFFABB98E92}">
      <dsp:nvSpPr>
        <dsp:cNvPr id="0" name=""/>
        <dsp:cNvSpPr/>
      </dsp:nvSpPr>
      <dsp:spPr>
        <a:xfrm>
          <a:off x="5510489" y="1802434"/>
          <a:ext cx="1064253" cy="851403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276527"/>
            <a:satOff val="-44828"/>
            <a:lumOff val="288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i="0" u="none" kern="1200" dirty="0" smtClean="0"/>
            <a:t>Smart energy framework</a:t>
          </a:r>
          <a:endParaRPr lang="en-GB" sz="1200" kern="1200" dirty="0"/>
        </a:p>
      </dsp:txBody>
      <dsp:txXfrm>
        <a:off x="5535426" y="1827371"/>
        <a:ext cx="1014379" cy="801529"/>
      </dsp:txXfrm>
    </dsp:sp>
    <dsp:sp modelId="{3FBB9EC9-B0C0-4EAA-AFE4-2B4990095B76}">
      <dsp:nvSpPr>
        <dsp:cNvPr id="0" name=""/>
        <dsp:cNvSpPr/>
      </dsp:nvSpPr>
      <dsp:spPr>
        <a:xfrm>
          <a:off x="4309936" y="3268588"/>
          <a:ext cx="2019605" cy="43330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64476"/>
            <a:satOff val="-22490"/>
            <a:lumOff val="139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B7C96-A10E-41F2-99E2-2DE0C434C7AD}">
      <dsp:nvSpPr>
        <dsp:cNvPr id="0" name=""/>
        <dsp:cNvSpPr/>
      </dsp:nvSpPr>
      <dsp:spPr>
        <a:xfrm>
          <a:off x="5797415" y="3059538"/>
          <a:ext cx="1064253" cy="851403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138264"/>
            <a:satOff val="-22414"/>
            <a:lumOff val="144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RIIO</a:t>
          </a:r>
          <a:endParaRPr lang="en-GB" sz="1200" kern="1200" dirty="0"/>
        </a:p>
      </dsp:txBody>
      <dsp:txXfrm>
        <a:off x="5822352" y="3084475"/>
        <a:ext cx="1014379" cy="801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09981-053A-46CD-B0AC-6D06D7D09F2A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F12EC-0BA6-46B2-9CE8-4EED005E2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276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1F836-4BA9-4DC2-B23D-B2CA65A73199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0D5F2-2CC4-421F-AFBA-3C69B5C09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54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 txBox="1">
            <a:spLocks noGrp="1" noChangeArrowheads="1"/>
          </p:cNvSpPr>
          <p:nvPr/>
        </p:nvSpPr>
        <p:spPr bwMode="auto">
          <a:xfrm>
            <a:off x="2" y="1"/>
            <a:ext cx="2946065" cy="4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002" tIns="45500" rIns="91002" bIns="455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Poyry Energy Consulting</a:t>
            </a:r>
          </a:p>
        </p:txBody>
      </p:sp>
      <p:sp>
        <p:nvSpPr>
          <p:cNvPr id="38915" name="Rectangle 6"/>
          <p:cNvSpPr txBox="1">
            <a:spLocks noGrp="1" noChangeArrowheads="1"/>
          </p:cNvSpPr>
          <p:nvPr/>
        </p:nvSpPr>
        <p:spPr bwMode="auto">
          <a:xfrm>
            <a:off x="2" y="9429274"/>
            <a:ext cx="2946065" cy="49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002" tIns="45500" rIns="91002" bIns="4550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© 2010 Pöyry Energy (Oxford) Ltd</a:t>
            </a:r>
          </a:p>
        </p:txBody>
      </p:sp>
      <p:sp>
        <p:nvSpPr>
          <p:cNvPr id="38916" name="Rectangle 7"/>
          <p:cNvSpPr txBox="1">
            <a:spLocks noGrp="1" noChangeArrowheads="1"/>
          </p:cNvSpPr>
          <p:nvPr/>
        </p:nvSpPr>
        <p:spPr bwMode="auto">
          <a:xfrm>
            <a:off x="3850094" y="9429274"/>
            <a:ext cx="2946065" cy="49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002" tIns="45500" rIns="91002" bIns="4550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B4B1661-969C-4597-9D43-F38B710FDE85}" type="slidenum">
              <a:rPr lang="en-US" sz="1200"/>
              <a:pPr algn="r" eaLnBrk="1" hangingPunct="1"/>
              <a:t>2</a:t>
            </a:fld>
            <a:endParaRPr lang="en-US" sz="1200"/>
          </a:p>
        </p:txBody>
      </p:sp>
      <p:sp>
        <p:nvSpPr>
          <p:cNvPr id="389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ln/>
        </p:spPr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7376" y="4718488"/>
            <a:ext cx="4579390" cy="44643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4" tIns="45635" rIns="91274" bIns="45635"/>
          <a:lstStyle/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D5F2-2CC4-421F-AFBA-3C69B5C094A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129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D5F2-2CC4-421F-AFBA-3C69B5C094A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129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D5F2-2CC4-421F-AFBA-3C69B5C094A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129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0D5F2-2CC4-421F-AFBA-3C69B5C094A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129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yry Colour Palet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000" y="468000"/>
            <a:ext cx="8132400" cy="1080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611188" y="2816225"/>
            <a:ext cx="1439862" cy="900113"/>
          </a:xfrm>
          <a:prstGeom prst="rect">
            <a:avLst/>
          </a:prstGeom>
          <a:solidFill>
            <a:srgbClr val="001E6D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lIns="54000" rIns="54000"/>
          <a:lstStyle/>
          <a:p>
            <a:r>
              <a:rPr lang="en-GB" sz="1300" dirty="0">
                <a:solidFill>
                  <a:schemeClr val="bg1"/>
                </a:solidFill>
              </a:rPr>
              <a:t>Pöyry Blue</a:t>
            </a:r>
          </a:p>
          <a:p>
            <a:r>
              <a:rPr lang="en-GB" sz="1300" dirty="0">
                <a:solidFill>
                  <a:schemeClr val="bg1"/>
                </a:solidFill>
              </a:rPr>
              <a:t>RGB 0/30/109</a:t>
            </a:r>
            <a:br>
              <a:rPr lang="en-GB" sz="1300" dirty="0">
                <a:solidFill>
                  <a:schemeClr val="bg1"/>
                </a:solidFill>
              </a:rPr>
            </a:br>
            <a:r>
              <a:rPr lang="en-GB" sz="1300" dirty="0">
                <a:solidFill>
                  <a:schemeClr val="bg1"/>
                </a:solidFill>
              </a:rPr>
              <a:t>Title text</a:t>
            </a:r>
          </a:p>
          <a:p>
            <a:r>
              <a:rPr lang="en-GB" sz="1300" dirty="0">
                <a:solidFill>
                  <a:schemeClr val="bg1"/>
                </a:solidFill>
              </a:rPr>
              <a:t>Chart fill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2193925" y="2816225"/>
            <a:ext cx="1439863" cy="900113"/>
          </a:xfrm>
          <a:prstGeom prst="rect">
            <a:avLst/>
          </a:prstGeom>
          <a:solidFill>
            <a:srgbClr val="52ADD5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lIns="54000" rIns="54000"/>
          <a:lstStyle/>
          <a:p>
            <a:r>
              <a:rPr lang="en-GB" sz="1300">
                <a:solidFill>
                  <a:schemeClr val="bg1"/>
                </a:solidFill>
              </a:rPr>
              <a:t>Light Blue 1</a:t>
            </a:r>
          </a:p>
          <a:p>
            <a:r>
              <a:rPr lang="en-GB" sz="1300">
                <a:solidFill>
                  <a:schemeClr val="bg1"/>
                </a:solidFill>
              </a:rPr>
              <a:t>RGB 82/173/213</a:t>
            </a:r>
          </a:p>
          <a:p>
            <a:r>
              <a:rPr lang="en-GB" sz="1300">
                <a:solidFill>
                  <a:schemeClr val="bg1"/>
                </a:solidFill>
              </a:rPr>
              <a:t>Chart fill</a:t>
            </a: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5364163" y="2816225"/>
            <a:ext cx="1439862" cy="900113"/>
          </a:xfrm>
          <a:prstGeom prst="rect">
            <a:avLst/>
          </a:prstGeom>
          <a:solidFill>
            <a:srgbClr val="FF850E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lIns="54000" rIns="54000"/>
          <a:lstStyle/>
          <a:p>
            <a:r>
              <a:rPr lang="en-GB" sz="1300" dirty="0" err="1">
                <a:solidFill>
                  <a:schemeClr val="bg1"/>
                </a:solidFill>
              </a:rPr>
              <a:t>Pöyry</a:t>
            </a:r>
            <a:r>
              <a:rPr lang="en-GB" sz="1300" dirty="0">
                <a:solidFill>
                  <a:schemeClr val="bg1"/>
                </a:solidFill>
              </a:rPr>
              <a:t> Orange</a:t>
            </a:r>
          </a:p>
          <a:p>
            <a:r>
              <a:rPr lang="en-GB" sz="1300" dirty="0">
                <a:solidFill>
                  <a:schemeClr val="bg1"/>
                </a:solidFill>
              </a:rPr>
              <a:t>RGB 255/133/14</a:t>
            </a:r>
            <a:br>
              <a:rPr lang="en-GB" sz="1300" dirty="0">
                <a:solidFill>
                  <a:schemeClr val="bg1"/>
                </a:solidFill>
              </a:rPr>
            </a:br>
            <a:r>
              <a:rPr lang="en-GB" sz="1300" dirty="0">
                <a:solidFill>
                  <a:schemeClr val="bg1"/>
                </a:solidFill>
              </a:rPr>
              <a:t>Chart fill</a:t>
            </a: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6948488" y="2816225"/>
            <a:ext cx="1439862" cy="900113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lIns="54000" rIns="54000"/>
          <a:lstStyle/>
          <a:p>
            <a:r>
              <a:rPr lang="en-GB" sz="1300">
                <a:solidFill>
                  <a:schemeClr val="bg1"/>
                </a:solidFill>
              </a:rPr>
              <a:t>Grey</a:t>
            </a:r>
          </a:p>
          <a:p>
            <a:r>
              <a:rPr lang="en-GB" sz="1300">
                <a:solidFill>
                  <a:schemeClr val="bg1"/>
                </a:solidFill>
              </a:rPr>
              <a:t>RGB 150/150/150</a:t>
            </a:r>
          </a:p>
          <a:p>
            <a:r>
              <a:rPr lang="en-GB" sz="1300">
                <a:solidFill>
                  <a:schemeClr val="bg1"/>
                </a:solidFill>
              </a:rPr>
              <a:t>Shadow, outline</a:t>
            </a:r>
          </a:p>
          <a:p>
            <a:r>
              <a:rPr lang="en-GB" sz="1300">
                <a:solidFill>
                  <a:schemeClr val="bg1"/>
                </a:solidFill>
              </a:rPr>
              <a:t>Chart fill</a:t>
            </a: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2195513" y="3897313"/>
            <a:ext cx="1439862" cy="900112"/>
          </a:xfrm>
          <a:prstGeom prst="rect">
            <a:avLst/>
          </a:prstGeom>
          <a:solidFill>
            <a:srgbClr val="BBE4F9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lIns="54000" rIns="54000"/>
          <a:lstStyle/>
          <a:p>
            <a:r>
              <a:rPr lang="en-GB" sz="1300">
                <a:solidFill>
                  <a:srgbClr val="000000"/>
                </a:solidFill>
              </a:rPr>
              <a:t>Light Blue 2</a:t>
            </a:r>
          </a:p>
          <a:p>
            <a:r>
              <a:rPr lang="en-GB" sz="1300">
                <a:solidFill>
                  <a:srgbClr val="000000"/>
                </a:solidFill>
              </a:rPr>
              <a:t>RGB 187/228/249</a:t>
            </a:r>
          </a:p>
          <a:p>
            <a:r>
              <a:rPr lang="en-GB" sz="1300">
                <a:solidFill>
                  <a:srgbClr val="000000"/>
                </a:solidFill>
              </a:rPr>
              <a:t>Draw fill</a:t>
            </a:r>
          </a:p>
          <a:p>
            <a:r>
              <a:rPr lang="en-GB" sz="1300">
                <a:solidFill>
                  <a:srgbClr val="000000"/>
                </a:solidFill>
              </a:rPr>
              <a:t>Chart fill</a:t>
            </a: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2195513" y="5013325"/>
            <a:ext cx="1439862" cy="900113"/>
          </a:xfrm>
          <a:prstGeom prst="rect">
            <a:avLst/>
          </a:prstGeom>
          <a:solidFill>
            <a:srgbClr val="E7F5FD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lIns="54000" rIns="54000"/>
          <a:lstStyle/>
          <a:p>
            <a:r>
              <a:rPr lang="en-GB" sz="1300">
                <a:solidFill>
                  <a:srgbClr val="000000"/>
                </a:solidFill>
              </a:rPr>
              <a:t>Light Blue 3</a:t>
            </a:r>
          </a:p>
          <a:p>
            <a:r>
              <a:rPr lang="en-GB" sz="1300">
                <a:solidFill>
                  <a:srgbClr val="000000"/>
                </a:solidFill>
              </a:rPr>
              <a:t>RGB 231/245/253</a:t>
            </a:r>
          </a:p>
          <a:p>
            <a:r>
              <a:rPr lang="en-GB" sz="1300">
                <a:solidFill>
                  <a:srgbClr val="000000"/>
                </a:solidFill>
              </a:rPr>
              <a:t>Chart fill</a:t>
            </a:r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3779838" y="2816225"/>
            <a:ext cx="1439862" cy="900113"/>
          </a:xfrm>
          <a:prstGeom prst="rect">
            <a:avLst/>
          </a:prstGeom>
          <a:solidFill>
            <a:srgbClr val="06936C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lIns="54000" rIns="54000"/>
          <a:lstStyle/>
          <a:p>
            <a:r>
              <a:rPr lang="en-GB" sz="1300">
                <a:solidFill>
                  <a:schemeClr val="bg1"/>
                </a:solidFill>
              </a:rPr>
              <a:t>Pöyry Green</a:t>
            </a:r>
          </a:p>
          <a:p>
            <a:r>
              <a:rPr lang="en-GB" sz="1300">
                <a:solidFill>
                  <a:schemeClr val="bg1"/>
                </a:solidFill>
              </a:rPr>
              <a:t>RGB  6/147/108</a:t>
            </a:r>
            <a:br>
              <a:rPr lang="en-GB" sz="1300">
                <a:solidFill>
                  <a:schemeClr val="bg1"/>
                </a:solidFill>
              </a:rPr>
            </a:br>
            <a:r>
              <a:rPr lang="en-GB" sz="1300">
                <a:solidFill>
                  <a:schemeClr val="bg1"/>
                </a:solidFill>
              </a:rPr>
              <a:t>Chart fill</a:t>
            </a:r>
          </a:p>
        </p:txBody>
      </p:sp>
      <p:sp>
        <p:nvSpPr>
          <p:cNvPr id="13" name="Rectangle 10"/>
          <p:cNvSpPr>
            <a:spLocks noChangeArrowheads="1"/>
          </p:cNvSpPr>
          <p:nvPr userDrawn="1"/>
        </p:nvSpPr>
        <p:spPr bwMode="auto">
          <a:xfrm>
            <a:off x="6948488" y="3897313"/>
            <a:ext cx="1439862" cy="900112"/>
          </a:xfrm>
          <a:prstGeom prst="rect">
            <a:avLst/>
          </a:prstGeom>
          <a:solidFill>
            <a:srgbClr val="E6E7E8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lIns="54000" rIns="54000"/>
          <a:lstStyle/>
          <a:p>
            <a:r>
              <a:rPr lang="en-GB" sz="1300" dirty="0">
                <a:solidFill>
                  <a:srgbClr val="000000"/>
                </a:solidFill>
              </a:rPr>
              <a:t>Light Grey</a:t>
            </a:r>
          </a:p>
          <a:p>
            <a:r>
              <a:rPr lang="en-GB" sz="1300" dirty="0">
                <a:solidFill>
                  <a:srgbClr val="000000"/>
                </a:solidFill>
              </a:rPr>
              <a:t>RGB 230/231/232</a:t>
            </a:r>
          </a:p>
          <a:p>
            <a:r>
              <a:rPr lang="en-GB" sz="1300" dirty="0">
                <a:solidFill>
                  <a:srgbClr val="000000"/>
                </a:solidFill>
              </a:rPr>
              <a:t>Chart fill </a:t>
            </a: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611188" y="1619250"/>
            <a:ext cx="8132762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buClr>
                <a:srgbClr val="FF850E"/>
              </a:buClr>
              <a:buSzPct val="110000"/>
              <a:buFont typeface="Symbol" pitchFamily="18" charset="2"/>
              <a:buNone/>
            </a:pPr>
            <a:r>
              <a:rPr lang="en-GB" sz="1400"/>
              <a:t>The colours for use in PowerPoint are all according</a:t>
            </a:r>
          </a:p>
          <a:p>
            <a:pPr>
              <a:spcBef>
                <a:spcPct val="20000"/>
              </a:spcBef>
              <a:buClr>
                <a:srgbClr val="FF850E"/>
              </a:buClr>
              <a:buSzPct val="110000"/>
              <a:buFont typeface="Symbol" pitchFamily="18" charset="2"/>
              <a:buNone/>
            </a:pPr>
            <a:r>
              <a:rPr lang="en-GB" sz="1400"/>
              <a:t>to the Pöyry Corporate &amp; Complementary colours.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5364163" y="6562800"/>
            <a:ext cx="3167837" cy="1065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64162" y="6476400"/>
            <a:ext cx="3168000" cy="1085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Future of gas and electricity conference</a:t>
            </a:r>
            <a:endParaRPr lang="en-GB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000" y="6476400"/>
            <a:ext cx="18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fld id="{C32ABC2C-A530-4455-B21C-78FA96D4ED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</p:spTree>
    <p:extLst>
      <p:ext uri="{BB962C8B-B14F-4D97-AF65-F5344CB8AC3E}">
        <p14:creationId xmlns:p14="http://schemas.microsoft.com/office/powerpoint/2010/main" val="3905890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, content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/>
          <p:cNvSpPr>
            <a:spLocks noGrp="1"/>
          </p:cNvSpPr>
          <p:nvPr>
            <p:ph type="body" sz="quarter" idx="16"/>
          </p:nvPr>
        </p:nvSpPr>
        <p:spPr bwMode="auto">
          <a:xfrm>
            <a:off x="611187" y="5768975"/>
            <a:ext cx="81375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buClr>
                <a:schemeClr val="tx1"/>
              </a:buClr>
              <a:buFont typeface="+mj-lt"/>
              <a:buAutoNum type="arabicPeriod"/>
              <a:defRPr sz="900"/>
            </a:lvl1pPr>
            <a:lvl2pPr marL="361950" indent="-187325">
              <a:buClr>
                <a:schemeClr val="tx1"/>
              </a:buClr>
              <a:buFont typeface="+mj-lt"/>
              <a:buAutoNum type="arabicPeriod"/>
              <a:defRPr sz="900"/>
            </a:lvl2pPr>
            <a:lvl3pPr marL="592138" indent="-228600">
              <a:buClr>
                <a:schemeClr val="tx1"/>
              </a:buClr>
              <a:buFont typeface="+mj-lt"/>
              <a:buAutoNum type="arabicPeriod"/>
              <a:defRPr sz="900"/>
            </a:lvl3pPr>
            <a:lvl4pPr marL="1506537" indent="-342900">
              <a:buClr>
                <a:schemeClr val="tx1"/>
              </a:buClr>
              <a:buFont typeface="+mj-lt"/>
              <a:buAutoNum type="arabicPeriod"/>
              <a:defRPr sz="900"/>
            </a:lvl4pPr>
            <a:lvl5pPr marL="1862137" indent="-342900">
              <a:buClr>
                <a:schemeClr val="tx1"/>
              </a:buClr>
              <a:buFont typeface="+mj-lt"/>
              <a:buAutoNum type="arabicPeriod"/>
              <a:defRPr sz="900"/>
            </a:lvl5pPr>
          </a:lstStyle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Master text styles</a:t>
            </a:r>
          </a:p>
          <a:p>
            <a:pPr marL="180975" marR="0" lvl="1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Second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364163" y="6562800"/>
            <a:ext cx="3167837" cy="1065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64162" y="6476400"/>
            <a:ext cx="3168000" cy="1085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Future of gas and electricity conference</a:t>
            </a:r>
            <a:endParaRPr lang="en-GB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000" y="6476400"/>
            <a:ext cx="18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fld id="{C32ABC2C-A530-4455-B21C-78FA96D4ED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468000"/>
            <a:ext cx="8132400" cy="1080000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1125538"/>
            <a:ext cx="8137525" cy="288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rgbClr val="5F5F5F"/>
                </a:solidFill>
              </a:defRPr>
            </a:lvl1pPr>
          </a:lstStyle>
          <a:p>
            <a:pPr lvl="0"/>
            <a:r>
              <a:rPr lang="en-GB" noProof="0" dirty="0" smtClean="0"/>
              <a:t>Insert message title when needed</a:t>
            </a:r>
            <a:endParaRPr lang="en-GB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12000" y="1627200"/>
            <a:ext cx="8132400" cy="403404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265850" indent="0">
              <a:buNone/>
              <a:defRPr sz="1400"/>
            </a:lvl2pPr>
            <a:lvl3pPr marL="540000" indent="0">
              <a:buNone/>
              <a:defRPr sz="1400"/>
            </a:lvl3pPr>
            <a:lvl4pPr marL="630237" indent="0">
              <a:buNone/>
              <a:defRPr sz="1400"/>
            </a:lvl4pPr>
            <a:lvl5pPr marL="1077437" indent="0">
              <a:buNone/>
              <a:defRPr sz="1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5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</p:spTree>
    <p:extLst>
      <p:ext uri="{BB962C8B-B14F-4D97-AF65-F5344CB8AC3E}">
        <p14:creationId xmlns:p14="http://schemas.microsoft.com/office/powerpoint/2010/main" val="1202039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364163" y="6562800"/>
            <a:ext cx="3167837" cy="1065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64162" y="6476400"/>
            <a:ext cx="3168000" cy="1085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Future of gas and electricity conference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000" y="6476400"/>
            <a:ext cx="18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fld id="{C32ABC2C-A530-4455-B21C-78FA96D4ED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468000"/>
            <a:ext cx="8132400" cy="1080000"/>
          </a:xfrm>
        </p:spPr>
        <p:txBody>
          <a:bodyPr anchor="t"/>
          <a:lstStyle>
            <a:lvl1pPr>
              <a:defRPr sz="2000"/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612000" y="1627200"/>
            <a:ext cx="3888000" cy="4464000"/>
          </a:xfrm>
        </p:spPr>
        <p:txBody>
          <a:bodyPr lIns="0" tIns="0" rIns="36000" b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0"/>
          </p:nvPr>
        </p:nvSpPr>
        <p:spPr>
          <a:xfrm>
            <a:off x="4752000" y="1627200"/>
            <a:ext cx="3992400" cy="4464000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</p:spTree>
    <p:extLst>
      <p:ext uri="{BB962C8B-B14F-4D97-AF65-F5344CB8AC3E}">
        <p14:creationId xmlns:p14="http://schemas.microsoft.com/office/powerpoint/2010/main" val="3548568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ext &amp; text or text &amp;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468000"/>
            <a:ext cx="8132400" cy="1080000"/>
          </a:xfrm>
        </p:spPr>
        <p:txBody>
          <a:bodyPr anchor="t"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364000" y="1627200"/>
            <a:ext cx="3384000" cy="4464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174625" indent="0">
              <a:buNone/>
              <a:defRPr sz="1400"/>
            </a:lvl2pPr>
            <a:lvl3pPr marL="368300" indent="0">
              <a:buNone/>
              <a:defRPr sz="1400"/>
            </a:lvl3pPr>
            <a:lvl4pPr marL="630237" indent="0">
              <a:buNone/>
              <a:defRPr sz="1400"/>
            </a:lvl4pPr>
            <a:lvl5pPr marL="8001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1187" y="1627200"/>
            <a:ext cx="4608000" cy="4464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174625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8300" indent="0">
              <a:buNone/>
              <a:defRPr sz="1400"/>
            </a:lvl3pPr>
            <a:lvl4pPr marL="630237" indent="0">
              <a:buNone/>
              <a:defRPr sz="1400"/>
            </a:lvl4pPr>
            <a:lvl5pPr marL="8001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5364163" y="6562800"/>
            <a:ext cx="3167837" cy="1065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64162" y="6476400"/>
            <a:ext cx="3168000" cy="1085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Future of gas and electricity conference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000" y="6476400"/>
            <a:ext cx="18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fld id="{C32ABC2C-A530-4455-B21C-78FA96D4ED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</p:spTree>
    <p:extLst>
      <p:ext uri="{BB962C8B-B14F-4D97-AF65-F5344CB8AC3E}">
        <p14:creationId xmlns:p14="http://schemas.microsoft.com/office/powerpoint/2010/main" val="875588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xt &amp; text or text &amp;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468000"/>
            <a:ext cx="8132400" cy="10800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364163" y="6562800"/>
            <a:ext cx="3167837" cy="1065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64162" y="6476400"/>
            <a:ext cx="3168000" cy="1085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Future of gas and electricity conference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000" y="6476400"/>
            <a:ext cx="18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fld id="{C32ABC2C-A530-4455-B21C-78FA96D4ED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12000" y="1627200"/>
            <a:ext cx="3024000" cy="4464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269025" indent="0">
              <a:buNone/>
              <a:defRPr sz="1400"/>
            </a:lvl2pPr>
            <a:lvl3pPr marL="540000" indent="0">
              <a:buNone/>
              <a:defRPr sz="1400"/>
            </a:lvl3pPr>
            <a:lvl4pPr marL="808038" indent="0">
              <a:buNone/>
              <a:defRPr sz="1400"/>
            </a:lvl4pPr>
            <a:lvl5pPr marL="1079025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3780000" y="1627200"/>
            <a:ext cx="4968000" cy="4464000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</p:spTree>
    <p:extLst>
      <p:ext uri="{BB962C8B-B14F-4D97-AF65-F5344CB8AC3E}">
        <p14:creationId xmlns:p14="http://schemas.microsoft.com/office/powerpoint/2010/main" val="58768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64163" y="6562800"/>
            <a:ext cx="3167837" cy="1065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64162" y="6476400"/>
            <a:ext cx="3168000" cy="1085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Future of gas and electricity conference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000" y="6476400"/>
            <a:ext cx="18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fld id="{C32ABC2C-A530-4455-B21C-78FA96D4ED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468000"/>
            <a:ext cx="8132400" cy="1080000"/>
          </a:xfrm>
        </p:spPr>
        <p:txBody>
          <a:bodyPr anchor="t"/>
          <a:lstStyle>
            <a:lvl1pPr>
              <a:defRPr sz="2000"/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12000" y="1627200"/>
            <a:ext cx="3888000" cy="4464000"/>
          </a:xfrm>
        </p:spPr>
        <p:txBody>
          <a:bodyPr lIns="0" tIns="0" rIns="36000" b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0"/>
          </p:nvPr>
        </p:nvSpPr>
        <p:spPr>
          <a:xfrm>
            <a:off x="4752000" y="1627200"/>
            <a:ext cx="3992400" cy="4464000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4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</p:spTree>
    <p:extLst>
      <p:ext uri="{BB962C8B-B14F-4D97-AF65-F5344CB8AC3E}">
        <p14:creationId xmlns:p14="http://schemas.microsoft.com/office/powerpoint/2010/main" val="1116890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560" y="1628800"/>
            <a:ext cx="4464496" cy="4464496"/>
          </a:xfrm>
        </p:spPr>
        <p:txBody>
          <a:bodyPr/>
          <a:lstStyle>
            <a:lvl1pPr marL="0" indent="0">
              <a:buNone/>
              <a:defRPr sz="1400"/>
            </a:lvl1pPr>
            <a:lvl2pPr marL="174625" indent="0">
              <a:buNone/>
              <a:defRPr sz="1400"/>
            </a:lvl2pPr>
            <a:lvl3pPr marL="368300" indent="0">
              <a:buNone/>
              <a:defRPr sz="1400"/>
            </a:lvl3pPr>
            <a:lvl4pPr marL="630237" indent="0">
              <a:buNone/>
              <a:defRPr sz="1400"/>
            </a:lvl4pPr>
            <a:lvl5pPr marL="8001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364163" y="6562800"/>
            <a:ext cx="3167837" cy="1065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64162" y="6476400"/>
            <a:ext cx="3168000" cy="1085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Future of gas and electricity conference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000" y="6476400"/>
            <a:ext cx="18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fld id="{C32ABC2C-A530-4455-B21C-78FA96D4ED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468000"/>
            <a:ext cx="8132400" cy="1080000"/>
          </a:xfrm>
        </p:spPr>
        <p:txBody>
          <a:bodyPr anchor="t"/>
          <a:lstStyle>
            <a:lvl1pPr>
              <a:defRPr sz="2000"/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5364000" y="1627200"/>
            <a:ext cx="3384000" cy="4464000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0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</p:spTree>
    <p:extLst>
      <p:ext uri="{BB962C8B-B14F-4D97-AF65-F5344CB8AC3E}">
        <p14:creationId xmlns:p14="http://schemas.microsoft.com/office/powerpoint/2010/main" val="1247811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Full pag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6"/>
          <p:cNvSpPr>
            <a:spLocks noGrp="1"/>
          </p:cNvSpPr>
          <p:nvPr>
            <p:ph type="chart" sz="quarter" idx="13" hasCustomPrompt="1"/>
          </p:nvPr>
        </p:nvSpPr>
        <p:spPr>
          <a:xfrm>
            <a:off x="611188" y="2059200"/>
            <a:ext cx="8137525" cy="3744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GB" noProof="0" dirty="0" smtClean="0"/>
              <a:t>Click icon to insert chart</a:t>
            </a:r>
            <a:endParaRPr lang="en-GB" noProof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364163" y="6562800"/>
            <a:ext cx="3167837" cy="1065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64162" y="6476400"/>
            <a:ext cx="3168000" cy="1085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Future of gas and electricity conference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000" y="6476400"/>
            <a:ext cx="18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fld id="{C32ABC2C-A530-4455-B21C-78FA96D4ED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468000"/>
            <a:ext cx="8132400" cy="1080000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1125538"/>
            <a:ext cx="8137525" cy="288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rgbClr val="5F5F5F"/>
                </a:solidFill>
              </a:defRPr>
            </a:lvl1pPr>
          </a:lstStyle>
          <a:p>
            <a:pPr lvl="0"/>
            <a:r>
              <a:rPr lang="en-GB" noProof="0" dirty="0" smtClean="0"/>
              <a:t>Insert message title when needed</a:t>
            </a:r>
            <a:endParaRPr lang="en-GB" noProof="0" dirty="0"/>
          </a:p>
        </p:txBody>
      </p:sp>
      <p:sp>
        <p:nvSpPr>
          <p:cNvPr id="10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</p:spTree>
    <p:extLst>
      <p:ext uri="{BB962C8B-B14F-4D97-AF65-F5344CB8AC3E}">
        <p14:creationId xmlns:p14="http://schemas.microsoft.com/office/powerpoint/2010/main" val="631163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a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11560" y="1628800"/>
            <a:ext cx="8136904" cy="431958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364163" y="6562800"/>
            <a:ext cx="3167837" cy="1065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64162" y="6476400"/>
            <a:ext cx="3168000" cy="1085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Future of gas and electricity conference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000" y="6476400"/>
            <a:ext cx="18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fld id="{C32ABC2C-A530-4455-B21C-78FA96D4ED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468000"/>
            <a:ext cx="8132400" cy="1080000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1125538"/>
            <a:ext cx="8137525" cy="288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rgbClr val="5F5F5F"/>
                </a:solidFill>
              </a:defRPr>
            </a:lvl1pPr>
          </a:lstStyle>
          <a:p>
            <a:pPr lvl="0"/>
            <a:r>
              <a:rPr lang="en-GB" noProof="0" dirty="0" smtClean="0"/>
              <a:t>Insert message title when needed</a:t>
            </a:r>
            <a:endParaRPr lang="en-GB" noProof="0" dirty="0"/>
          </a:p>
        </p:txBody>
      </p:sp>
      <p:sp>
        <p:nvSpPr>
          <p:cNvPr id="9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</p:spTree>
    <p:extLst>
      <p:ext uri="{BB962C8B-B14F-4D97-AF65-F5344CB8AC3E}">
        <p14:creationId xmlns:p14="http://schemas.microsoft.com/office/powerpoint/2010/main" val="83559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ackground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95263"/>
            <a:ext cx="8785225" cy="611981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GB" noProof="0" dirty="0" smtClean="0"/>
              <a:t>Insert background image here</a:t>
            </a:r>
            <a:endParaRPr lang="en-GB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97800" y="3898800"/>
            <a:ext cx="8348400" cy="2232000"/>
          </a:xfrm>
          <a:solidFill>
            <a:schemeClr val="bg1">
              <a:alpha val="80000"/>
            </a:schemeClr>
          </a:solidFill>
        </p:spPr>
        <p:txBody>
          <a:bodyPr lIns="144000" tIns="144000" rIns="144000" bIns="144000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noProof="0" dirty="0" smtClean="0"/>
              <a:t>Click to edit text</a:t>
            </a:r>
            <a:endParaRPr lang="en-GB" noProof="0" dirty="0"/>
          </a:p>
        </p:txBody>
      </p:sp>
      <p:sp>
        <p:nvSpPr>
          <p:cNvPr id="8" name="Line 17"/>
          <p:cNvSpPr>
            <a:spLocks noChangeShapeType="1"/>
          </p:cNvSpPr>
          <p:nvPr userDrawn="1"/>
        </p:nvSpPr>
        <p:spPr bwMode="auto">
          <a:xfrm>
            <a:off x="179388" y="6315075"/>
            <a:ext cx="8780462" cy="0"/>
          </a:xfrm>
          <a:prstGeom prst="line">
            <a:avLst/>
          </a:prstGeom>
          <a:noFill/>
          <a:ln w="317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i-FI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96081" y="620688"/>
            <a:ext cx="8351838" cy="10810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lang="en-GB" sz="2000" b="1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ct val="0"/>
              </a:spcBef>
            </a:pPr>
            <a:r>
              <a:rPr lang="en-US" dirty="0" smtClean="0">
                <a:solidFill>
                  <a:srgbClr val="001E6D"/>
                </a:solidFill>
              </a:rPr>
              <a:t>CLICK TO EDIT MASTER TITLE STYLE</a:t>
            </a:r>
            <a:endParaRPr lang="en-GB" dirty="0">
              <a:solidFill>
                <a:srgbClr val="001E6D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364163" y="6562800"/>
            <a:ext cx="3167837" cy="1065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64162" y="6476400"/>
            <a:ext cx="3168000" cy="1085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Future of gas and electricity conference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000" y="6476400"/>
            <a:ext cx="18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fld id="{C32ABC2C-A530-4455-B21C-78FA96D4ED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</p:spTree>
    <p:extLst>
      <p:ext uri="{BB962C8B-B14F-4D97-AF65-F5344CB8AC3E}">
        <p14:creationId xmlns:p14="http://schemas.microsoft.com/office/powerpoint/2010/main" val="2150693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anoramic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12000" y="3859200"/>
            <a:ext cx="8136000" cy="2232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noProof="0" dirty="0" smtClean="0"/>
              <a:t>Insert panorama image here</a:t>
            </a:r>
            <a:endParaRPr lang="en-GB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468000"/>
            <a:ext cx="8132400" cy="1016784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12000" y="1627200"/>
            <a:ext cx="8136000" cy="2196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/>
            </a:lvl1pPr>
            <a:lvl2pPr marL="174625" indent="0">
              <a:buNone/>
              <a:defRPr sz="1600"/>
            </a:lvl2pPr>
            <a:lvl3pPr marL="368300" indent="0">
              <a:buNone/>
              <a:defRPr sz="1600"/>
            </a:lvl3pPr>
            <a:lvl4pPr marL="630237" indent="0">
              <a:buNone/>
              <a:defRPr sz="1600"/>
            </a:lvl4pPr>
            <a:lvl5pPr marL="800100" indent="0"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364163" y="6562800"/>
            <a:ext cx="3167837" cy="1065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64162" y="6476400"/>
            <a:ext cx="3168000" cy="1085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Future of gas and electricity conference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000" y="6476400"/>
            <a:ext cx="18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fld id="{C32ABC2C-A530-4455-B21C-78FA96D4ED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</p:spTree>
    <p:extLst>
      <p:ext uri="{BB962C8B-B14F-4D97-AF65-F5344CB8AC3E}">
        <p14:creationId xmlns:p14="http://schemas.microsoft.com/office/powerpoint/2010/main" val="104432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xtern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oyry_pattern_pptslide_andscape_whit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9388"/>
            <a:ext cx="8780462" cy="6496050"/>
          </a:xfrm>
          <a:prstGeom prst="rect">
            <a:avLst/>
          </a:prstGeom>
          <a:noFill/>
          <a:ln w="9525">
            <a:solidFill>
              <a:srgbClr val="FF85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11188" y="466725"/>
            <a:ext cx="8132762" cy="1079500"/>
          </a:xfrm>
          <a:prstGeom prst="rect">
            <a:avLst/>
          </a:prstGeom>
        </p:spPr>
        <p:txBody>
          <a:bodyPr anchor="t"/>
          <a:lstStyle>
            <a:lvl1pPr>
              <a:defRPr lang="en-US" sz="3000" b="1" kern="1200" cap="all" baseline="0" noProof="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noProof="0" dirty="0" smtClean="0"/>
              <a:t>CLICK TO ADD TITLE</a:t>
            </a:r>
            <a:endParaRPr lang="en-US" noProof="0" dirty="0" smtClean="0"/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179388" y="179388"/>
            <a:ext cx="8780462" cy="0"/>
          </a:xfrm>
          <a:prstGeom prst="line">
            <a:avLst/>
          </a:prstGeom>
          <a:noFill/>
          <a:ln w="19050">
            <a:solidFill>
              <a:srgbClr val="FF850E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" name="Picture 5" descr="Poyry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35288"/>
            <a:ext cx="60706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179388" y="179388"/>
            <a:ext cx="8780462" cy="0"/>
          </a:xfrm>
          <a:prstGeom prst="line">
            <a:avLst/>
          </a:prstGeom>
          <a:noFill/>
          <a:ln w="19050">
            <a:solidFill>
              <a:srgbClr val="FF850E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" name="Picture 9" descr="Poyry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35288"/>
            <a:ext cx="60706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179388" y="179388"/>
            <a:ext cx="8780462" cy="0"/>
          </a:xfrm>
          <a:prstGeom prst="line">
            <a:avLst/>
          </a:prstGeom>
          <a:noFill/>
          <a:ln w="19050">
            <a:solidFill>
              <a:srgbClr val="FF850E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3" name="Picture 12" descr="Poyry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35288"/>
            <a:ext cx="60706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4"/>
          <p:cNvSpPr>
            <a:spLocks noChangeShapeType="1"/>
          </p:cNvSpPr>
          <p:nvPr userDrawn="1"/>
        </p:nvSpPr>
        <p:spPr bwMode="auto">
          <a:xfrm>
            <a:off x="179388" y="179388"/>
            <a:ext cx="8780462" cy="0"/>
          </a:xfrm>
          <a:prstGeom prst="line">
            <a:avLst/>
          </a:prstGeom>
          <a:noFill/>
          <a:ln w="19050">
            <a:solidFill>
              <a:srgbClr val="FF850E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5" name="Picture 14" descr="Poyry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35288"/>
            <a:ext cx="60706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78000" y="4964400"/>
            <a:ext cx="6588000" cy="1134000"/>
          </a:xfrm>
        </p:spPr>
        <p:txBody>
          <a:bodyPr wrap="none" lIns="0" tIns="0" rIns="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1" i="0" cap="all" baseline="0">
                <a:solidFill>
                  <a:srgbClr val="001E6D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ADD subtitle </a:t>
            </a:r>
          </a:p>
        </p:txBody>
      </p:sp>
    </p:spTree>
    <p:extLst>
      <p:ext uri="{BB962C8B-B14F-4D97-AF65-F5344CB8AC3E}">
        <p14:creationId xmlns:p14="http://schemas.microsoft.com/office/powerpoint/2010/main" val="211351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2 boxe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Future of gas and electricity conference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1628800"/>
            <a:ext cx="3942000" cy="345600"/>
          </a:xfrm>
        </p:spPr>
        <p:txBody>
          <a:bodyPr anchor="ctr"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788024" y="1628800"/>
            <a:ext cx="3942000" cy="345600"/>
          </a:xfrm>
        </p:spPr>
        <p:txBody>
          <a:bodyPr anchor="ctr"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611188" y="2061270"/>
            <a:ext cx="3960812" cy="4104034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4788024" y="2060848"/>
            <a:ext cx="3960812" cy="4104456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468000"/>
            <a:ext cx="8132400" cy="1080000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11188" y="1125538"/>
            <a:ext cx="8137525" cy="288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rgbClr val="5F5F5F"/>
                </a:solidFill>
              </a:defRPr>
            </a:lvl1pPr>
          </a:lstStyle>
          <a:p>
            <a:pPr lvl="0"/>
            <a:r>
              <a:rPr lang="en-GB" noProof="0" dirty="0" smtClean="0"/>
              <a:t>Insert message title when needed</a:t>
            </a:r>
            <a:endParaRPr lang="en-GB" noProof="0" dirty="0"/>
          </a:p>
        </p:txBody>
      </p:sp>
      <p:sp>
        <p:nvSpPr>
          <p:cNvPr id="11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</p:spTree>
    <p:extLst>
      <p:ext uri="{BB962C8B-B14F-4D97-AF65-F5344CB8AC3E}">
        <p14:creationId xmlns:p14="http://schemas.microsoft.com/office/powerpoint/2010/main" val="4116753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3 boxe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Future of gas and electricity conference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1628800"/>
            <a:ext cx="2520000" cy="345600"/>
          </a:xfrm>
        </p:spPr>
        <p:txBody>
          <a:bodyPr anchor="ctr"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419872" y="1628800"/>
            <a:ext cx="2520000" cy="345600"/>
          </a:xfrm>
        </p:spPr>
        <p:txBody>
          <a:bodyPr anchor="ctr"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228184" y="1628800"/>
            <a:ext cx="2520000" cy="345600"/>
          </a:xfrm>
        </p:spPr>
        <p:txBody>
          <a:bodyPr anchor="ctr"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611188" y="2060848"/>
            <a:ext cx="2520950" cy="4104456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7" hasCustomPrompt="1"/>
          </p:nvPr>
        </p:nvSpPr>
        <p:spPr>
          <a:xfrm>
            <a:off x="3419872" y="2060426"/>
            <a:ext cx="2520950" cy="4104878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 hasCustomPrompt="1"/>
          </p:nvPr>
        </p:nvSpPr>
        <p:spPr>
          <a:xfrm>
            <a:off x="6228184" y="2060848"/>
            <a:ext cx="2520950" cy="4104456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468000"/>
            <a:ext cx="8132400" cy="1080000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11188" y="1125538"/>
            <a:ext cx="8137525" cy="288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rgbClr val="5F5F5F"/>
                </a:solidFill>
              </a:defRPr>
            </a:lvl1pPr>
          </a:lstStyle>
          <a:p>
            <a:pPr lvl="0"/>
            <a:r>
              <a:rPr lang="en-GB" noProof="0" dirty="0" smtClean="0"/>
              <a:t>Insert message title when needed</a:t>
            </a:r>
            <a:endParaRPr lang="en-GB" noProof="0" dirty="0"/>
          </a:p>
        </p:txBody>
      </p:sp>
      <p:sp>
        <p:nvSpPr>
          <p:cNvPr id="13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</p:spTree>
    <p:extLst>
      <p:ext uri="{BB962C8B-B14F-4D97-AF65-F5344CB8AC3E}">
        <p14:creationId xmlns:p14="http://schemas.microsoft.com/office/powerpoint/2010/main" val="2618555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4 boxe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Future of gas and electricity conference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1628377"/>
            <a:ext cx="1800200" cy="328387"/>
          </a:xfrm>
        </p:spPr>
        <p:txBody>
          <a:bodyPr anchor="ctr"/>
          <a:lstStyle>
            <a:lvl1pPr marL="0" indent="0" algn="ctr">
              <a:buFontTx/>
              <a:buNone/>
              <a:defRPr sz="1400"/>
            </a:lvl1pPr>
            <a:lvl2pPr marL="174625" indent="0">
              <a:buFontTx/>
              <a:buNone/>
              <a:defRPr/>
            </a:lvl2pPr>
            <a:lvl3pPr marL="368300" indent="0">
              <a:buFontTx/>
              <a:buNone/>
              <a:defRPr/>
            </a:lvl3pPr>
            <a:lvl4pPr marL="630237" indent="0">
              <a:buFontTx/>
              <a:buNone/>
              <a:defRPr/>
            </a:lvl4pPr>
            <a:lvl5pPr marL="8001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723795" y="1628377"/>
            <a:ext cx="1771200" cy="328387"/>
          </a:xfrm>
        </p:spPr>
        <p:txBody>
          <a:bodyPr anchor="ctr"/>
          <a:lstStyle>
            <a:lvl1pPr marL="0" indent="0" algn="ctr">
              <a:buFontTx/>
              <a:buNone/>
              <a:defRPr sz="1400"/>
            </a:lvl1pPr>
            <a:lvl2pPr marL="174625" indent="0">
              <a:buFontTx/>
              <a:buNone/>
              <a:defRPr/>
            </a:lvl2pPr>
            <a:lvl3pPr marL="368300" indent="0">
              <a:buFontTx/>
              <a:buNone/>
              <a:defRPr/>
            </a:lvl3pPr>
            <a:lvl4pPr marL="630237" indent="0">
              <a:buFontTx/>
              <a:buNone/>
              <a:defRPr/>
            </a:lvl4pPr>
            <a:lvl5pPr marL="8001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36030" y="1628377"/>
            <a:ext cx="1771200" cy="328387"/>
          </a:xfrm>
        </p:spPr>
        <p:txBody>
          <a:bodyPr anchor="ctr"/>
          <a:lstStyle>
            <a:lvl1pPr marL="0" indent="0" algn="ctr">
              <a:buFontTx/>
              <a:buNone/>
              <a:defRPr sz="1400"/>
            </a:lvl1pPr>
            <a:lvl2pPr marL="174625" indent="0">
              <a:buFontTx/>
              <a:buNone/>
              <a:defRPr/>
            </a:lvl2pPr>
            <a:lvl3pPr marL="368300" indent="0">
              <a:buFontTx/>
              <a:buNone/>
              <a:defRPr/>
            </a:lvl3pPr>
            <a:lvl4pPr marL="630237" indent="0">
              <a:buFontTx/>
              <a:buNone/>
              <a:defRPr/>
            </a:lvl4pPr>
            <a:lvl5pPr marL="8001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948264" y="1628377"/>
            <a:ext cx="1800200" cy="328387"/>
          </a:xfrm>
        </p:spPr>
        <p:txBody>
          <a:bodyPr anchor="ctr"/>
          <a:lstStyle>
            <a:lvl1pPr marL="0" indent="0" algn="ctr">
              <a:buFontTx/>
              <a:buNone/>
              <a:defRPr sz="1400"/>
            </a:lvl1pPr>
            <a:lvl2pPr marL="174625" indent="0">
              <a:buFontTx/>
              <a:buNone/>
              <a:defRPr/>
            </a:lvl2pPr>
            <a:lvl3pPr marL="368300" indent="0">
              <a:buFontTx/>
              <a:buNone/>
              <a:defRPr/>
            </a:lvl3pPr>
            <a:lvl4pPr marL="630237" indent="0">
              <a:buFontTx/>
              <a:buNone/>
              <a:defRPr/>
            </a:lvl4pPr>
            <a:lvl5pPr marL="8001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7" hasCustomPrompt="1"/>
          </p:nvPr>
        </p:nvSpPr>
        <p:spPr>
          <a:xfrm>
            <a:off x="611188" y="2060848"/>
            <a:ext cx="1800225" cy="4104456"/>
          </a:xfrm>
        </p:spPr>
        <p:txBody>
          <a:bodyPr/>
          <a:lstStyle>
            <a:lvl1pPr algn="l">
              <a:defRPr sz="1400" baseline="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 hasCustomPrompt="1"/>
          </p:nvPr>
        </p:nvSpPr>
        <p:spPr>
          <a:xfrm>
            <a:off x="2723547" y="2060426"/>
            <a:ext cx="1800225" cy="4104456"/>
          </a:xfrm>
        </p:spPr>
        <p:txBody>
          <a:bodyPr/>
          <a:lstStyle>
            <a:lvl1pPr algn="l">
              <a:defRPr sz="1400" baseline="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9" hasCustomPrompt="1"/>
          </p:nvPr>
        </p:nvSpPr>
        <p:spPr>
          <a:xfrm>
            <a:off x="4835906" y="2060426"/>
            <a:ext cx="1800225" cy="4104456"/>
          </a:xfrm>
        </p:spPr>
        <p:txBody>
          <a:bodyPr/>
          <a:lstStyle>
            <a:lvl1pPr algn="l">
              <a:defRPr sz="1400" baseline="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21" hasCustomPrompt="1"/>
          </p:nvPr>
        </p:nvSpPr>
        <p:spPr>
          <a:xfrm>
            <a:off x="6948264" y="2060426"/>
            <a:ext cx="1800225" cy="4104456"/>
          </a:xfrm>
        </p:spPr>
        <p:txBody>
          <a:bodyPr/>
          <a:lstStyle>
            <a:lvl1pPr algn="l">
              <a:defRPr sz="1400" baseline="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468000"/>
            <a:ext cx="8132400" cy="1080000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11188" y="1125538"/>
            <a:ext cx="8137525" cy="288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rgbClr val="5F5F5F"/>
                </a:solidFill>
              </a:defRPr>
            </a:lvl1pPr>
          </a:lstStyle>
          <a:p>
            <a:pPr lvl="0"/>
            <a:r>
              <a:rPr lang="en-GB" noProof="0" dirty="0" smtClean="0"/>
              <a:t>Insert message title when needed</a:t>
            </a:r>
            <a:endParaRPr lang="en-GB" noProof="0" dirty="0"/>
          </a:p>
        </p:txBody>
      </p:sp>
      <p:sp>
        <p:nvSpPr>
          <p:cNvPr id="18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</p:spTree>
    <p:extLst>
      <p:ext uri="{BB962C8B-B14F-4D97-AF65-F5344CB8AC3E}">
        <p14:creationId xmlns:p14="http://schemas.microsoft.com/office/powerpoint/2010/main" val="4089917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4 rectangle boxe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Future of gas and electricity conference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6864" y="1643240"/>
            <a:ext cx="3981600" cy="345600"/>
          </a:xfrm>
        </p:spPr>
        <p:txBody>
          <a:bodyPr anchor="ctr"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788024" y="4019504"/>
            <a:ext cx="3981600" cy="345600"/>
          </a:xfrm>
        </p:spPr>
        <p:txBody>
          <a:bodyPr anchor="ctr"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611560" y="2132856"/>
            <a:ext cx="3960440" cy="1656184"/>
          </a:xfrm>
        </p:spPr>
        <p:txBody>
          <a:bodyPr/>
          <a:lstStyle>
            <a:lvl1pPr algn="l">
              <a:defRPr sz="1400" baseline="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4788024" y="2132856"/>
            <a:ext cx="3960440" cy="1656184"/>
          </a:xfrm>
        </p:spPr>
        <p:txBody>
          <a:bodyPr/>
          <a:lstStyle>
            <a:lvl1pPr algn="l">
              <a:defRPr sz="1400" baseline="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11560" y="1643240"/>
            <a:ext cx="3981600" cy="345600"/>
          </a:xfrm>
        </p:spPr>
        <p:txBody>
          <a:bodyPr anchor="ctr"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11560" y="4019504"/>
            <a:ext cx="3981600" cy="345600"/>
          </a:xfrm>
        </p:spPr>
        <p:txBody>
          <a:bodyPr anchor="ctr"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611560" y="4509120"/>
            <a:ext cx="3960440" cy="1656184"/>
          </a:xfrm>
        </p:spPr>
        <p:txBody>
          <a:bodyPr/>
          <a:lstStyle>
            <a:lvl1pPr algn="l">
              <a:defRPr sz="1400" baseline="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20" hasCustomPrompt="1"/>
          </p:nvPr>
        </p:nvSpPr>
        <p:spPr>
          <a:xfrm>
            <a:off x="4788024" y="4509120"/>
            <a:ext cx="3960440" cy="1656184"/>
          </a:xfrm>
        </p:spPr>
        <p:txBody>
          <a:bodyPr/>
          <a:lstStyle>
            <a:lvl1pPr algn="l">
              <a:defRPr sz="1400" baseline="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468000"/>
            <a:ext cx="8132400" cy="1080000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11188" y="1125538"/>
            <a:ext cx="8137525" cy="288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rgbClr val="5F5F5F"/>
                </a:solidFill>
              </a:defRPr>
            </a:lvl1pPr>
          </a:lstStyle>
          <a:p>
            <a:pPr lvl="0"/>
            <a:r>
              <a:rPr lang="en-GB" noProof="0" dirty="0" smtClean="0"/>
              <a:t>Insert message title when needed</a:t>
            </a:r>
            <a:endParaRPr lang="en-GB" noProof="0" dirty="0"/>
          </a:p>
        </p:txBody>
      </p:sp>
      <p:sp>
        <p:nvSpPr>
          <p:cNvPr id="15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</p:spTree>
    <p:extLst>
      <p:ext uri="{BB962C8B-B14F-4D97-AF65-F5344CB8AC3E}">
        <p14:creationId xmlns:p14="http://schemas.microsoft.com/office/powerpoint/2010/main" val="4073187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4 point&amp;explain_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Future of gas and electricity conference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2771801" y="1556792"/>
            <a:ext cx="5976664" cy="935037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771801" y="4005064"/>
            <a:ext cx="5976664" cy="935037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771801" y="2780928"/>
            <a:ext cx="5976664" cy="935037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771801" y="5229200"/>
            <a:ext cx="5976664" cy="935037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0" hasCustomPrompt="1"/>
          </p:nvPr>
        </p:nvSpPr>
        <p:spPr>
          <a:xfrm>
            <a:off x="611560" y="1556792"/>
            <a:ext cx="1873250" cy="936625"/>
          </a:xfrm>
        </p:spPr>
        <p:txBody>
          <a:bodyPr anchor="ctr"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611560" y="2780928"/>
            <a:ext cx="1873250" cy="936625"/>
          </a:xfrm>
        </p:spPr>
        <p:txBody>
          <a:bodyPr anchor="ctr"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611560" y="5229200"/>
            <a:ext cx="1873250" cy="936625"/>
          </a:xfrm>
        </p:spPr>
        <p:txBody>
          <a:bodyPr anchor="ctr"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611560" y="4005064"/>
            <a:ext cx="1873250" cy="936625"/>
          </a:xfrm>
        </p:spPr>
        <p:txBody>
          <a:bodyPr anchor="ctr"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468000"/>
            <a:ext cx="8132400" cy="1080000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1125538"/>
            <a:ext cx="8137525" cy="288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rgbClr val="5F5F5F"/>
                </a:solidFill>
              </a:defRPr>
            </a:lvl1pPr>
          </a:lstStyle>
          <a:p>
            <a:pPr lvl="0"/>
            <a:r>
              <a:rPr lang="en-GB" noProof="0" dirty="0" smtClean="0"/>
              <a:t>Insert message title when needed</a:t>
            </a:r>
            <a:endParaRPr lang="en-GB" noProof="0" dirty="0"/>
          </a:p>
        </p:txBody>
      </p:sp>
      <p:sp>
        <p:nvSpPr>
          <p:cNvPr id="15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</p:spTree>
    <p:extLst>
      <p:ext uri="{BB962C8B-B14F-4D97-AF65-F5344CB8AC3E}">
        <p14:creationId xmlns:p14="http://schemas.microsoft.com/office/powerpoint/2010/main" val="3456090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OxfordStyle_2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Future of gas and electricity conference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683196" y="2061270"/>
            <a:ext cx="3816796" cy="4104034"/>
          </a:xfrm>
        </p:spPr>
        <p:txBody>
          <a:bodyPr/>
          <a:lstStyle>
            <a:lvl1pPr algn="l">
              <a:defRPr sz="1400"/>
            </a:lvl1pPr>
          </a:lstStyle>
          <a:p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788024" y="2060848"/>
            <a:ext cx="3816052" cy="410445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850E"/>
              </a:buClr>
              <a:buSzPct val="110000"/>
              <a:buFont typeface="Symbol" pitchFamily="18" charset="2"/>
              <a:buNone/>
              <a:tabLst/>
              <a:defRPr sz="1400"/>
            </a:lvl1pPr>
          </a:lstStyle>
          <a:p>
            <a:r>
              <a:rPr lang="en-GB" dirty="0" smtClean="0"/>
              <a:t>Click to add text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63601" y="1627907"/>
            <a:ext cx="3455987" cy="288925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968057" y="1628800"/>
            <a:ext cx="3455987" cy="288925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468000"/>
            <a:ext cx="8132400" cy="1080000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1125538"/>
            <a:ext cx="8137525" cy="288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rgbClr val="5F5F5F"/>
                </a:solidFill>
              </a:defRPr>
            </a:lvl1pPr>
          </a:lstStyle>
          <a:p>
            <a:pPr lvl="0"/>
            <a:r>
              <a:rPr lang="en-GB" noProof="0" dirty="0" smtClean="0"/>
              <a:t>Insert message title when needed</a:t>
            </a:r>
            <a:endParaRPr lang="en-GB" noProof="0" dirty="0"/>
          </a:p>
        </p:txBody>
      </p:sp>
      <p:sp>
        <p:nvSpPr>
          <p:cNvPr id="11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</p:spTree>
    <p:extLst>
      <p:ext uri="{BB962C8B-B14F-4D97-AF65-F5344CB8AC3E}">
        <p14:creationId xmlns:p14="http://schemas.microsoft.com/office/powerpoint/2010/main" val="4084019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OxfordStyle_3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Future of gas and electricity conference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683568" y="1916832"/>
            <a:ext cx="2448272" cy="417646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850E"/>
              </a:buClr>
              <a:buSzPct val="110000"/>
              <a:buFont typeface="Symbol" pitchFamily="18" charset="2"/>
              <a:buNone/>
              <a:tabLst/>
              <a:defRPr sz="1400"/>
            </a:lvl1pPr>
          </a:lstStyle>
          <a:p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3491880" y="1916832"/>
            <a:ext cx="2448272" cy="417646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850E"/>
              </a:buClr>
              <a:buSzPct val="110000"/>
              <a:buFont typeface="Symbol" pitchFamily="18" charset="2"/>
              <a:buNone/>
              <a:tabLst/>
              <a:defRPr sz="1400"/>
            </a:lvl1pPr>
          </a:lstStyle>
          <a:p>
            <a:r>
              <a:rPr lang="en-GB" dirty="0" smtClean="0"/>
              <a:t>Click to add text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6228184" y="1916832"/>
            <a:ext cx="2448272" cy="417646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850E"/>
              </a:buClr>
              <a:buSzPct val="110000"/>
              <a:buFont typeface="Symbol" pitchFamily="18" charset="2"/>
              <a:buNone/>
              <a:tabLst/>
              <a:defRPr sz="1400"/>
            </a:lvl1pPr>
          </a:lstStyle>
          <a:p>
            <a:r>
              <a:rPr lang="en-GB" dirty="0" smtClean="0"/>
              <a:t>Click to add text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92997" y="1557487"/>
            <a:ext cx="2232025" cy="28733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3598697" y="1556792"/>
            <a:ext cx="2232025" cy="28733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335001" y="1557487"/>
            <a:ext cx="2232025" cy="287337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468000"/>
            <a:ext cx="8132400" cy="1080000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1125538"/>
            <a:ext cx="8137525" cy="288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rgbClr val="5F5F5F"/>
                </a:solidFill>
              </a:defRPr>
            </a:lvl1pPr>
          </a:lstStyle>
          <a:p>
            <a:pPr lvl="0"/>
            <a:r>
              <a:rPr lang="en-GB" noProof="0" dirty="0" smtClean="0"/>
              <a:t>Insert message title when needed</a:t>
            </a:r>
            <a:endParaRPr lang="en-GB" noProof="0" dirty="0"/>
          </a:p>
        </p:txBody>
      </p:sp>
      <p:sp>
        <p:nvSpPr>
          <p:cNvPr id="13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</p:spTree>
    <p:extLst>
      <p:ext uri="{BB962C8B-B14F-4D97-AF65-F5344CB8AC3E}">
        <p14:creationId xmlns:p14="http://schemas.microsoft.com/office/powerpoint/2010/main" val="1775950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OxfordStyle_2rect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Future of gas and electricity conference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83568" y="1984139"/>
            <a:ext cx="7992888" cy="1804901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83568" y="4293096"/>
            <a:ext cx="7992888" cy="1800200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468000"/>
            <a:ext cx="8132400" cy="1080000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1125538"/>
            <a:ext cx="8137525" cy="288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rgbClr val="5F5F5F"/>
                </a:solidFill>
              </a:defRPr>
            </a:lvl1pPr>
          </a:lstStyle>
          <a:p>
            <a:pPr lvl="0"/>
            <a:r>
              <a:rPr lang="en-GB" noProof="0" dirty="0" smtClean="0"/>
              <a:t>Insert message title when needed</a:t>
            </a:r>
            <a:endParaRPr lang="en-GB" noProof="0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115616" y="1628800"/>
            <a:ext cx="2664296" cy="288032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115616" y="3933056"/>
            <a:ext cx="2664296" cy="288032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5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</p:spTree>
    <p:extLst>
      <p:ext uri="{BB962C8B-B14F-4D97-AF65-F5344CB8AC3E}">
        <p14:creationId xmlns:p14="http://schemas.microsoft.com/office/powerpoint/2010/main" val="3555318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OxfordStyle_4rect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Future of gas and electricity conference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755576" y="1988840"/>
            <a:ext cx="3744416" cy="1728192"/>
          </a:xfrm>
        </p:spPr>
        <p:txBody>
          <a:bodyPr/>
          <a:lstStyle>
            <a:lvl1pPr algn="l">
              <a:defRPr sz="1400" baseline="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4860032" y="1988840"/>
            <a:ext cx="3744000" cy="1728192"/>
          </a:xfrm>
        </p:spPr>
        <p:txBody>
          <a:bodyPr/>
          <a:lstStyle>
            <a:lvl1pPr algn="l">
              <a:defRPr sz="1400" baseline="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755992" y="4437112"/>
            <a:ext cx="3744000" cy="1728192"/>
          </a:xfrm>
        </p:spPr>
        <p:txBody>
          <a:bodyPr/>
          <a:lstStyle>
            <a:lvl1pPr algn="l">
              <a:defRPr sz="1400" baseline="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4860448" y="4437112"/>
            <a:ext cx="3744000" cy="1728192"/>
          </a:xfrm>
        </p:spPr>
        <p:txBody>
          <a:bodyPr/>
          <a:lstStyle>
            <a:lvl1pPr algn="l">
              <a:defRPr sz="1400" baseline="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511772" y="1629495"/>
            <a:ext cx="2232025" cy="28733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511980" y="4077767"/>
            <a:ext cx="2232025" cy="28733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5616436" y="4077767"/>
            <a:ext cx="2232025" cy="28733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5616020" y="1629495"/>
            <a:ext cx="2232025" cy="28733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468000"/>
            <a:ext cx="8132400" cy="1080000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1125538"/>
            <a:ext cx="8137525" cy="288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rgbClr val="5F5F5F"/>
                </a:solidFill>
              </a:defRPr>
            </a:lvl1pPr>
          </a:lstStyle>
          <a:p>
            <a:pPr lvl="0"/>
            <a:r>
              <a:rPr lang="en-GB" noProof="0" dirty="0" smtClean="0"/>
              <a:t>Insert message title when needed</a:t>
            </a:r>
            <a:endParaRPr lang="en-GB" noProof="0" dirty="0"/>
          </a:p>
        </p:txBody>
      </p:sp>
      <p:sp>
        <p:nvSpPr>
          <p:cNvPr id="15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</p:spTree>
    <p:extLst>
      <p:ext uri="{BB962C8B-B14F-4D97-AF65-F5344CB8AC3E}">
        <p14:creationId xmlns:p14="http://schemas.microsoft.com/office/powerpoint/2010/main" val="1137495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PoyryOxford_Image&amp;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Future of gas and electricity conference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468000"/>
            <a:ext cx="8132400" cy="1080000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1125538"/>
            <a:ext cx="8137525" cy="288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rgbClr val="5F5F5F"/>
                </a:solidFill>
              </a:defRPr>
            </a:lvl1pPr>
          </a:lstStyle>
          <a:p>
            <a:pPr lvl="0"/>
            <a:r>
              <a:rPr lang="en-GB" noProof="0" dirty="0" smtClean="0"/>
              <a:t>Insert message title when needed</a:t>
            </a:r>
            <a:endParaRPr lang="en-GB" noProof="0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83568" y="2204864"/>
            <a:ext cx="3600400" cy="3888431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4499992" y="2204864"/>
            <a:ext cx="4104456" cy="3887787"/>
          </a:xfrm>
        </p:spPr>
        <p:txBody>
          <a:bodyPr/>
          <a:lstStyle>
            <a:lvl1pPr algn="l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439652" y="1700808"/>
            <a:ext cx="6264696" cy="288032"/>
          </a:xfr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20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</p:spTree>
    <p:extLst>
      <p:ext uri="{BB962C8B-B14F-4D97-AF65-F5344CB8AC3E}">
        <p14:creationId xmlns:p14="http://schemas.microsoft.com/office/powerpoint/2010/main" val="427754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nternal 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80975"/>
            <a:ext cx="8780463" cy="649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468000"/>
            <a:ext cx="8132400" cy="1080000"/>
          </a:xfr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000" b="1" kern="1200" cap="all" baseline="0" noProof="0" dirty="0">
                <a:solidFill>
                  <a:srgbClr val="FF850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6" name="Line 19"/>
          <p:cNvSpPr>
            <a:spLocks noChangeShapeType="1"/>
          </p:cNvSpPr>
          <p:nvPr userDrawn="1"/>
        </p:nvSpPr>
        <p:spPr bwMode="auto">
          <a:xfrm>
            <a:off x="179388" y="179388"/>
            <a:ext cx="8780462" cy="0"/>
          </a:xfrm>
          <a:prstGeom prst="line">
            <a:avLst/>
          </a:prstGeom>
          <a:noFill/>
          <a:ln w="19050">
            <a:solidFill>
              <a:srgbClr val="FF850E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i-FI"/>
          </a:p>
        </p:txBody>
      </p:sp>
      <p:grpSp>
        <p:nvGrpSpPr>
          <p:cNvPr id="7" name="Group 3"/>
          <p:cNvGrpSpPr>
            <a:grpSpLocks noChangeAspect="1"/>
          </p:cNvGrpSpPr>
          <p:nvPr userDrawn="1"/>
        </p:nvGrpSpPr>
        <p:grpSpPr bwMode="auto">
          <a:xfrm>
            <a:off x="611188" y="2916000"/>
            <a:ext cx="6070600" cy="1136650"/>
            <a:chOff x="385" y="1849"/>
            <a:chExt cx="3824" cy="716"/>
          </a:xfrm>
        </p:grpSpPr>
        <p:sp>
          <p:nvSpPr>
            <p:cNvPr id="8" name="AutoShape 2"/>
            <p:cNvSpPr>
              <a:spLocks noChangeAspect="1" noChangeArrowheads="1" noTextEdit="1"/>
            </p:cNvSpPr>
            <p:nvPr userDrawn="1"/>
          </p:nvSpPr>
          <p:spPr bwMode="auto">
            <a:xfrm>
              <a:off x="385" y="1849"/>
              <a:ext cx="3824" cy="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4"/>
            <p:cNvSpPr>
              <a:spLocks/>
            </p:cNvSpPr>
            <p:nvPr userDrawn="1"/>
          </p:nvSpPr>
          <p:spPr bwMode="auto">
            <a:xfrm>
              <a:off x="659" y="2116"/>
              <a:ext cx="422" cy="300"/>
            </a:xfrm>
            <a:custGeom>
              <a:avLst/>
              <a:gdLst/>
              <a:ahLst/>
              <a:cxnLst>
                <a:cxn ang="0">
                  <a:pos x="87" y="1264"/>
                </a:cxn>
                <a:cxn ang="0">
                  <a:pos x="257" y="1308"/>
                </a:cxn>
                <a:cxn ang="0">
                  <a:pos x="417" y="1325"/>
                </a:cxn>
                <a:cxn ang="0">
                  <a:pos x="567" y="1315"/>
                </a:cxn>
                <a:cxn ang="0">
                  <a:pos x="707" y="1283"/>
                </a:cxn>
                <a:cxn ang="0">
                  <a:pos x="835" y="1229"/>
                </a:cxn>
                <a:cxn ang="0">
                  <a:pos x="949" y="1158"/>
                </a:cxn>
                <a:cxn ang="0">
                  <a:pos x="1049" y="1069"/>
                </a:cxn>
                <a:cxn ang="0">
                  <a:pos x="1134" y="967"/>
                </a:cxn>
                <a:cxn ang="0">
                  <a:pos x="1203" y="853"/>
                </a:cxn>
                <a:cxn ang="0">
                  <a:pos x="1255" y="732"/>
                </a:cxn>
                <a:cxn ang="0">
                  <a:pos x="1287" y="601"/>
                </a:cxn>
                <a:cxn ang="0">
                  <a:pos x="1301" y="468"/>
                </a:cxn>
                <a:cxn ang="0">
                  <a:pos x="1294" y="333"/>
                </a:cxn>
                <a:cxn ang="0">
                  <a:pos x="1265" y="197"/>
                </a:cxn>
                <a:cxn ang="0">
                  <a:pos x="1214" y="64"/>
                </a:cxn>
                <a:cxn ang="0">
                  <a:pos x="2109" y="535"/>
                </a:cxn>
                <a:cxn ang="0">
                  <a:pos x="2066" y="656"/>
                </a:cxn>
                <a:cxn ang="0">
                  <a:pos x="2013" y="770"/>
                </a:cxn>
                <a:cxn ang="0">
                  <a:pos x="1954" y="875"/>
                </a:cxn>
                <a:cxn ang="0">
                  <a:pos x="1884" y="971"/>
                </a:cxn>
                <a:cxn ang="0">
                  <a:pos x="1809" y="1061"/>
                </a:cxn>
                <a:cxn ang="0">
                  <a:pos x="1729" y="1141"/>
                </a:cxn>
                <a:cxn ang="0">
                  <a:pos x="1642" y="1214"/>
                </a:cxn>
                <a:cxn ang="0">
                  <a:pos x="1551" y="1278"/>
                </a:cxn>
                <a:cxn ang="0">
                  <a:pos x="1457" y="1334"/>
                </a:cxn>
                <a:cxn ang="0">
                  <a:pos x="1360" y="1382"/>
                </a:cxn>
                <a:cxn ang="0">
                  <a:pos x="1261" y="1423"/>
                </a:cxn>
                <a:cxn ang="0">
                  <a:pos x="1160" y="1454"/>
                </a:cxn>
                <a:cxn ang="0">
                  <a:pos x="1060" y="1478"/>
                </a:cxn>
                <a:cxn ang="0">
                  <a:pos x="959" y="1493"/>
                </a:cxn>
                <a:cxn ang="0">
                  <a:pos x="860" y="1500"/>
                </a:cxn>
                <a:cxn ang="0">
                  <a:pos x="763" y="1500"/>
                </a:cxn>
                <a:cxn ang="0">
                  <a:pos x="679" y="1494"/>
                </a:cxn>
                <a:cxn ang="0">
                  <a:pos x="597" y="1484"/>
                </a:cxn>
                <a:cxn ang="0">
                  <a:pos x="521" y="1469"/>
                </a:cxn>
                <a:cxn ang="0">
                  <a:pos x="449" y="1451"/>
                </a:cxn>
                <a:cxn ang="0">
                  <a:pos x="381" y="1431"/>
                </a:cxn>
                <a:cxn ang="0">
                  <a:pos x="319" y="1408"/>
                </a:cxn>
                <a:cxn ang="0">
                  <a:pos x="260" y="1383"/>
                </a:cxn>
                <a:cxn ang="0">
                  <a:pos x="208" y="1359"/>
                </a:cxn>
                <a:cxn ang="0">
                  <a:pos x="119" y="1312"/>
                </a:cxn>
                <a:cxn ang="0">
                  <a:pos x="54" y="1270"/>
                </a:cxn>
                <a:cxn ang="0">
                  <a:pos x="0" y="1231"/>
                </a:cxn>
              </a:cxnLst>
              <a:rect l="0" t="0" r="r" b="b"/>
              <a:pathLst>
                <a:path w="2109" h="1501">
                  <a:moveTo>
                    <a:pt x="0" y="1231"/>
                  </a:moveTo>
                  <a:lnTo>
                    <a:pt x="87" y="1264"/>
                  </a:lnTo>
                  <a:lnTo>
                    <a:pt x="173" y="1290"/>
                  </a:lnTo>
                  <a:lnTo>
                    <a:pt x="257" y="1308"/>
                  </a:lnTo>
                  <a:lnTo>
                    <a:pt x="338" y="1320"/>
                  </a:lnTo>
                  <a:lnTo>
                    <a:pt x="417" y="1325"/>
                  </a:lnTo>
                  <a:lnTo>
                    <a:pt x="493" y="1324"/>
                  </a:lnTo>
                  <a:lnTo>
                    <a:pt x="567" y="1315"/>
                  </a:lnTo>
                  <a:lnTo>
                    <a:pt x="639" y="1302"/>
                  </a:lnTo>
                  <a:lnTo>
                    <a:pt x="707" y="1283"/>
                  </a:lnTo>
                  <a:lnTo>
                    <a:pt x="773" y="1259"/>
                  </a:lnTo>
                  <a:lnTo>
                    <a:pt x="835" y="1229"/>
                  </a:lnTo>
                  <a:lnTo>
                    <a:pt x="894" y="1196"/>
                  </a:lnTo>
                  <a:lnTo>
                    <a:pt x="949" y="1158"/>
                  </a:lnTo>
                  <a:lnTo>
                    <a:pt x="1001" y="1116"/>
                  </a:lnTo>
                  <a:lnTo>
                    <a:pt x="1049" y="1069"/>
                  </a:lnTo>
                  <a:lnTo>
                    <a:pt x="1094" y="1020"/>
                  </a:lnTo>
                  <a:lnTo>
                    <a:pt x="1134" y="967"/>
                  </a:lnTo>
                  <a:lnTo>
                    <a:pt x="1171" y="912"/>
                  </a:lnTo>
                  <a:lnTo>
                    <a:pt x="1203" y="853"/>
                  </a:lnTo>
                  <a:lnTo>
                    <a:pt x="1231" y="794"/>
                  </a:lnTo>
                  <a:lnTo>
                    <a:pt x="1255" y="732"/>
                  </a:lnTo>
                  <a:lnTo>
                    <a:pt x="1274" y="667"/>
                  </a:lnTo>
                  <a:lnTo>
                    <a:pt x="1287" y="601"/>
                  </a:lnTo>
                  <a:lnTo>
                    <a:pt x="1296" y="535"/>
                  </a:lnTo>
                  <a:lnTo>
                    <a:pt x="1301" y="468"/>
                  </a:lnTo>
                  <a:lnTo>
                    <a:pt x="1300" y="400"/>
                  </a:lnTo>
                  <a:lnTo>
                    <a:pt x="1294" y="333"/>
                  </a:lnTo>
                  <a:lnTo>
                    <a:pt x="1282" y="265"/>
                  </a:lnTo>
                  <a:lnTo>
                    <a:pt x="1265" y="197"/>
                  </a:lnTo>
                  <a:lnTo>
                    <a:pt x="1243" y="130"/>
                  </a:lnTo>
                  <a:lnTo>
                    <a:pt x="1214" y="64"/>
                  </a:lnTo>
                  <a:lnTo>
                    <a:pt x="1179" y="0"/>
                  </a:lnTo>
                  <a:lnTo>
                    <a:pt x="2109" y="535"/>
                  </a:lnTo>
                  <a:lnTo>
                    <a:pt x="2089" y="597"/>
                  </a:lnTo>
                  <a:lnTo>
                    <a:pt x="2066" y="656"/>
                  </a:lnTo>
                  <a:lnTo>
                    <a:pt x="2041" y="714"/>
                  </a:lnTo>
                  <a:lnTo>
                    <a:pt x="2013" y="770"/>
                  </a:lnTo>
                  <a:lnTo>
                    <a:pt x="1985" y="823"/>
                  </a:lnTo>
                  <a:lnTo>
                    <a:pt x="1954" y="875"/>
                  </a:lnTo>
                  <a:lnTo>
                    <a:pt x="1920" y="924"/>
                  </a:lnTo>
                  <a:lnTo>
                    <a:pt x="1884" y="971"/>
                  </a:lnTo>
                  <a:lnTo>
                    <a:pt x="1849" y="1017"/>
                  </a:lnTo>
                  <a:lnTo>
                    <a:pt x="1809" y="1061"/>
                  </a:lnTo>
                  <a:lnTo>
                    <a:pt x="1770" y="1102"/>
                  </a:lnTo>
                  <a:lnTo>
                    <a:pt x="1729" y="1141"/>
                  </a:lnTo>
                  <a:lnTo>
                    <a:pt x="1686" y="1178"/>
                  </a:lnTo>
                  <a:lnTo>
                    <a:pt x="1642" y="1214"/>
                  </a:lnTo>
                  <a:lnTo>
                    <a:pt x="1598" y="1247"/>
                  </a:lnTo>
                  <a:lnTo>
                    <a:pt x="1551" y="1278"/>
                  </a:lnTo>
                  <a:lnTo>
                    <a:pt x="1504" y="1307"/>
                  </a:lnTo>
                  <a:lnTo>
                    <a:pt x="1457" y="1334"/>
                  </a:lnTo>
                  <a:lnTo>
                    <a:pt x="1409" y="1359"/>
                  </a:lnTo>
                  <a:lnTo>
                    <a:pt x="1360" y="1382"/>
                  </a:lnTo>
                  <a:lnTo>
                    <a:pt x="1310" y="1404"/>
                  </a:lnTo>
                  <a:lnTo>
                    <a:pt x="1261" y="1423"/>
                  </a:lnTo>
                  <a:lnTo>
                    <a:pt x="1210" y="1439"/>
                  </a:lnTo>
                  <a:lnTo>
                    <a:pt x="1160" y="1454"/>
                  </a:lnTo>
                  <a:lnTo>
                    <a:pt x="1110" y="1467"/>
                  </a:lnTo>
                  <a:lnTo>
                    <a:pt x="1060" y="1478"/>
                  </a:lnTo>
                  <a:lnTo>
                    <a:pt x="1008" y="1487"/>
                  </a:lnTo>
                  <a:lnTo>
                    <a:pt x="959" y="1493"/>
                  </a:lnTo>
                  <a:lnTo>
                    <a:pt x="909" y="1498"/>
                  </a:lnTo>
                  <a:lnTo>
                    <a:pt x="860" y="1500"/>
                  </a:lnTo>
                  <a:lnTo>
                    <a:pt x="811" y="1501"/>
                  </a:lnTo>
                  <a:lnTo>
                    <a:pt x="763" y="1500"/>
                  </a:lnTo>
                  <a:lnTo>
                    <a:pt x="720" y="1498"/>
                  </a:lnTo>
                  <a:lnTo>
                    <a:pt x="679" y="1494"/>
                  </a:lnTo>
                  <a:lnTo>
                    <a:pt x="638" y="1490"/>
                  </a:lnTo>
                  <a:lnTo>
                    <a:pt x="597" y="1484"/>
                  </a:lnTo>
                  <a:lnTo>
                    <a:pt x="559" y="1478"/>
                  </a:lnTo>
                  <a:lnTo>
                    <a:pt x="521" y="1469"/>
                  </a:lnTo>
                  <a:lnTo>
                    <a:pt x="484" y="1461"/>
                  </a:lnTo>
                  <a:lnTo>
                    <a:pt x="449" y="1451"/>
                  </a:lnTo>
                  <a:lnTo>
                    <a:pt x="415" y="1442"/>
                  </a:lnTo>
                  <a:lnTo>
                    <a:pt x="381" y="1431"/>
                  </a:lnTo>
                  <a:lnTo>
                    <a:pt x="349" y="1419"/>
                  </a:lnTo>
                  <a:lnTo>
                    <a:pt x="319" y="1408"/>
                  </a:lnTo>
                  <a:lnTo>
                    <a:pt x="289" y="1396"/>
                  </a:lnTo>
                  <a:lnTo>
                    <a:pt x="260" y="1383"/>
                  </a:lnTo>
                  <a:lnTo>
                    <a:pt x="234" y="1371"/>
                  </a:lnTo>
                  <a:lnTo>
                    <a:pt x="208" y="1359"/>
                  </a:lnTo>
                  <a:lnTo>
                    <a:pt x="161" y="1334"/>
                  </a:lnTo>
                  <a:lnTo>
                    <a:pt x="119" y="1312"/>
                  </a:lnTo>
                  <a:lnTo>
                    <a:pt x="84" y="1290"/>
                  </a:lnTo>
                  <a:lnTo>
                    <a:pt x="54" y="1270"/>
                  </a:lnTo>
                  <a:lnTo>
                    <a:pt x="13" y="1241"/>
                  </a:lnTo>
                  <a:lnTo>
                    <a:pt x="0" y="1231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406" y="1998"/>
              <a:ext cx="422" cy="299"/>
            </a:xfrm>
            <a:custGeom>
              <a:avLst/>
              <a:gdLst/>
              <a:ahLst/>
              <a:cxnLst>
                <a:cxn ang="0">
                  <a:pos x="2022" y="232"/>
                </a:cxn>
                <a:cxn ang="0">
                  <a:pos x="1852" y="188"/>
                </a:cxn>
                <a:cxn ang="0">
                  <a:pos x="1692" y="171"/>
                </a:cxn>
                <a:cxn ang="0">
                  <a:pos x="1542" y="181"/>
                </a:cxn>
                <a:cxn ang="0">
                  <a:pos x="1402" y="213"/>
                </a:cxn>
                <a:cxn ang="0">
                  <a:pos x="1274" y="267"/>
                </a:cxn>
                <a:cxn ang="0">
                  <a:pos x="1159" y="339"/>
                </a:cxn>
                <a:cxn ang="0">
                  <a:pos x="1059" y="427"/>
                </a:cxn>
                <a:cxn ang="0">
                  <a:pos x="974" y="528"/>
                </a:cxn>
                <a:cxn ang="0">
                  <a:pos x="905" y="643"/>
                </a:cxn>
                <a:cxn ang="0">
                  <a:pos x="853" y="765"/>
                </a:cxn>
                <a:cxn ang="0">
                  <a:pos x="820" y="895"/>
                </a:cxn>
                <a:cxn ang="0">
                  <a:pos x="805" y="1028"/>
                </a:cxn>
                <a:cxn ang="0">
                  <a:pos x="813" y="1163"/>
                </a:cxn>
                <a:cxn ang="0">
                  <a:pos x="840" y="1299"/>
                </a:cxn>
                <a:cxn ang="0">
                  <a:pos x="890" y="1432"/>
                </a:cxn>
                <a:cxn ang="0">
                  <a:pos x="0" y="966"/>
                </a:cxn>
                <a:cxn ang="0">
                  <a:pos x="43" y="845"/>
                </a:cxn>
                <a:cxn ang="0">
                  <a:pos x="94" y="731"/>
                </a:cxn>
                <a:cxn ang="0">
                  <a:pos x="155" y="626"/>
                </a:cxn>
                <a:cxn ang="0">
                  <a:pos x="223" y="530"/>
                </a:cxn>
                <a:cxn ang="0">
                  <a:pos x="299" y="441"/>
                </a:cxn>
                <a:cxn ang="0">
                  <a:pos x="380" y="360"/>
                </a:cxn>
                <a:cxn ang="0">
                  <a:pos x="467" y="287"/>
                </a:cxn>
                <a:cxn ang="0">
                  <a:pos x="558" y="223"/>
                </a:cxn>
                <a:cxn ang="0">
                  <a:pos x="652" y="167"/>
                </a:cxn>
                <a:cxn ang="0">
                  <a:pos x="749" y="119"/>
                </a:cxn>
                <a:cxn ang="0">
                  <a:pos x="848" y="78"/>
                </a:cxn>
                <a:cxn ang="0">
                  <a:pos x="949" y="47"/>
                </a:cxn>
                <a:cxn ang="0">
                  <a:pos x="1049" y="23"/>
                </a:cxn>
                <a:cxn ang="0">
                  <a:pos x="1150" y="8"/>
                </a:cxn>
                <a:cxn ang="0">
                  <a:pos x="1249" y="1"/>
                </a:cxn>
                <a:cxn ang="0">
                  <a:pos x="1346" y="1"/>
                </a:cxn>
                <a:cxn ang="0">
                  <a:pos x="1429" y="7"/>
                </a:cxn>
                <a:cxn ang="0">
                  <a:pos x="1509" y="17"/>
                </a:cxn>
                <a:cxn ang="0">
                  <a:pos x="1586" y="32"/>
                </a:cxn>
                <a:cxn ang="0">
                  <a:pos x="1657" y="48"/>
                </a:cxn>
                <a:cxn ang="0">
                  <a:pos x="1726" y="70"/>
                </a:cxn>
                <a:cxn ang="0">
                  <a:pos x="1788" y="91"/>
                </a:cxn>
                <a:cxn ang="0">
                  <a:pos x="1846" y="115"/>
                </a:cxn>
                <a:cxn ang="0">
                  <a:pos x="1899" y="139"/>
                </a:cxn>
                <a:cxn ang="0">
                  <a:pos x="1988" y="186"/>
                </a:cxn>
                <a:cxn ang="0">
                  <a:pos x="2054" y="226"/>
                </a:cxn>
                <a:cxn ang="0">
                  <a:pos x="2109" y="266"/>
                </a:cxn>
              </a:cxnLst>
              <a:rect l="0" t="0" r="r" b="b"/>
              <a:pathLst>
                <a:path w="2109" h="1496">
                  <a:moveTo>
                    <a:pt x="2109" y="266"/>
                  </a:moveTo>
                  <a:lnTo>
                    <a:pt x="2022" y="232"/>
                  </a:lnTo>
                  <a:lnTo>
                    <a:pt x="1936" y="206"/>
                  </a:lnTo>
                  <a:lnTo>
                    <a:pt x="1852" y="188"/>
                  </a:lnTo>
                  <a:lnTo>
                    <a:pt x="1771" y="176"/>
                  </a:lnTo>
                  <a:lnTo>
                    <a:pt x="1692" y="171"/>
                  </a:lnTo>
                  <a:lnTo>
                    <a:pt x="1614" y="173"/>
                  </a:lnTo>
                  <a:lnTo>
                    <a:pt x="1542" y="181"/>
                  </a:lnTo>
                  <a:lnTo>
                    <a:pt x="1470" y="194"/>
                  </a:lnTo>
                  <a:lnTo>
                    <a:pt x="1402" y="213"/>
                  </a:lnTo>
                  <a:lnTo>
                    <a:pt x="1336" y="237"/>
                  </a:lnTo>
                  <a:lnTo>
                    <a:pt x="1274" y="267"/>
                  </a:lnTo>
                  <a:lnTo>
                    <a:pt x="1215" y="300"/>
                  </a:lnTo>
                  <a:lnTo>
                    <a:pt x="1159" y="339"/>
                  </a:lnTo>
                  <a:lnTo>
                    <a:pt x="1108" y="380"/>
                  </a:lnTo>
                  <a:lnTo>
                    <a:pt x="1059" y="427"/>
                  </a:lnTo>
                  <a:lnTo>
                    <a:pt x="1015" y="476"/>
                  </a:lnTo>
                  <a:lnTo>
                    <a:pt x="974" y="528"/>
                  </a:lnTo>
                  <a:lnTo>
                    <a:pt x="937" y="584"/>
                  </a:lnTo>
                  <a:lnTo>
                    <a:pt x="905" y="643"/>
                  </a:lnTo>
                  <a:lnTo>
                    <a:pt x="877" y="703"/>
                  </a:lnTo>
                  <a:lnTo>
                    <a:pt x="853" y="765"/>
                  </a:lnTo>
                  <a:lnTo>
                    <a:pt x="834" y="829"/>
                  </a:lnTo>
                  <a:lnTo>
                    <a:pt x="820" y="895"/>
                  </a:lnTo>
                  <a:lnTo>
                    <a:pt x="810" y="960"/>
                  </a:lnTo>
                  <a:lnTo>
                    <a:pt x="805" y="1028"/>
                  </a:lnTo>
                  <a:lnTo>
                    <a:pt x="807" y="1095"/>
                  </a:lnTo>
                  <a:lnTo>
                    <a:pt x="813" y="1163"/>
                  </a:lnTo>
                  <a:lnTo>
                    <a:pt x="823" y="1231"/>
                  </a:lnTo>
                  <a:lnTo>
                    <a:pt x="840" y="1299"/>
                  </a:lnTo>
                  <a:lnTo>
                    <a:pt x="863" y="1366"/>
                  </a:lnTo>
                  <a:lnTo>
                    <a:pt x="890" y="1432"/>
                  </a:lnTo>
                  <a:lnTo>
                    <a:pt x="925" y="1496"/>
                  </a:lnTo>
                  <a:lnTo>
                    <a:pt x="0" y="966"/>
                  </a:lnTo>
                  <a:lnTo>
                    <a:pt x="20" y="904"/>
                  </a:lnTo>
                  <a:lnTo>
                    <a:pt x="43" y="845"/>
                  </a:lnTo>
                  <a:lnTo>
                    <a:pt x="68" y="787"/>
                  </a:lnTo>
                  <a:lnTo>
                    <a:pt x="94" y="731"/>
                  </a:lnTo>
                  <a:lnTo>
                    <a:pt x="124" y="679"/>
                  </a:lnTo>
                  <a:lnTo>
                    <a:pt x="155" y="626"/>
                  </a:lnTo>
                  <a:lnTo>
                    <a:pt x="189" y="577"/>
                  </a:lnTo>
                  <a:lnTo>
                    <a:pt x="223" y="530"/>
                  </a:lnTo>
                  <a:lnTo>
                    <a:pt x="260" y="484"/>
                  </a:lnTo>
                  <a:lnTo>
                    <a:pt x="299" y="441"/>
                  </a:lnTo>
                  <a:lnTo>
                    <a:pt x="339" y="399"/>
                  </a:lnTo>
                  <a:lnTo>
                    <a:pt x="380" y="360"/>
                  </a:lnTo>
                  <a:lnTo>
                    <a:pt x="423" y="323"/>
                  </a:lnTo>
                  <a:lnTo>
                    <a:pt x="467" y="287"/>
                  </a:lnTo>
                  <a:lnTo>
                    <a:pt x="511" y="254"/>
                  </a:lnTo>
                  <a:lnTo>
                    <a:pt x="558" y="223"/>
                  </a:lnTo>
                  <a:lnTo>
                    <a:pt x="605" y="194"/>
                  </a:lnTo>
                  <a:lnTo>
                    <a:pt x="652" y="167"/>
                  </a:lnTo>
                  <a:lnTo>
                    <a:pt x="700" y="142"/>
                  </a:lnTo>
                  <a:lnTo>
                    <a:pt x="749" y="119"/>
                  </a:lnTo>
                  <a:lnTo>
                    <a:pt x="798" y="97"/>
                  </a:lnTo>
                  <a:lnTo>
                    <a:pt x="848" y="78"/>
                  </a:lnTo>
                  <a:lnTo>
                    <a:pt x="899" y="62"/>
                  </a:lnTo>
                  <a:lnTo>
                    <a:pt x="949" y="47"/>
                  </a:lnTo>
                  <a:lnTo>
                    <a:pt x="999" y="34"/>
                  </a:lnTo>
                  <a:lnTo>
                    <a:pt x="1049" y="23"/>
                  </a:lnTo>
                  <a:lnTo>
                    <a:pt x="1099" y="14"/>
                  </a:lnTo>
                  <a:lnTo>
                    <a:pt x="1150" y="8"/>
                  </a:lnTo>
                  <a:lnTo>
                    <a:pt x="1200" y="3"/>
                  </a:lnTo>
                  <a:lnTo>
                    <a:pt x="1249" y="1"/>
                  </a:lnTo>
                  <a:lnTo>
                    <a:pt x="1298" y="0"/>
                  </a:lnTo>
                  <a:lnTo>
                    <a:pt x="1346" y="1"/>
                  </a:lnTo>
                  <a:lnTo>
                    <a:pt x="1389" y="3"/>
                  </a:lnTo>
                  <a:lnTo>
                    <a:pt x="1429" y="7"/>
                  </a:lnTo>
                  <a:lnTo>
                    <a:pt x="1470" y="11"/>
                  </a:lnTo>
                  <a:lnTo>
                    <a:pt x="1509" y="17"/>
                  </a:lnTo>
                  <a:lnTo>
                    <a:pt x="1549" y="23"/>
                  </a:lnTo>
                  <a:lnTo>
                    <a:pt x="1586" y="32"/>
                  </a:lnTo>
                  <a:lnTo>
                    <a:pt x="1623" y="40"/>
                  </a:lnTo>
                  <a:lnTo>
                    <a:pt x="1657" y="48"/>
                  </a:lnTo>
                  <a:lnTo>
                    <a:pt x="1692" y="59"/>
                  </a:lnTo>
                  <a:lnTo>
                    <a:pt x="1726" y="70"/>
                  </a:lnTo>
                  <a:lnTo>
                    <a:pt x="1757" y="81"/>
                  </a:lnTo>
                  <a:lnTo>
                    <a:pt x="1788" y="91"/>
                  </a:lnTo>
                  <a:lnTo>
                    <a:pt x="1818" y="103"/>
                  </a:lnTo>
                  <a:lnTo>
                    <a:pt x="1846" y="115"/>
                  </a:lnTo>
                  <a:lnTo>
                    <a:pt x="1873" y="127"/>
                  </a:lnTo>
                  <a:lnTo>
                    <a:pt x="1899" y="139"/>
                  </a:lnTo>
                  <a:lnTo>
                    <a:pt x="1947" y="163"/>
                  </a:lnTo>
                  <a:lnTo>
                    <a:pt x="1988" y="186"/>
                  </a:lnTo>
                  <a:lnTo>
                    <a:pt x="2024" y="207"/>
                  </a:lnTo>
                  <a:lnTo>
                    <a:pt x="2054" y="226"/>
                  </a:lnTo>
                  <a:lnTo>
                    <a:pt x="2095" y="255"/>
                  </a:lnTo>
                  <a:lnTo>
                    <a:pt x="2109" y="266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385" y="1849"/>
              <a:ext cx="717" cy="716"/>
            </a:xfrm>
            <a:custGeom>
              <a:avLst/>
              <a:gdLst/>
              <a:ahLst/>
              <a:cxnLst>
                <a:cxn ang="0">
                  <a:pos x="3452" y="1995"/>
                </a:cxn>
                <a:cxn ang="0">
                  <a:pos x="3372" y="2189"/>
                </a:cxn>
                <a:cxn ang="0">
                  <a:pos x="3242" y="2398"/>
                </a:cxn>
                <a:cxn ang="0">
                  <a:pos x="3059" y="2600"/>
                </a:cxn>
                <a:cxn ang="0">
                  <a:pos x="2823" y="2778"/>
                </a:cxn>
                <a:cxn ang="0">
                  <a:pos x="2531" y="2909"/>
                </a:cxn>
                <a:cxn ang="0">
                  <a:pos x="2184" y="2975"/>
                </a:cxn>
                <a:cxn ang="0">
                  <a:pos x="1778" y="2956"/>
                </a:cxn>
                <a:cxn ang="0">
                  <a:pos x="1559" y="2901"/>
                </a:cxn>
                <a:cxn ang="0">
                  <a:pos x="1422" y="2835"/>
                </a:cxn>
                <a:cxn ang="0">
                  <a:pos x="1297" y="2753"/>
                </a:cxn>
                <a:cxn ang="0">
                  <a:pos x="1184" y="2662"/>
                </a:cxn>
                <a:cxn ang="0">
                  <a:pos x="434" y="2953"/>
                </a:cxn>
                <a:cxn ang="0">
                  <a:pos x="562" y="3087"/>
                </a:cxn>
                <a:cxn ang="0">
                  <a:pos x="704" y="3209"/>
                </a:cxn>
                <a:cxn ang="0">
                  <a:pos x="859" y="3317"/>
                </a:cxn>
                <a:cxn ang="0">
                  <a:pos x="1027" y="3409"/>
                </a:cxn>
                <a:cxn ang="0">
                  <a:pos x="1205" y="3483"/>
                </a:cxn>
                <a:cxn ang="0">
                  <a:pos x="1395" y="3537"/>
                </a:cxn>
                <a:cxn ang="0">
                  <a:pos x="1595" y="3570"/>
                </a:cxn>
                <a:cxn ang="0">
                  <a:pos x="1881" y="3578"/>
                </a:cxn>
                <a:cxn ang="0">
                  <a:pos x="2231" y="3525"/>
                </a:cxn>
                <a:cxn ang="0">
                  <a:pos x="2557" y="3410"/>
                </a:cxn>
                <a:cxn ang="0">
                  <a:pos x="2850" y="3240"/>
                </a:cxn>
                <a:cxn ang="0">
                  <a:pos x="3105" y="3018"/>
                </a:cxn>
                <a:cxn ang="0">
                  <a:pos x="3313" y="2752"/>
                </a:cxn>
                <a:cxn ang="0">
                  <a:pos x="3468" y="2446"/>
                </a:cxn>
                <a:cxn ang="0">
                  <a:pos x="3562" y="2107"/>
                </a:cxn>
                <a:cxn ang="0">
                  <a:pos x="1912" y="646"/>
                </a:cxn>
                <a:cxn ang="0">
                  <a:pos x="2058" y="691"/>
                </a:cxn>
                <a:cxn ang="0">
                  <a:pos x="2193" y="760"/>
                </a:cxn>
                <a:cxn ang="0">
                  <a:pos x="2315" y="846"/>
                </a:cxn>
                <a:cxn ang="0">
                  <a:pos x="2426" y="942"/>
                </a:cxn>
                <a:cxn ang="0">
                  <a:pos x="3120" y="587"/>
                </a:cxn>
                <a:cxn ang="0">
                  <a:pos x="2989" y="456"/>
                </a:cxn>
                <a:cxn ang="0">
                  <a:pos x="2843" y="338"/>
                </a:cxn>
                <a:cxn ang="0">
                  <a:pos x="2685" y="234"/>
                </a:cxn>
                <a:cxn ang="0">
                  <a:pos x="2515" y="147"/>
                </a:cxn>
                <a:cxn ang="0">
                  <a:pos x="2334" y="79"/>
                </a:cxn>
                <a:cxn ang="0">
                  <a:pos x="2141" y="30"/>
                </a:cxn>
                <a:cxn ang="0">
                  <a:pos x="1938" y="5"/>
                </a:cxn>
                <a:cxn ang="0">
                  <a:pos x="1613" y="10"/>
                </a:cxn>
                <a:cxn ang="0">
                  <a:pos x="1268" y="78"/>
                </a:cxn>
                <a:cxn ang="0">
                  <a:pos x="949" y="208"/>
                </a:cxn>
                <a:cxn ang="0">
                  <a:pos x="664" y="392"/>
                </a:cxn>
                <a:cxn ang="0">
                  <a:pos x="422" y="624"/>
                </a:cxn>
                <a:cxn ang="0">
                  <a:pos x="227" y="900"/>
                </a:cxn>
                <a:cxn ang="0">
                  <a:pos x="87" y="1213"/>
                </a:cxn>
                <a:cxn ang="0">
                  <a:pos x="8" y="1557"/>
                </a:cxn>
                <a:cxn ang="0">
                  <a:pos x="115" y="1625"/>
                </a:cxn>
                <a:cxn ang="0">
                  <a:pos x="183" y="1438"/>
                </a:cxn>
                <a:cxn ang="0">
                  <a:pos x="300" y="1232"/>
                </a:cxn>
                <a:cxn ang="0">
                  <a:pos x="470" y="1027"/>
                </a:cxn>
                <a:cxn ang="0">
                  <a:pos x="693" y="842"/>
                </a:cxn>
                <a:cxn ang="0">
                  <a:pos x="970" y="697"/>
                </a:cxn>
                <a:cxn ang="0">
                  <a:pos x="1304" y="614"/>
                </a:cxn>
                <a:cxn ang="0">
                  <a:pos x="1695" y="610"/>
                </a:cxn>
              </a:cxnLst>
              <a:rect l="0" t="0" r="r" b="b"/>
              <a:pathLst>
                <a:path w="3585" h="3580">
                  <a:moveTo>
                    <a:pt x="3481" y="1871"/>
                  </a:moveTo>
                  <a:lnTo>
                    <a:pt x="3475" y="1910"/>
                  </a:lnTo>
                  <a:lnTo>
                    <a:pt x="3466" y="1952"/>
                  </a:lnTo>
                  <a:lnTo>
                    <a:pt x="3452" y="1995"/>
                  </a:lnTo>
                  <a:lnTo>
                    <a:pt x="3438" y="2041"/>
                  </a:lnTo>
                  <a:lnTo>
                    <a:pt x="3419" y="2089"/>
                  </a:lnTo>
                  <a:lnTo>
                    <a:pt x="3397" y="2139"/>
                  </a:lnTo>
                  <a:lnTo>
                    <a:pt x="3372" y="2189"/>
                  </a:lnTo>
                  <a:lnTo>
                    <a:pt x="3345" y="2241"/>
                  </a:lnTo>
                  <a:lnTo>
                    <a:pt x="3314" y="2293"/>
                  </a:lnTo>
                  <a:lnTo>
                    <a:pt x="3279" y="2346"/>
                  </a:lnTo>
                  <a:lnTo>
                    <a:pt x="3242" y="2398"/>
                  </a:lnTo>
                  <a:lnTo>
                    <a:pt x="3201" y="2450"/>
                  </a:lnTo>
                  <a:lnTo>
                    <a:pt x="3157" y="2501"/>
                  </a:lnTo>
                  <a:lnTo>
                    <a:pt x="3109" y="2551"/>
                  </a:lnTo>
                  <a:lnTo>
                    <a:pt x="3059" y="2600"/>
                  </a:lnTo>
                  <a:lnTo>
                    <a:pt x="3005" y="2648"/>
                  </a:lnTo>
                  <a:lnTo>
                    <a:pt x="2948" y="2693"/>
                  </a:lnTo>
                  <a:lnTo>
                    <a:pt x="2887" y="2736"/>
                  </a:lnTo>
                  <a:lnTo>
                    <a:pt x="2823" y="2778"/>
                  </a:lnTo>
                  <a:lnTo>
                    <a:pt x="2756" y="2815"/>
                  </a:lnTo>
                  <a:lnTo>
                    <a:pt x="2684" y="2849"/>
                  </a:lnTo>
                  <a:lnTo>
                    <a:pt x="2610" y="2882"/>
                  </a:lnTo>
                  <a:lnTo>
                    <a:pt x="2531" y="2909"/>
                  </a:lnTo>
                  <a:lnTo>
                    <a:pt x="2450" y="2932"/>
                  </a:lnTo>
                  <a:lnTo>
                    <a:pt x="2365" y="2951"/>
                  </a:lnTo>
                  <a:lnTo>
                    <a:pt x="2276" y="2965"/>
                  </a:lnTo>
                  <a:lnTo>
                    <a:pt x="2184" y="2975"/>
                  </a:lnTo>
                  <a:lnTo>
                    <a:pt x="2088" y="2978"/>
                  </a:lnTo>
                  <a:lnTo>
                    <a:pt x="1988" y="2977"/>
                  </a:lnTo>
                  <a:lnTo>
                    <a:pt x="1886" y="2969"/>
                  </a:lnTo>
                  <a:lnTo>
                    <a:pt x="1778" y="2956"/>
                  </a:lnTo>
                  <a:lnTo>
                    <a:pt x="1668" y="2934"/>
                  </a:lnTo>
                  <a:lnTo>
                    <a:pt x="1631" y="2925"/>
                  </a:lnTo>
                  <a:lnTo>
                    <a:pt x="1595" y="2914"/>
                  </a:lnTo>
                  <a:lnTo>
                    <a:pt x="1559" y="2901"/>
                  </a:lnTo>
                  <a:lnTo>
                    <a:pt x="1524" y="2886"/>
                  </a:lnTo>
                  <a:lnTo>
                    <a:pt x="1489" y="2871"/>
                  </a:lnTo>
                  <a:lnTo>
                    <a:pt x="1456" y="2853"/>
                  </a:lnTo>
                  <a:lnTo>
                    <a:pt x="1422" y="2835"/>
                  </a:lnTo>
                  <a:lnTo>
                    <a:pt x="1390" y="2816"/>
                  </a:lnTo>
                  <a:lnTo>
                    <a:pt x="1358" y="2796"/>
                  </a:lnTo>
                  <a:lnTo>
                    <a:pt x="1326" y="2775"/>
                  </a:lnTo>
                  <a:lnTo>
                    <a:pt x="1297" y="2753"/>
                  </a:lnTo>
                  <a:lnTo>
                    <a:pt x="1268" y="2731"/>
                  </a:lnTo>
                  <a:lnTo>
                    <a:pt x="1239" y="2709"/>
                  </a:lnTo>
                  <a:lnTo>
                    <a:pt x="1212" y="2686"/>
                  </a:lnTo>
                  <a:lnTo>
                    <a:pt x="1184" y="2662"/>
                  </a:lnTo>
                  <a:lnTo>
                    <a:pt x="1159" y="2638"/>
                  </a:lnTo>
                  <a:lnTo>
                    <a:pt x="374" y="2883"/>
                  </a:lnTo>
                  <a:lnTo>
                    <a:pt x="403" y="2919"/>
                  </a:lnTo>
                  <a:lnTo>
                    <a:pt x="434" y="2953"/>
                  </a:lnTo>
                  <a:lnTo>
                    <a:pt x="464" y="2988"/>
                  </a:lnTo>
                  <a:lnTo>
                    <a:pt x="496" y="3021"/>
                  </a:lnTo>
                  <a:lnTo>
                    <a:pt x="528" y="3055"/>
                  </a:lnTo>
                  <a:lnTo>
                    <a:pt x="562" y="3087"/>
                  </a:lnTo>
                  <a:lnTo>
                    <a:pt x="596" y="3119"/>
                  </a:lnTo>
                  <a:lnTo>
                    <a:pt x="631" y="3150"/>
                  </a:lnTo>
                  <a:lnTo>
                    <a:pt x="667" y="3180"/>
                  </a:lnTo>
                  <a:lnTo>
                    <a:pt x="704" y="3209"/>
                  </a:lnTo>
                  <a:lnTo>
                    <a:pt x="742" y="3237"/>
                  </a:lnTo>
                  <a:lnTo>
                    <a:pt x="780" y="3265"/>
                  </a:lnTo>
                  <a:lnTo>
                    <a:pt x="819" y="3291"/>
                  </a:lnTo>
                  <a:lnTo>
                    <a:pt x="859" y="3317"/>
                  </a:lnTo>
                  <a:lnTo>
                    <a:pt x="900" y="3341"/>
                  </a:lnTo>
                  <a:lnTo>
                    <a:pt x="940" y="3365"/>
                  </a:lnTo>
                  <a:lnTo>
                    <a:pt x="983" y="3388"/>
                  </a:lnTo>
                  <a:lnTo>
                    <a:pt x="1027" y="3409"/>
                  </a:lnTo>
                  <a:lnTo>
                    <a:pt x="1070" y="3430"/>
                  </a:lnTo>
                  <a:lnTo>
                    <a:pt x="1114" y="3449"/>
                  </a:lnTo>
                  <a:lnTo>
                    <a:pt x="1159" y="3467"/>
                  </a:lnTo>
                  <a:lnTo>
                    <a:pt x="1205" y="3483"/>
                  </a:lnTo>
                  <a:lnTo>
                    <a:pt x="1251" y="3499"/>
                  </a:lnTo>
                  <a:lnTo>
                    <a:pt x="1298" y="3513"/>
                  </a:lnTo>
                  <a:lnTo>
                    <a:pt x="1346" y="3526"/>
                  </a:lnTo>
                  <a:lnTo>
                    <a:pt x="1395" y="3537"/>
                  </a:lnTo>
                  <a:lnTo>
                    <a:pt x="1444" y="3548"/>
                  </a:lnTo>
                  <a:lnTo>
                    <a:pt x="1494" y="3557"/>
                  </a:lnTo>
                  <a:lnTo>
                    <a:pt x="1544" y="3564"/>
                  </a:lnTo>
                  <a:lnTo>
                    <a:pt x="1595" y="3570"/>
                  </a:lnTo>
                  <a:lnTo>
                    <a:pt x="1647" y="3575"/>
                  </a:lnTo>
                  <a:lnTo>
                    <a:pt x="1699" y="3579"/>
                  </a:lnTo>
                  <a:lnTo>
                    <a:pt x="1790" y="3580"/>
                  </a:lnTo>
                  <a:lnTo>
                    <a:pt x="1881" y="3578"/>
                  </a:lnTo>
                  <a:lnTo>
                    <a:pt x="1971" y="3570"/>
                  </a:lnTo>
                  <a:lnTo>
                    <a:pt x="2059" y="3560"/>
                  </a:lnTo>
                  <a:lnTo>
                    <a:pt x="2146" y="3544"/>
                  </a:lnTo>
                  <a:lnTo>
                    <a:pt x="2231" y="3525"/>
                  </a:lnTo>
                  <a:lnTo>
                    <a:pt x="2315" y="3502"/>
                  </a:lnTo>
                  <a:lnTo>
                    <a:pt x="2397" y="3475"/>
                  </a:lnTo>
                  <a:lnTo>
                    <a:pt x="2478" y="3445"/>
                  </a:lnTo>
                  <a:lnTo>
                    <a:pt x="2557" y="3410"/>
                  </a:lnTo>
                  <a:lnTo>
                    <a:pt x="2634" y="3372"/>
                  </a:lnTo>
                  <a:lnTo>
                    <a:pt x="2708" y="3332"/>
                  </a:lnTo>
                  <a:lnTo>
                    <a:pt x="2781" y="3288"/>
                  </a:lnTo>
                  <a:lnTo>
                    <a:pt x="2850" y="3240"/>
                  </a:lnTo>
                  <a:lnTo>
                    <a:pt x="2918" y="3188"/>
                  </a:lnTo>
                  <a:lnTo>
                    <a:pt x="2983" y="3135"/>
                  </a:lnTo>
                  <a:lnTo>
                    <a:pt x="3045" y="3077"/>
                  </a:lnTo>
                  <a:lnTo>
                    <a:pt x="3105" y="3018"/>
                  </a:lnTo>
                  <a:lnTo>
                    <a:pt x="3162" y="2956"/>
                  </a:lnTo>
                  <a:lnTo>
                    <a:pt x="3215" y="2890"/>
                  </a:lnTo>
                  <a:lnTo>
                    <a:pt x="3266" y="2822"/>
                  </a:lnTo>
                  <a:lnTo>
                    <a:pt x="3313" y="2752"/>
                  </a:lnTo>
                  <a:lnTo>
                    <a:pt x="3357" y="2679"/>
                  </a:lnTo>
                  <a:lnTo>
                    <a:pt x="3397" y="2604"/>
                  </a:lnTo>
                  <a:lnTo>
                    <a:pt x="3434" y="2526"/>
                  </a:lnTo>
                  <a:lnTo>
                    <a:pt x="3468" y="2446"/>
                  </a:lnTo>
                  <a:lnTo>
                    <a:pt x="3498" y="2365"/>
                  </a:lnTo>
                  <a:lnTo>
                    <a:pt x="3523" y="2280"/>
                  </a:lnTo>
                  <a:lnTo>
                    <a:pt x="3544" y="2195"/>
                  </a:lnTo>
                  <a:lnTo>
                    <a:pt x="3562" y="2107"/>
                  </a:lnTo>
                  <a:lnTo>
                    <a:pt x="3575" y="2019"/>
                  </a:lnTo>
                  <a:lnTo>
                    <a:pt x="3585" y="1928"/>
                  </a:lnTo>
                  <a:lnTo>
                    <a:pt x="3481" y="1871"/>
                  </a:lnTo>
                  <a:close/>
                  <a:moveTo>
                    <a:pt x="1912" y="646"/>
                  </a:moveTo>
                  <a:lnTo>
                    <a:pt x="1949" y="654"/>
                  </a:lnTo>
                  <a:lnTo>
                    <a:pt x="1986" y="665"/>
                  </a:lnTo>
                  <a:lnTo>
                    <a:pt x="2023" y="677"/>
                  </a:lnTo>
                  <a:lnTo>
                    <a:pt x="2058" y="691"/>
                  </a:lnTo>
                  <a:lnTo>
                    <a:pt x="2092" y="707"/>
                  </a:lnTo>
                  <a:lnTo>
                    <a:pt x="2127" y="723"/>
                  </a:lnTo>
                  <a:lnTo>
                    <a:pt x="2161" y="741"/>
                  </a:lnTo>
                  <a:lnTo>
                    <a:pt x="2193" y="760"/>
                  </a:lnTo>
                  <a:lnTo>
                    <a:pt x="2224" y="781"/>
                  </a:lnTo>
                  <a:lnTo>
                    <a:pt x="2255" y="802"/>
                  </a:lnTo>
                  <a:lnTo>
                    <a:pt x="2286" y="824"/>
                  </a:lnTo>
                  <a:lnTo>
                    <a:pt x="2315" y="846"/>
                  </a:lnTo>
                  <a:lnTo>
                    <a:pt x="2345" y="869"/>
                  </a:lnTo>
                  <a:lnTo>
                    <a:pt x="2372" y="893"/>
                  </a:lnTo>
                  <a:lnTo>
                    <a:pt x="2400" y="917"/>
                  </a:lnTo>
                  <a:lnTo>
                    <a:pt x="2426" y="942"/>
                  </a:lnTo>
                  <a:lnTo>
                    <a:pt x="3211" y="692"/>
                  </a:lnTo>
                  <a:lnTo>
                    <a:pt x="3182" y="657"/>
                  </a:lnTo>
                  <a:lnTo>
                    <a:pt x="3151" y="622"/>
                  </a:lnTo>
                  <a:lnTo>
                    <a:pt x="3120" y="587"/>
                  </a:lnTo>
                  <a:lnTo>
                    <a:pt x="3089" y="553"/>
                  </a:lnTo>
                  <a:lnTo>
                    <a:pt x="3057" y="520"/>
                  </a:lnTo>
                  <a:lnTo>
                    <a:pt x="3023" y="487"/>
                  </a:lnTo>
                  <a:lnTo>
                    <a:pt x="2989" y="456"/>
                  </a:lnTo>
                  <a:lnTo>
                    <a:pt x="2953" y="425"/>
                  </a:lnTo>
                  <a:lnTo>
                    <a:pt x="2917" y="395"/>
                  </a:lnTo>
                  <a:lnTo>
                    <a:pt x="2881" y="366"/>
                  </a:lnTo>
                  <a:lnTo>
                    <a:pt x="2843" y="338"/>
                  </a:lnTo>
                  <a:lnTo>
                    <a:pt x="2805" y="310"/>
                  </a:lnTo>
                  <a:lnTo>
                    <a:pt x="2765" y="284"/>
                  </a:lnTo>
                  <a:lnTo>
                    <a:pt x="2726" y="259"/>
                  </a:lnTo>
                  <a:lnTo>
                    <a:pt x="2685" y="234"/>
                  </a:lnTo>
                  <a:lnTo>
                    <a:pt x="2643" y="211"/>
                  </a:lnTo>
                  <a:lnTo>
                    <a:pt x="2602" y="189"/>
                  </a:lnTo>
                  <a:lnTo>
                    <a:pt x="2558" y="167"/>
                  </a:lnTo>
                  <a:lnTo>
                    <a:pt x="2515" y="147"/>
                  </a:lnTo>
                  <a:lnTo>
                    <a:pt x="2471" y="128"/>
                  </a:lnTo>
                  <a:lnTo>
                    <a:pt x="2426" y="110"/>
                  </a:lnTo>
                  <a:lnTo>
                    <a:pt x="2380" y="94"/>
                  </a:lnTo>
                  <a:lnTo>
                    <a:pt x="2334" y="79"/>
                  </a:lnTo>
                  <a:lnTo>
                    <a:pt x="2286" y="64"/>
                  </a:lnTo>
                  <a:lnTo>
                    <a:pt x="2238" y="51"/>
                  </a:lnTo>
                  <a:lnTo>
                    <a:pt x="2190" y="41"/>
                  </a:lnTo>
                  <a:lnTo>
                    <a:pt x="2141" y="30"/>
                  </a:lnTo>
                  <a:lnTo>
                    <a:pt x="2091" y="21"/>
                  </a:lnTo>
                  <a:lnTo>
                    <a:pt x="2041" y="14"/>
                  </a:lnTo>
                  <a:lnTo>
                    <a:pt x="1990" y="8"/>
                  </a:lnTo>
                  <a:lnTo>
                    <a:pt x="1938" y="5"/>
                  </a:lnTo>
                  <a:lnTo>
                    <a:pt x="1886" y="1"/>
                  </a:lnTo>
                  <a:lnTo>
                    <a:pt x="1794" y="0"/>
                  </a:lnTo>
                  <a:lnTo>
                    <a:pt x="1703" y="2"/>
                  </a:lnTo>
                  <a:lnTo>
                    <a:pt x="1613" y="10"/>
                  </a:lnTo>
                  <a:lnTo>
                    <a:pt x="1525" y="20"/>
                  </a:lnTo>
                  <a:lnTo>
                    <a:pt x="1438" y="36"/>
                  </a:lnTo>
                  <a:lnTo>
                    <a:pt x="1352" y="55"/>
                  </a:lnTo>
                  <a:lnTo>
                    <a:pt x="1268" y="78"/>
                  </a:lnTo>
                  <a:lnTo>
                    <a:pt x="1185" y="105"/>
                  </a:lnTo>
                  <a:lnTo>
                    <a:pt x="1104" y="135"/>
                  </a:lnTo>
                  <a:lnTo>
                    <a:pt x="1025" y="170"/>
                  </a:lnTo>
                  <a:lnTo>
                    <a:pt x="949" y="208"/>
                  </a:lnTo>
                  <a:lnTo>
                    <a:pt x="875" y="248"/>
                  </a:lnTo>
                  <a:lnTo>
                    <a:pt x="802" y="292"/>
                  </a:lnTo>
                  <a:lnTo>
                    <a:pt x="733" y="340"/>
                  </a:lnTo>
                  <a:lnTo>
                    <a:pt x="664" y="392"/>
                  </a:lnTo>
                  <a:lnTo>
                    <a:pt x="600" y="445"/>
                  </a:lnTo>
                  <a:lnTo>
                    <a:pt x="538" y="501"/>
                  </a:lnTo>
                  <a:lnTo>
                    <a:pt x="478" y="561"/>
                  </a:lnTo>
                  <a:lnTo>
                    <a:pt x="422" y="624"/>
                  </a:lnTo>
                  <a:lnTo>
                    <a:pt x="368" y="689"/>
                  </a:lnTo>
                  <a:lnTo>
                    <a:pt x="318" y="757"/>
                  </a:lnTo>
                  <a:lnTo>
                    <a:pt x="271" y="827"/>
                  </a:lnTo>
                  <a:lnTo>
                    <a:pt x="227" y="900"/>
                  </a:lnTo>
                  <a:lnTo>
                    <a:pt x="186" y="975"/>
                  </a:lnTo>
                  <a:lnTo>
                    <a:pt x="149" y="1052"/>
                  </a:lnTo>
                  <a:lnTo>
                    <a:pt x="116" y="1132"/>
                  </a:lnTo>
                  <a:lnTo>
                    <a:pt x="87" y="1213"/>
                  </a:lnTo>
                  <a:lnTo>
                    <a:pt x="61" y="1296"/>
                  </a:lnTo>
                  <a:lnTo>
                    <a:pt x="39" y="1381"/>
                  </a:lnTo>
                  <a:lnTo>
                    <a:pt x="23" y="1468"/>
                  </a:lnTo>
                  <a:lnTo>
                    <a:pt x="8" y="1557"/>
                  </a:lnTo>
                  <a:lnTo>
                    <a:pt x="0" y="1647"/>
                  </a:lnTo>
                  <a:lnTo>
                    <a:pt x="99" y="1705"/>
                  </a:lnTo>
                  <a:lnTo>
                    <a:pt x="105" y="1666"/>
                  </a:lnTo>
                  <a:lnTo>
                    <a:pt x="115" y="1625"/>
                  </a:lnTo>
                  <a:lnTo>
                    <a:pt x="127" y="1581"/>
                  </a:lnTo>
                  <a:lnTo>
                    <a:pt x="142" y="1535"/>
                  </a:lnTo>
                  <a:lnTo>
                    <a:pt x="161" y="1487"/>
                  </a:lnTo>
                  <a:lnTo>
                    <a:pt x="183" y="1438"/>
                  </a:lnTo>
                  <a:lnTo>
                    <a:pt x="207" y="1387"/>
                  </a:lnTo>
                  <a:lnTo>
                    <a:pt x="235" y="1336"/>
                  </a:lnTo>
                  <a:lnTo>
                    <a:pt x="266" y="1284"/>
                  </a:lnTo>
                  <a:lnTo>
                    <a:pt x="300" y="1232"/>
                  </a:lnTo>
                  <a:lnTo>
                    <a:pt x="338" y="1179"/>
                  </a:lnTo>
                  <a:lnTo>
                    <a:pt x="379" y="1128"/>
                  </a:lnTo>
                  <a:lnTo>
                    <a:pt x="423" y="1077"/>
                  </a:lnTo>
                  <a:lnTo>
                    <a:pt x="470" y="1027"/>
                  </a:lnTo>
                  <a:lnTo>
                    <a:pt x="521" y="978"/>
                  </a:lnTo>
                  <a:lnTo>
                    <a:pt x="575" y="930"/>
                  </a:lnTo>
                  <a:lnTo>
                    <a:pt x="632" y="885"/>
                  </a:lnTo>
                  <a:lnTo>
                    <a:pt x="693" y="842"/>
                  </a:lnTo>
                  <a:lnTo>
                    <a:pt x="756" y="800"/>
                  </a:lnTo>
                  <a:lnTo>
                    <a:pt x="825" y="763"/>
                  </a:lnTo>
                  <a:lnTo>
                    <a:pt x="895" y="728"/>
                  </a:lnTo>
                  <a:lnTo>
                    <a:pt x="970" y="697"/>
                  </a:lnTo>
                  <a:lnTo>
                    <a:pt x="1048" y="670"/>
                  </a:lnTo>
                  <a:lnTo>
                    <a:pt x="1129" y="646"/>
                  </a:lnTo>
                  <a:lnTo>
                    <a:pt x="1214" y="627"/>
                  </a:lnTo>
                  <a:lnTo>
                    <a:pt x="1304" y="614"/>
                  </a:lnTo>
                  <a:lnTo>
                    <a:pt x="1396" y="604"/>
                  </a:lnTo>
                  <a:lnTo>
                    <a:pt x="1491" y="600"/>
                  </a:lnTo>
                  <a:lnTo>
                    <a:pt x="1591" y="603"/>
                  </a:lnTo>
                  <a:lnTo>
                    <a:pt x="1695" y="610"/>
                  </a:lnTo>
                  <a:lnTo>
                    <a:pt x="1801" y="624"/>
                  </a:lnTo>
                  <a:lnTo>
                    <a:pt x="1912" y="646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1373" y="1849"/>
              <a:ext cx="2836" cy="622"/>
            </a:xfrm>
            <a:custGeom>
              <a:avLst/>
              <a:gdLst/>
              <a:ahLst/>
              <a:cxnLst>
                <a:cxn ang="0">
                  <a:pos x="1933" y="752"/>
                </a:cxn>
                <a:cxn ang="0">
                  <a:pos x="2251" y="884"/>
                </a:cxn>
                <a:cxn ang="0">
                  <a:pos x="2516" y="1147"/>
                </a:cxn>
                <a:cxn ang="0">
                  <a:pos x="2620" y="1391"/>
                </a:cxn>
                <a:cxn ang="0">
                  <a:pos x="2638" y="1708"/>
                </a:cxn>
                <a:cxn ang="0">
                  <a:pos x="2530" y="2040"/>
                </a:cxn>
                <a:cxn ang="0">
                  <a:pos x="2316" y="2287"/>
                </a:cxn>
                <a:cxn ang="0">
                  <a:pos x="2019" y="2440"/>
                </a:cxn>
                <a:cxn ang="0">
                  <a:pos x="634" y="2487"/>
                </a:cxn>
                <a:cxn ang="0">
                  <a:pos x="1896" y="1897"/>
                </a:cxn>
                <a:cxn ang="0">
                  <a:pos x="2039" y="1790"/>
                </a:cxn>
                <a:cxn ang="0">
                  <a:pos x="2094" y="1627"/>
                </a:cxn>
                <a:cxn ang="0">
                  <a:pos x="2061" y="1461"/>
                </a:cxn>
                <a:cxn ang="0">
                  <a:pos x="1945" y="1337"/>
                </a:cxn>
                <a:cxn ang="0">
                  <a:pos x="1746" y="1288"/>
                </a:cxn>
                <a:cxn ang="0">
                  <a:pos x="10454" y="727"/>
                </a:cxn>
                <a:cxn ang="0">
                  <a:pos x="10840" y="807"/>
                </a:cxn>
                <a:cxn ang="0">
                  <a:pos x="11157" y="1005"/>
                </a:cxn>
                <a:cxn ang="0">
                  <a:pos x="11337" y="1267"/>
                </a:cxn>
                <a:cxn ang="0">
                  <a:pos x="11398" y="1552"/>
                </a:cxn>
                <a:cxn ang="0">
                  <a:pos x="11354" y="1887"/>
                </a:cxn>
                <a:cxn ang="0">
                  <a:pos x="11176" y="2180"/>
                </a:cxn>
                <a:cxn ang="0">
                  <a:pos x="11586" y="3110"/>
                </a:cxn>
                <a:cxn ang="0">
                  <a:pos x="10523" y="1915"/>
                </a:cxn>
                <a:cxn ang="0">
                  <a:pos x="10710" y="1833"/>
                </a:cxn>
                <a:cxn ang="0">
                  <a:pos x="10809" y="1679"/>
                </a:cxn>
                <a:cxn ang="0">
                  <a:pos x="10797" y="1480"/>
                </a:cxn>
                <a:cxn ang="0">
                  <a:pos x="10688" y="1348"/>
                </a:cxn>
                <a:cxn ang="0">
                  <a:pos x="10488" y="1291"/>
                </a:cxn>
                <a:cxn ang="0">
                  <a:pos x="8500" y="722"/>
                </a:cxn>
                <a:cxn ang="0">
                  <a:pos x="12995" y="2321"/>
                </a:cxn>
                <a:cxn ang="0">
                  <a:pos x="3885" y="1299"/>
                </a:cxn>
                <a:cxn ang="0">
                  <a:pos x="3614" y="1421"/>
                </a:cxn>
                <a:cxn ang="0">
                  <a:pos x="3419" y="1718"/>
                </a:cxn>
                <a:cxn ang="0">
                  <a:pos x="3430" y="2157"/>
                </a:cxn>
                <a:cxn ang="0">
                  <a:pos x="3634" y="2428"/>
                </a:cxn>
                <a:cxn ang="0">
                  <a:pos x="3895" y="2537"/>
                </a:cxn>
                <a:cxn ang="0">
                  <a:pos x="4808" y="2525"/>
                </a:cxn>
                <a:cxn ang="0">
                  <a:pos x="5074" y="2379"/>
                </a:cxn>
                <a:cxn ang="0">
                  <a:pos x="5243" y="2078"/>
                </a:cxn>
                <a:cxn ang="0">
                  <a:pos x="5208" y="1657"/>
                </a:cxn>
                <a:cxn ang="0">
                  <a:pos x="4992" y="1393"/>
                </a:cxn>
                <a:cxn ang="0">
                  <a:pos x="4731" y="1293"/>
                </a:cxn>
                <a:cxn ang="0">
                  <a:pos x="4827" y="738"/>
                </a:cxn>
                <a:cxn ang="0">
                  <a:pos x="5211" y="856"/>
                </a:cxn>
                <a:cxn ang="0">
                  <a:pos x="5550" y="1119"/>
                </a:cxn>
                <a:cxn ang="0">
                  <a:pos x="5764" y="1520"/>
                </a:cxn>
                <a:cxn ang="0">
                  <a:pos x="5815" y="1964"/>
                </a:cxn>
                <a:cxn ang="0">
                  <a:pos x="5715" y="2398"/>
                </a:cxn>
                <a:cxn ang="0">
                  <a:pos x="5475" y="2766"/>
                </a:cxn>
                <a:cxn ang="0">
                  <a:pos x="5121" y="3007"/>
                </a:cxn>
                <a:cxn ang="0">
                  <a:pos x="4715" y="3107"/>
                </a:cxn>
                <a:cxn ang="0">
                  <a:pos x="3696" y="3069"/>
                </a:cxn>
                <a:cxn ang="0">
                  <a:pos x="3395" y="2942"/>
                </a:cxn>
                <a:cxn ang="0">
                  <a:pos x="3097" y="2681"/>
                </a:cxn>
                <a:cxn ang="0">
                  <a:pos x="2873" y="2235"/>
                </a:cxn>
                <a:cxn ang="0">
                  <a:pos x="2840" y="1748"/>
                </a:cxn>
                <a:cxn ang="0">
                  <a:pos x="2972" y="1303"/>
                </a:cxn>
                <a:cxn ang="0">
                  <a:pos x="3270" y="959"/>
                </a:cxn>
                <a:cxn ang="0">
                  <a:pos x="3704" y="759"/>
                </a:cxn>
                <a:cxn ang="0">
                  <a:pos x="4936" y="442"/>
                </a:cxn>
              </a:cxnLst>
              <a:rect l="0" t="0" r="r" b="b"/>
              <a:pathLst>
                <a:path w="14179" h="3110">
                  <a:moveTo>
                    <a:pt x="0" y="722"/>
                  </a:moveTo>
                  <a:lnTo>
                    <a:pt x="1667" y="722"/>
                  </a:lnTo>
                  <a:lnTo>
                    <a:pt x="1697" y="722"/>
                  </a:lnTo>
                  <a:lnTo>
                    <a:pt x="1726" y="724"/>
                  </a:lnTo>
                  <a:lnTo>
                    <a:pt x="1755" y="726"/>
                  </a:lnTo>
                  <a:lnTo>
                    <a:pt x="1784" y="728"/>
                  </a:lnTo>
                  <a:lnTo>
                    <a:pt x="1814" y="731"/>
                  </a:lnTo>
                  <a:lnTo>
                    <a:pt x="1844" y="736"/>
                  </a:lnTo>
                  <a:lnTo>
                    <a:pt x="1874" y="740"/>
                  </a:lnTo>
                  <a:lnTo>
                    <a:pt x="1904" y="745"/>
                  </a:lnTo>
                  <a:lnTo>
                    <a:pt x="1933" y="752"/>
                  </a:lnTo>
                  <a:lnTo>
                    <a:pt x="1963" y="759"/>
                  </a:lnTo>
                  <a:lnTo>
                    <a:pt x="1992" y="768"/>
                  </a:lnTo>
                  <a:lnTo>
                    <a:pt x="2022" y="776"/>
                  </a:lnTo>
                  <a:lnTo>
                    <a:pt x="2052" y="787"/>
                  </a:lnTo>
                  <a:lnTo>
                    <a:pt x="2081" y="798"/>
                  </a:lnTo>
                  <a:lnTo>
                    <a:pt x="2110" y="810"/>
                  </a:lnTo>
                  <a:lnTo>
                    <a:pt x="2138" y="823"/>
                  </a:lnTo>
                  <a:lnTo>
                    <a:pt x="2167" y="836"/>
                  </a:lnTo>
                  <a:lnTo>
                    <a:pt x="2196" y="851"/>
                  </a:lnTo>
                  <a:lnTo>
                    <a:pt x="2223" y="867"/>
                  </a:lnTo>
                  <a:lnTo>
                    <a:pt x="2251" y="884"/>
                  </a:lnTo>
                  <a:lnTo>
                    <a:pt x="2277" y="903"/>
                  </a:lnTo>
                  <a:lnTo>
                    <a:pt x="2304" y="922"/>
                  </a:lnTo>
                  <a:lnTo>
                    <a:pt x="2329" y="942"/>
                  </a:lnTo>
                  <a:lnTo>
                    <a:pt x="2356" y="964"/>
                  </a:lnTo>
                  <a:lnTo>
                    <a:pt x="2380" y="986"/>
                  </a:lnTo>
                  <a:lnTo>
                    <a:pt x="2405" y="1010"/>
                  </a:lnTo>
                  <a:lnTo>
                    <a:pt x="2429" y="1035"/>
                  </a:lnTo>
                  <a:lnTo>
                    <a:pt x="2451" y="1061"/>
                  </a:lnTo>
                  <a:lnTo>
                    <a:pt x="2473" y="1089"/>
                  </a:lnTo>
                  <a:lnTo>
                    <a:pt x="2494" y="1118"/>
                  </a:lnTo>
                  <a:lnTo>
                    <a:pt x="2516" y="1147"/>
                  </a:lnTo>
                  <a:lnTo>
                    <a:pt x="2536" y="1180"/>
                  </a:lnTo>
                  <a:lnTo>
                    <a:pt x="2546" y="1195"/>
                  </a:lnTo>
                  <a:lnTo>
                    <a:pt x="2555" y="1213"/>
                  </a:lnTo>
                  <a:lnTo>
                    <a:pt x="2565" y="1231"/>
                  </a:lnTo>
                  <a:lnTo>
                    <a:pt x="2574" y="1251"/>
                  </a:lnTo>
                  <a:lnTo>
                    <a:pt x="2583" y="1273"/>
                  </a:lnTo>
                  <a:lnTo>
                    <a:pt x="2591" y="1294"/>
                  </a:lnTo>
                  <a:lnTo>
                    <a:pt x="2599" y="1317"/>
                  </a:lnTo>
                  <a:lnTo>
                    <a:pt x="2607" y="1341"/>
                  </a:lnTo>
                  <a:lnTo>
                    <a:pt x="2613" y="1366"/>
                  </a:lnTo>
                  <a:lnTo>
                    <a:pt x="2620" y="1391"/>
                  </a:lnTo>
                  <a:lnTo>
                    <a:pt x="2625" y="1417"/>
                  </a:lnTo>
                  <a:lnTo>
                    <a:pt x="2629" y="1445"/>
                  </a:lnTo>
                  <a:lnTo>
                    <a:pt x="2634" y="1472"/>
                  </a:lnTo>
                  <a:lnTo>
                    <a:pt x="2638" y="1500"/>
                  </a:lnTo>
                  <a:lnTo>
                    <a:pt x="2640" y="1528"/>
                  </a:lnTo>
                  <a:lnTo>
                    <a:pt x="2642" y="1557"/>
                  </a:lnTo>
                  <a:lnTo>
                    <a:pt x="2642" y="1587"/>
                  </a:lnTo>
                  <a:lnTo>
                    <a:pt x="2644" y="1617"/>
                  </a:lnTo>
                  <a:lnTo>
                    <a:pt x="2642" y="1648"/>
                  </a:lnTo>
                  <a:lnTo>
                    <a:pt x="2640" y="1677"/>
                  </a:lnTo>
                  <a:lnTo>
                    <a:pt x="2638" y="1708"/>
                  </a:lnTo>
                  <a:lnTo>
                    <a:pt x="2634" y="1738"/>
                  </a:lnTo>
                  <a:lnTo>
                    <a:pt x="2629" y="1769"/>
                  </a:lnTo>
                  <a:lnTo>
                    <a:pt x="2623" y="1800"/>
                  </a:lnTo>
                  <a:lnTo>
                    <a:pt x="2616" y="1831"/>
                  </a:lnTo>
                  <a:lnTo>
                    <a:pt x="2608" y="1862"/>
                  </a:lnTo>
                  <a:lnTo>
                    <a:pt x="2598" y="1892"/>
                  </a:lnTo>
                  <a:lnTo>
                    <a:pt x="2588" y="1922"/>
                  </a:lnTo>
                  <a:lnTo>
                    <a:pt x="2576" y="1953"/>
                  </a:lnTo>
                  <a:lnTo>
                    <a:pt x="2561" y="1983"/>
                  </a:lnTo>
                  <a:lnTo>
                    <a:pt x="2547" y="2012"/>
                  </a:lnTo>
                  <a:lnTo>
                    <a:pt x="2530" y="2040"/>
                  </a:lnTo>
                  <a:lnTo>
                    <a:pt x="2515" y="2067"/>
                  </a:lnTo>
                  <a:lnTo>
                    <a:pt x="2498" y="2092"/>
                  </a:lnTo>
                  <a:lnTo>
                    <a:pt x="2481" y="2117"/>
                  </a:lnTo>
                  <a:lnTo>
                    <a:pt x="2463" y="2141"/>
                  </a:lnTo>
                  <a:lnTo>
                    <a:pt x="2444" y="2163"/>
                  </a:lnTo>
                  <a:lnTo>
                    <a:pt x="2425" y="2186"/>
                  </a:lnTo>
                  <a:lnTo>
                    <a:pt x="2405" y="2207"/>
                  </a:lnTo>
                  <a:lnTo>
                    <a:pt x="2383" y="2229"/>
                  </a:lnTo>
                  <a:lnTo>
                    <a:pt x="2362" y="2249"/>
                  </a:lnTo>
                  <a:lnTo>
                    <a:pt x="2339" y="2268"/>
                  </a:lnTo>
                  <a:lnTo>
                    <a:pt x="2316" y="2287"/>
                  </a:lnTo>
                  <a:lnTo>
                    <a:pt x="2292" y="2305"/>
                  </a:lnTo>
                  <a:lnTo>
                    <a:pt x="2267" y="2322"/>
                  </a:lnTo>
                  <a:lnTo>
                    <a:pt x="2242" y="2339"/>
                  </a:lnTo>
                  <a:lnTo>
                    <a:pt x="2216" y="2354"/>
                  </a:lnTo>
                  <a:lnTo>
                    <a:pt x="2190" y="2369"/>
                  </a:lnTo>
                  <a:lnTo>
                    <a:pt x="2163" y="2383"/>
                  </a:lnTo>
                  <a:lnTo>
                    <a:pt x="2135" y="2396"/>
                  </a:lnTo>
                  <a:lnTo>
                    <a:pt x="2107" y="2409"/>
                  </a:lnTo>
                  <a:lnTo>
                    <a:pt x="2078" y="2420"/>
                  </a:lnTo>
                  <a:lnTo>
                    <a:pt x="2049" y="2431"/>
                  </a:lnTo>
                  <a:lnTo>
                    <a:pt x="2019" y="2440"/>
                  </a:lnTo>
                  <a:lnTo>
                    <a:pt x="1989" y="2449"/>
                  </a:lnTo>
                  <a:lnTo>
                    <a:pt x="1958" y="2457"/>
                  </a:lnTo>
                  <a:lnTo>
                    <a:pt x="1925" y="2464"/>
                  </a:lnTo>
                  <a:lnTo>
                    <a:pt x="1894" y="2470"/>
                  </a:lnTo>
                  <a:lnTo>
                    <a:pt x="1862" y="2475"/>
                  </a:lnTo>
                  <a:lnTo>
                    <a:pt x="1829" y="2480"/>
                  </a:lnTo>
                  <a:lnTo>
                    <a:pt x="1795" y="2483"/>
                  </a:lnTo>
                  <a:lnTo>
                    <a:pt x="1762" y="2486"/>
                  </a:lnTo>
                  <a:lnTo>
                    <a:pt x="1728" y="2487"/>
                  </a:lnTo>
                  <a:lnTo>
                    <a:pt x="1694" y="2487"/>
                  </a:lnTo>
                  <a:lnTo>
                    <a:pt x="634" y="2487"/>
                  </a:lnTo>
                  <a:lnTo>
                    <a:pt x="946" y="1927"/>
                  </a:lnTo>
                  <a:lnTo>
                    <a:pt x="1720" y="1927"/>
                  </a:lnTo>
                  <a:lnTo>
                    <a:pt x="1741" y="1926"/>
                  </a:lnTo>
                  <a:lnTo>
                    <a:pt x="1763" y="1924"/>
                  </a:lnTo>
                  <a:lnTo>
                    <a:pt x="1784" y="1923"/>
                  </a:lnTo>
                  <a:lnTo>
                    <a:pt x="1805" y="1921"/>
                  </a:lnTo>
                  <a:lnTo>
                    <a:pt x="1824" y="1917"/>
                  </a:lnTo>
                  <a:lnTo>
                    <a:pt x="1843" y="1913"/>
                  </a:lnTo>
                  <a:lnTo>
                    <a:pt x="1861" y="1908"/>
                  </a:lnTo>
                  <a:lnTo>
                    <a:pt x="1879" y="1903"/>
                  </a:lnTo>
                  <a:lnTo>
                    <a:pt x="1896" y="1897"/>
                  </a:lnTo>
                  <a:lnTo>
                    <a:pt x="1912" y="1890"/>
                  </a:lnTo>
                  <a:lnTo>
                    <a:pt x="1928" y="1883"/>
                  </a:lnTo>
                  <a:lnTo>
                    <a:pt x="1943" y="1874"/>
                  </a:lnTo>
                  <a:lnTo>
                    <a:pt x="1958" y="1866"/>
                  </a:lnTo>
                  <a:lnTo>
                    <a:pt x="1971" y="1856"/>
                  </a:lnTo>
                  <a:lnTo>
                    <a:pt x="1984" y="1847"/>
                  </a:lnTo>
                  <a:lnTo>
                    <a:pt x="1996" y="1836"/>
                  </a:lnTo>
                  <a:lnTo>
                    <a:pt x="2008" y="1825"/>
                  </a:lnTo>
                  <a:lnTo>
                    <a:pt x="2019" y="1815"/>
                  </a:lnTo>
                  <a:lnTo>
                    <a:pt x="2029" y="1803"/>
                  </a:lnTo>
                  <a:lnTo>
                    <a:pt x="2039" y="1790"/>
                  </a:lnTo>
                  <a:lnTo>
                    <a:pt x="2047" y="1778"/>
                  </a:lnTo>
                  <a:lnTo>
                    <a:pt x="2056" y="1765"/>
                  </a:lnTo>
                  <a:lnTo>
                    <a:pt x="2063" y="1750"/>
                  </a:lnTo>
                  <a:lnTo>
                    <a:pt x="2069" y="1736"/>
                  </a:lnTo>
                  <a:lnTo>
                    <a:pt x="2075" y="1722"/>
                  </a:lnTo>
                  <a:lnTo>
                    <a:pt x="2080" y="1707"/>
                  </a:lnTo>
                  <a:lnTo>
                    <a:pt x="2084" y="1692"/>
                  </a:lnTo>
                  <a:lnTo>
                    <a:pt x="2088" y="1676"/>
                  </a:lnTo>
                  <a:lnTo>
                    <a:pt x="2090" y="1659"/>
                  </a:lnTo>
                  <a:lnTo>
                    <a:pt x="2093" y="1644"/>
                  </a:lnTo>
                  <a:lnTo>
                    <a:pt x="2094" y="1627"/>
                  </a:lnTo>
                  <a:lnTo>
                    <a:pt x="2094" y="1609"/>
                  </a:lnTo>
                  <a:lnTo>
                    <a:pt x="2094" y="1595"/>
                  </a:lnTo>
                  <a:lnTo>
                    <a:pt x="2093" y="1580"/>
                  </a:lnTo>
                  <a:lnTo>
                    <a:pt x="2090" y="1564"/>
                  </a:lnTo>
                  <a:lnTo>
                    <a:pt x="2088" y="1548"/>
                  </a:lnTo>
                  <a:lnTo>
                    <a:pt x="2086" y="1533"/>
                  </a:lnTo>
                  <a:lnTo>
                    <a:pt x="2082" y="1519"/>
                  </a:lnTo>
                  <a:lnTo>
                    <a:pt x="2077" y="1504"/>
                  </a:lnTo>
                  <a:lnTo>
                    <a:pt x="2072" y="1490"/>
                  </a:lnTo>
                  <a:lnTo>
                    <a:pt x="2066" y="1476"/>
                  </a:lnTo>
                  <a:lnTo>
                    <a:pt x="2061" y="1461"/>
                  </a:lnTo>
                  <a:lnTo>
                    <a:pt x="2053" y="1448"/>
                  </a:lnTo>
                  <a:lnTo>
                    <a:pt x="2045" y="1435"/>
                  </a:lnTo>
                  <a:lnTo>
                    <a:pt x="2037" y="1422"/>
                  </a:lnTo>
                  <a:lnTo>
                    <a:pt x="2028" y="1410"/>
                  </a:lnTo>
                  <a:lnTo>
                    <a:pt x="2017" y="1398"/>
                  </a:lnTo>
                  <a:lnTo>
                    <a:pt x="2008" y="1387"/>
                  </a:lnTo>
                  <a:lnTo>
                    <a:pt x="1996" y="1375"/>
                  </a:lnTo>
                  <a:lnTo>
                    <a:pt x="1984" y="1366"/>
                  </a:lnTo>
                  <a:lnTo>
                    <a:pt x="1972" y="1355"/>
                  </a:lnTo>
                  <a:lnTo>
                    <a:pt x="1959" y="1347"/>
                  </a:lnTo>
                  <a:lnTo>
                    <a:pt x="1945" y="1337"/>
                  </a:lnTo>
                  <a:lnTo>
                    <a:pt x="1930" y="1329"/>
                  </a:lnTo>
                  <a:lnTo>
                    <a:pt x="1915" y="1322"/>
                  </a:lnTo>
                  <a:lnTo>
                    <a:pt x="1899" y="1314"/>
                  </a:lnTo>
                  <a:lnTo>
                    <a:pt x="1882" y="1309"/>
                  </a:lnTo>
                  <a:lnTo>
                    <a:pt x="1865" y="1304"/>
                  </a:lnTo>
                  <a:lnTo>
                    <a:pt x="1847" y="1299"/>
                  </a:lnTo>
                  <a:lnTo>
                    <a:pt x="1827" y="1295"/>
                  </a:lnTo>
                  <a:lnTo>
                    <a:pt x="1808" y="1292"/>
                  </a:lnTo>
                  <a:lnTo>
                    <a:pt x="1788" y="1289"/>
                  </a:lnTo>
                  <a:lnTo>
                    <a:pt x="1768" y="1288"/>
                  </a:lnTo>
                  <a:lnTo>
                    <a:pt x="1746" y="1288"/>
                  </a:lnTo>
                  <a:lnTo>
                    <a:pt x="567" y="1288"/>
                  </a:lnTo>
                  <a:lnTo>
                    <a:pt x="567" y="3110"/>
                  </a:lnTo>
                  <a:lnTo>
                    <a:pt x="0" y="3110"/>
                  </a:lnTo>
                  <a:lnTo>
                    <a:pt x="0" y="722"/>
                  </a:lnTo>
                  <a:close/>
                  <a:moveTo>
                    <a:pt x="8646" y="3110"/>
                  </a:moveTo>
                  <a:lnTo>
                    <a:pt x="8646" y="722"/>
                  </a:lnTo>
                  <a:lnTo>
                    <a:pt x="10304" y="722"/>
                  </a:lnTo>
                  <a:lnTo>
                    <a:pt x="10342" y="722"/>
                  </a:lnTo>
                  <a:lnTo>
                    <a:pt x="10379" y="724"/>
                  </a:lnTo>
                  <a:lnTo>
                    <a:pt x="10417" y="725"/>
                  </a:lnTo>
                  <a:lnTo>
                    <a:pt x="10454" y="727"/>
                  </a:lnTo>
                  <a:lnTo>
                    <a:pt x="10492" y="731"/>
                  </a:lnTo>
                  <a:lnTo>
                    <a:pt x="10528" y="734"/>
                  </a:lnTo>
                  <a:lnTo>
                    <a:pt x="10565" y="739"/>
                  </a:lnTo>
                  <a:lnTo>
                    <a:pt x="10601" y="745"/>
                  </a:lnTo>
                  <a:lnTo>
                    <a:pt x="10637" y="751"/>
                  </a:lnTo>
                  <a:lnTo>
                    <a:pt x="10672" y="758"/>
                  </a:lnTo>
                  <a:lnTo>
                    <a:pt x="10706" y="767"/>
                  </a:lnTo>
                  <a:lnTo>
                    <a:pt x="10741" y="775"/>
                  </a:lnTo>
                  <a:lnTo>
                    <a:pt x="10774" y="784"/>
                  </a:lnTo>
                  <a:lnTo>
                    <a:pt x="10808" y="795"/>
                  </a:lnTo>
                  <a:lnTo>
                    <a:pt x="10840" y="807"/>
                  </a:lnTo>
                  <a:lnTo>
                    <a:pt x="10872" y="819"/>
                  </a:lnTo>
                  <a:lnTo>
                    <a:pt x="10904" y="833"/>
                  </a:lnTo>
                  <a:lnTo>
                    <a:pt x="10935" y="848"/>
                  </a:lnTo>
                  <a:lnTo>
                    <a:pt x="10966" y="863"/>
                  </a:lnTo>
                  <a:lnTo>
                    <a:pt x="10994" y="880"/>
                  </a:lnTo>
                  <a:lnTo>
                    <a:pt x="11023" y="899"/>
                  </a:lnTo>
                  <a:lnTo>
                    <a:pt x="11052" y="917"/>
                  </a:lnTo>
                  <a:lnTo>
                    <a:pt x="11079" y="937"/>
                  </a:lnTo>
                  <a:lnTo>
                    <a:pt x="11105" y="959"/>
                  </a:lnTo>
                  <a:lnTo>
                    <a:pt x="11132" y="981"/>
                  </a:lnTo>
                  <a:lnTo>
                    <a:pt x="11157" y="1005"/>
                  </a:lnTo>
                  <a:lnTo>
                    <a:pt x="11182" y="1030"/>
                  </a:lnTo>
                  <a:lnTo>
                    <a:pt x="11205" y="1057"/>
                  </a:lnTo>
                  <a:lnTo>
                    <a:pt x="11227" y="1084"/>
                  </a:lnTo>
                  <a:lnTo>
                    <a:pt x="11249" y="1113"/>
                  </a:lnTo>
                  <a:lnTo>
                    <a:pt x="11270" y="1143"/>
                  </a:lnTo>
                  <a:lnTo>
                    <a:pt x="11291" y="1174"/>
                  </a:lnTo>
                  <a:lnTo>
                    <a:pt x="11300" y="1190"/>
                  </a:lnTo>
                  <a:lnTo>
                    <a:pt x="11310" y="1207"/>
                  </a:lnTo>
                  <a:lnTo>
                    <a:pt x="11319" y="1226"/>
                  </a:lnTo>
                  <a:lnTo>
                    <a:pt x="11329" y="1246"/>
                  </a:lnTo>
                  <a:lnTo>
                    <a:pt x="11337" y="1267"/>
                  </a:lnTo>
                  <a:lnTo>
                    <a:pt x="11346" y="1289"/>
                  </a:lnTo>
                  <a:lnTo>
                    <a:pt x="11354" y="1312"/>
                  </a:lnTo>
                  <a:lnTo>
                    <a:pt x="11361" y="1336"/>
                  </a:lnTo>
                  <a:lnTo>
                    <a:pt x="11368" y="1360"/>
                  </a:lnTo>
                  <a:lnTo>
                    <a:pt x="11374" y="1386"/>
                  </a:lnTo>
                  <a:lnTo>
                    <a:pt x="11380" y="1412"/>
                  </a:lnTo>
                  <a:lnTo>
                    <a:pt x="11386" y="1439"/>
                  </a:lnTo>
                  <a:lnTo>
                    <a:pt x="11390" y="1466"/>
                  </a:lnTo>
                  <a:lnTo>
                    <a:pt x="11393" y="1495"/>
                  </a:lnTo>
                  <a:lnTo>
                    <a:pt x="11397" y="1523"/>
                  </a:lnTo>
                  <a:lnTo>
                    <a:pt x="11398" y="1552"/>
                  </a:lnTo>
                  <a:lnTo>
                    <a:pt x="11399" y="1582"/>
                  </a:lnTo>
                  <a:lnTo>
                    <a:pt x="11399" y="1612"/>
                  </a:lnTo>
                  <a:lnTo>
                    <a:pt x="11399" y="1642"/>
                  </a:lnTo>
                  <a:lnTo>
                    <a:pt x="11397" y="1673"/>
                  </a:lnTo>
                  <a:lnTo>
                    <a:pt x="11395" y="1702"/>
                  </a:lnTo>
                  <a:lnTo>
                    <a:pt x="11391" y="1733"/>
                  </a:lnTo>
                  <a:lnTo>
                    <a:pt x="11386" y="1765"/>
                  </a:lnTo>
                  <a:lnTo>
                    <a:pt x="11380" y="1796"/>
                  </a:lnTo>
                  <a:lnTo>
                    <a:pt x="11373" y="1825"/>
                  </a:lnTo>
                  <a:lnTo>
                    <a:pt x="11365" y="1856"/>
                  </a:lnTo>
                  <a:lnTo>
                    <a:pt x="11354" y="1887"/>
                  </a:lnTo>
                  <a:lnTo>
                    <a:pt x="11343" y="1917"/>
                  </a:lnTo>
                  <a:lnTo>
                    <a:pt x="11331" y="1947"/>
                  </a:lnTo>
                  <a:lnTo>
                    <a:pt x="11317" y="1977"/>
                  </a:lnTo>
                  <a:lnTo>
                    <a:pt x="11301" y="2007"/>
                  </a:lnTo>
                  <a:lnTo>
                    <a:pt x="11285" y="2036"/>
                  </a:lnTo>
                  <a:lnTo>
                    <a:pt x="11272" y="2059"/>
                  </a:lnTo>
                  <a:lnTo>
                    <a:pt x="11256" y="2083"/>
                  </a:lnTo>
                  <a:lnTo>
                    <a:pt x="11238" y="2107"/>
                  </a:lnTo>
                  <a:lnTo>
                    <a:pt x="11219" y="2132"/>
                  </a:lnTo>
                  <a:lnTo>
                    <a:pt x="11199" y="2156"/>
                  </a:lnTo>
                  <a:lnTo>
                    <a:pt x="11176" y="2180"/>
                  </a:lnTo>
                  <a:lnTo>
                    <a:pt x="11151" y="2205"/>
                  </a:lnTo>
                  <a:lnTo>
                    <a:pt x="11126" y="2229"/>
                  </a:lnTo>
                  <a:lnTo>
                    <a:pt x="11097" y="2252"/>
                  </a:lnTo>
                  <a:lnTo>
                    <a:pt x="11068" y="2274"/>
                  </a:lnTo>
                  <a:lnTo>
                    <a:pt x="11037" y="2297"/>
                  </a:lnTo>
                  <a:lnTo>
                    <a:pt x="11006" y="2318"/>
                  </a:lnTo>
                  <a:lnTo>
                    <a:pt x="10973" y="2339"/>
                  </a:lnTo>
                  <a:lnTo>
                    <a:pt x="10938" y="2358"/>
                  </a:lnTo>
                  <a:lnTo>
                    <a:pt x="10901" y="2377"/>
                  </a:lnTo>
                  <a:lnTo>
                    <a:pt x="10864" y="2394"/>
                  </a:lnTo>
                  <a:lnTo>
                    <a:pt x="11586" y="3110"/>
                  </a:lnTo>
                  <a:lnTo>
                    <a:pt x="10755" y="3110"/>
                  </a:lnTo>
                  <a:lnTo>
                    <a:pt x="10142" y="2487"/>
                  </a:lnTo>
                  <a:lnTo>
                    <a:pt x="9280" y="2487"/>
                  </a:lnTo>
                  <a:lnTo>
                    <a:pt x="9591" y="1927"/>
                  </a:lnTo>
                  <a:lnTo>
                    <a:pt x="10397" y="1927"/>
                  </a:lnTo>
                  <a:lnTo>
                    <a:pt x="10418" y="1926"/>
                  </a:lnTo>
                  <a:lnTo>
                    <a:pt x="10441" y="1926"/>
                  </a:lnTo>
                  <a:lnTo>
                    <a:pt x="10463" y="1923"/>
                  </a:lnTo>
                  <a:lnTo>
                    <a:pt x="10483" y="1921"/>
                  </a:lnTo>
                  <a:lnTo>
                    <a:pt x="10504" y="1919"/>
                  </a:lnTo>
                  <a:lnTo>
                    <a:pt x="10523" y="1915"/>
                  </a:lnTo>
                  <a:lnTo>
                    <a:pt x="10544" y="1910"/>
                  </a:lnTo>
                  <a:lnTo>
                    <a:pt x="10563" y="1905"/>
                  </a:lnTo>
                  <a:lnTo>
                    <a:pt x="10582" y="1901"/>
                  </a:lnTo>
                  <a:lnTo>
                    <a:pt x="10600" y="1893"/>
                  </a:lnTo>
                  <a:lnTo>
                    <a:pt x="10618" y="1887"/>
                  </a:lnTo>
                  <a:lnTo>
                    <a:pt x="10635" y="1879"/>
                  </a:lnTo>
                  <a:lnTo>
                    <a:pt x="10651" y="1872"/>
                  </a:lnTo>
                  <a:lnTo>
                    <a:pt x="10667" y="1862"/>
                  </a:lnTo>
                  <a:lnTo>
                    <a:pt x="10682" y="1854"/>
                  </a:lnTo>
                  <a:lnTo>
                    <a:pt x="10697" y="1843"/>
                  </a:lnTo>
                  <a:lnTo>
                    <a:pt x="10710" y="1833"/>
                  </a:lnTo>
                  <a:lnTo>
                    <a:pt x="10723" y="1822"/>
                  </a:lnTo>
                  <a:lnTo>
                    <a:pt x="10735" y="1810"/>
                  </a:lnTo>
                  <a:lnTo>
                    <a:pt x="10747" y="1798"/>
                  </a:lnTo>
                  <a:lnTo>
                    <a:pt x="10758" y="1785"/>
                  </a:lnTo>
                  <a:lnTo>
                    <a:pt x="10767" y="1772"/>
                  </a:lnTo>
                  <a:lnTo>
                    <a:pt x="10777" y="1757"/>
                  </a:lnTo>
                  <a:lnTo>
                    <a:pt x="10785" y="1743"/>
                  </a:lnTo>
                  <a:lnTo>
                    <a:pt x="10792" y="1728"/>
                  </a:lnTo>
                  <a:lnTo>
                    <a:pt x="10800" y="1712"/>
                  </a:lnTo>
                  <a:lnTo>
                    <a:pt x="10804" y="1695"/>
                  </a:lnTo>
                  <a:lnTo>
                    <a:pt x="10809" y="1679"/>
                  </a:lnTo>
                  <a:lnTo>
                    <a:pt x="10813" y="1661"/>
                  </a:lnTo>
                  <a:lnTo>
                    <a:pt x="10815" y="1643"/>
                  </a:lnTo>
                  <a:lnTo>
                    <a:pt x="10816" y="1624"/>
                  </a:lnTo>
                  <a:lnTo>
                    <a:pt x="10817" y="1605"/>
                  </a:lnTo>
                  <a:lnTo>
                    <a:pt x="10817" y="1585"/>
                  </a:lnTo>
                  <a:lnTo>
                    <a:pt x="10816" y="1566"/>
                  </a:lnTo>
                  <a:lnTo>
                    <a:pt x="10814" y="1547"/>
                  </a:lnTo>
                  <a:lnTo>
                    <a:pt x="10810" y="1531"/>
                  </a:lnTo>
                  <a:lnTo>
                    <a:pt x="10807" y="1513"/>
                  </a:lnTo>
                  <a:lnTo>
                    <a:pt x="10803" y="1497"/>
                  </a:lnTo>
                  <a:lnTo>
                    <a:pt x="10797" y="1480"/>
                  </a:lnTo>
                  <a:lnTo>
                    <a:pt x="10791" y="1466"/>
                  </a:lnTo>
                  <a:lnTo>
                    <a:pt x="10784" y="1451"/>
                  </a:lnTo>
                  <a:lnTo>
                    <a:pt x="10777" y="1437"/>
                  </a:lnTo>
                  <a:lnTo>
                    <a:pt x="10768" y="1424"/>
                  </a:lnTo>
                  <a:lnTo>
                    <a:pt x="10759" y="1411"/>
                  </a:lnTo>
                  <a:lnTo>
                    <a:pt x="10749" y="1399"/>
                  </a:lnTo>
                  <a:lnTo>
                    <a:pt x="10739" y="1387"/>
                  </a:lnTo>
                  <a:lnTo>
                    <a:pt x="10727" y="1377"/>
                  </a:lnTo>
                  <a:lnTo>
                    <a:pt x="10715" y="1367"/>
                  </a:lnTo>
                  <a:lnTo>
                    <a:pt x="10702" y="1357"/>
                  </a:lnTo>
                  <a:lnTo>
                    <a:pt x="10688" y="1348"/>
                  </a:lnTo>
                  <a:lnTo>
                    <a:pt x="10673" y="1340"/>
                  </a:lnTo>
                  <a:lnTo>
                    <a:pt x="10659" y="1332"/>
                  </a:lnTo>
                  <a:lnTo>
                    <a:pt x="10642" y="1325"/>
                  </a:lnTo>
                  <a:lnTo>
                    <a:pt x="10625" y="1319"/>
                  </a:lnTo>
                  <a:lnTo>
                    <a:pt x="10607" y="1313"/>
                  </a:lnTo>
                  <a:lnTo>
                    <a:pt x="10589" y="1307"/>
                  </a:lnTo>
                  <a:lnTo>
                    <a:pt x="10570" y="1303"/>
                  </a:lnTo>
                  <a:lnTo>
                    <a:pt x="10551" y="1299"/>
                  </a:lnTo>
                  <a:lnTo>
                    <a:pt x="10531" y="1295"/>
                  </a:lnTo>
                  <a:lnTo>
                    <a:pt x="10509" y="1293"/>
                  </a:lnTo>
                  <a:lnTo>
                    <a:pt x="10488" y="1291"/>
                  </a:lnTo>
                  <a:lnTo>
                    <a:pt x="10465" y="1289"/>
                  </a:lnTo>
                  <a:lnTo>
                    <a:pt x="10441" y="1288"/>
                  </a:lnTo>
                  <a:lnTo>
                    <a:pt x="10417" y="1288"/>
                  </a:lnTo>
                  <a:lnTo>
                    <a:pt x="9213" y="1288"/>
                  </a:lnTo>
                  <a:lnTo>
                    <a:pt x="9213" y="3110"/>
                  </a:lnTo>
                  <a:lnTo>
                    <a:pt x="8646" y="3110"/>
                  </a:lnTo>
                  <a:close/>
                  <a:moveTo>
                    <a:pt x="5533" y="722"/>
                  </a:moveTo>
                  <a:lnTo>
                    <a:pt x="6261" y="722"/>
                  </a:lnTo>
                  <a:lnTo>
                    <a:pt x="7040" y="1745"/>
                  </a:lnTo>
                  <a:lnTo>
                    <a:pt x="7777" y="722"/>
                  </a:lnTo>
                  <a:lnTo>
                    <a:pt x="8500" y="722"/>
                  </a:lnTo>
                  <a:lnTo>
                    <a:pt x="7316" y="2321"/>
                  </a:lnTo>
                  <a:lnTo>
                    <a:pt x="7316" y="3110"/>
                  </a:lnTo>
                  <a:lnTo>
                    <a:pt x="6754" y="3110"/>
                  </a:lnTo>
                  <a:lnTo>
                    <a:pt x="6754" y="2316"/>
                  </a:lnTo>
                  <a:lnTo>
                    <a:pt x="5533" y="722"/>
                  </a:lnTo>
                  <a:close/>
                  <a:moveTo>
                    <a:pt x="11212" y="722"/>
                  </a:moveTo>
                  <a:lnTo>
                    <a:pt x="11935" y="722"/>
                  </a:lnTo>
                  <a:lnTo>
                    <a:pt x="12719" y="1745"/>
                  </a:lnTo>
                  <a:lnTo>
                    <a:pt x="13457" y="722"/>
                  </a:lnTo>
                  <a:lnTo>
                    <a:pt x="14179" y="722"/>
                  </a:lnTo>
                  <a:lnTo>
                    <a:pt x="12995" y="2321"/>
                  </a:lnTo>
                  <a:lnTo>
                    <a:pt x="12995" y="3110"/>
                  </a:lnTo>
                  <a:lnTo>
                    <a:pt x="12433" y="3110"/>
                  </a:lnTo>
                  <a:lnTo>
                    <a:pt x="12433" y="2316"/>
                  </a:lnTo>
                  <a:lnTo>
                    <a:pt x="11212" y="722"/>
                  </a:lnTo>
                  <a:close/>
                  <a:moveTo>
                    <a:pt x="4670" y="1288"/>
                  </a:moveTo>
                  <a:lnTo>
                    <a:pt x="3995" y="1288"/>
                  </a:lnTo>
                  <a:lnTo>
                    <a:pt x="3975" y="1288"/>
                  </a:lnTo>
                  <a:lnTo>
                    <a:pt x="3953" y="1289"/>
                  </a:lnTo>
                  <a:lnTo>
                    <a:pt x="3932" y="1292"/>
                  </a:lnTo>
                  <a:lnTo>
                    <a:pt x="3908" y="1295"/>
                  </a:lnTo>
                  <a:lnTo>
                    <a:pt x="3885" y="1299"/>
                  </a:lnTo>
                  <a:lnTo>
                    <a:pt x="3860" y="1305"/>
                  </a:lnTo>
                  <a:lnTo>
                    <a:pt x="3836" y="1311"/>
                  </a:lnTo>
                  <a:lnTo>
                    <a:pt x="3811" y="1318"/>
                  </a:lnTo>
                  <a:lnTo>
                    <a:pt x="3786" y="1326"/>
                  </a:lnTo>
                  <a:lnTo>
                    <a:pt x="3761" y="1336"/>
                  </a:lnTo>
                  <a:lnTo>
                    <a:pt x="3736" y="1347"/>
                  </a:lnTo>
                  <a:lnTo>
                    <a:pt x="3711" y="1359"/>
                  </a:lnTo>
                  <a:lnTo>
                    <a:pt x="3686" y="1372"/>
                  </a:lnTo>
                  <a:lnTo>
                    <a:pt x="3662" y="1387"/>
                  </a:lnTo>
                  <a:lnTo>
                    <a:pt x="3638" y="1403"/>
                  </a:lnTo>
                  <a:lnTo>
                    <a:pt x="3614" y="1421"/>
                  </a:lnTo>
                  <a:lnTo>
                    <a:pt x="3591" y="1440"/>
                  </a:lnTo>
                  <a:lnTo>
                    <a:pt x="3569" y="1460"/>
                  </a:lnTo>
                  <a:lnTo>
                    <a:pt x="3548" y="1482"/>
                  </a:lnTo>
                  <a:lnTo>
                    <a:pt x="3527" y="1505"/>
                  </a:lnTo>
                  <a:lnTo>
                    <a:pt x="3508" y="1531"/>
                  </a:lnTo>
                  <a:lnTo>
                    <a:pt x="3490" y="1558"/>
                  </a:lnTo>
                  <a:lnTo>
                    <a:pt x="3473" y="1587"/>
                  </a:lnTo>
                  <a:lnTo>
                    <a:pt x="3457" y="1617"/>
                  </a:lnTo>
                  <a:lnTo>
                    <a:pt x="3443" y="1649"/>
                  </a:lnTo>
                  <a:lnTo>
                    <a:pt x="3430" y="1682"/>
                  </a:lnTo>
                  <a:lnTo>
                    <a:pt x="3419" y="1718"/>
                  </a:lnTo>
                  <a:lnTo>
                    <a:pt x="3410" y="1756"/>
                  </a:lnTo>
                  <a:lnTo>
                    <a:pt x="3402" y="1796"/>
                  </a:lnTo>
                  <a:lnTo>
                    <a:pt x="3398" y="1837"/>
                  </a:lnTo>
                  <a:lnTo>
                    <a:pt x="3394" y="1882"/>
                  </a:lnTo>
                  <a:lnTo>
                    <a:pt x="3393" y="1927"/>
                  </a:lnTo>
                  <a:lnTo>
                    <a:pt x="3394" y="1970"/>
                  </a:lnTo>
                  <a:lnTo>
                    <a:pt x="3398" y="2010"/>
                  </a:lnTo>
                  <a:lnTo>
                    <a:pt x="3402" y="2050"/>
                  </a:lnTo>
                  <a:lnTo>
                    <a:pt x="3410" y="2087"/>
                  </a:lnTo>
                  <a:lnTo>
                    <a:pt x="3419" y="2123"/>
                  </a:lnTo>
                  <a:lnTo>
                    <a:pt x="3430" y="2157"/>
                  </a:lnTo>
                  <a:lnTo>
                    <a:pt x="3442" y="2189"/>
                  </a:lnTo>
                  <a:lnTo>
                    <a:pt x="3456" y="2221"/>
                  </a:lnTo>
                  <a:lnTo>
                    <a:pt x="3472" y="2249"/>
                  </a:lnTo>
                  <a:lnTo>
                    <a:pt x="3489" y="2277"/>
                  </a:lnTo>
                  <a:lnTo>
                    <a:pt x="3506" y="2303"/>
                  </a:lnTo>
                  <a:lnTo>
                    <a:pt x="3526" y="2328"/>
                  </a:lnTo>
                  <a:lnTo>
                    <a:pt x="3546" y="2351"/>
                  </a:lnTo>
                  <a:lnTo>
                    <a:pt x="3567" y="2372"/>
                  </a:lnTo>
                  <a:lnTo>
                    <a:pt x="3589" y="2392"/>
                  </a:lnTo>
                  <a:lnTo>
                    <a:pt x="3612" y="2410"/>
                  </a:lnTo>
                  <a:lnTo>
                    <a:pt x="3634" y="2428"/>
                  </a:lnTo>
                  <a:lnTo>
                    <a:pt x="3658" y="2444"/>
                  </a:lnTo>
                  <a:lnTo>
                    <a:pt x="3682" y="2459"/>
                  </a:lnTo>
                  <a:lnTo>
                    <a:pt x="3706" y="2472"/>
                  </a:lnTo>
                  <a:lnTo>
                    <a:pt x="3730" y="2484"/>
                  </a:lnTo>
                  <a:lnTo>
                    <a:pt x="3755" y="2495"/>
                  </a:lnTo>
                  <a:lnTo>
                    <a:pt x="3779" y="2505"/>
                  </a:lnTo>
                  <a:lnTo>
                    <a:pt x="3803" y="2513"/>
                  </a:lnTo>
                  <a:lnTo>
                    <a:pt x="3827" y="2521"/>
                  </a:lnTo>
                  <a:lnTo>
                    <a:pt x="3849" y="2527"/>
                  </a:lnTo>
                  <a:lnTo>
                    <a:pt x="3872" y="2533"/>
                  </a:lnTo>
                  <a:lnTo>
                    <a:pt x="3895" y="2537"/>
                  </a:lnTo>
                  <a:lnTo>
                    <a:pt x="3916" y="2540"/>
                  </a:lnTo>
                  <a:lnTo>
                    <a:pt x="3937" y="2543"/>
                  </a:lnTo>
                  <a:lnTo>
                    <a:pt x="3956" y="2544"/>
                  </a:lnTo>
                  <a:lnTo>
                    <a:pt x="3975" y="2544"/>
                  </a:lnTo>
                  <a:lnTo>
                    <a:pt x="4661" y="2544"/>
                  </a:lnTo>
                  <a:lnTo>
                    <a:pt x="4685" y="2544"/>
                  </a:lnTo>
                  <a:lnTo>
                    <a:pt x="4709" y="2542"/>
                  </a:lnTo>
                  <a:lnTo>
                    <a:pt x="4733" y="2539"/>
                  </a:lnTo>
                  <a:lnTo>
                    <a:pt x="4758" y="2536"/>
                  </a:lnTo>
                  <a:lnTo>
                    <a:pt x="4783" y="2531"/>
                  </a:lnTo>
                  <a:lnTo>
                    <a:pt x="4808" y="2525"/>
                  </a:lnTo>
                  <a:lnTo>
                    <a:pt x="4834" y="2518"/>
                  </a:lnTo>
                  <a:lnTo>
                    <a:pt x="4859" y="2509"/>
                  </a:lnTo>
                  <a:lnTo>
                    <a:pt x="4884" y="2500"/>
                  </a:lnTo>
                  <a:lnTo>
                    <a:pt x="4909" y="2489"/>
                  </a:lnTo>
                  <a:lnTo>
                    <a:pt x="4934" y="2477"/>
                  </a:lnTo>
                  <a:lnTo>
                    <a:pt x="4960" y="2464"/>
                  </a:lnTo>
                  <a:lnTo>
                    <a:pt x="4983" y="2450"/>
                  </a:lnTo>
                  <a:lnTo>
                    <a:pt x="5007" y="2434"/>
                  </a:lnTo>
                  <a:lnTo>
                    <a:pt x="5030" y="2417"/>
                  </a:lnTo>
                  <a:lnTo>
                    <a:pt x="5053" y="2398"/>
                  </a:lnTo>
                  <a:lnTo>
                    <a:pt x="5074" y="2379"/>
                  </a:lnTo>
                  <a:lnTo>
                    <a:pt x="5096" y="2359"/>
                  </a:lnTo>
                  <a:lnTo>
                    <a:pt x="5116" y="2338"/>
                  </a:lnTo>
                  <a:lnTo>
                    <a:pt x="5135" y="2314"/>
                  </a:lnTo>
                  <a:lnTo>
                    <a:pt x="5153" y="2289"/>
                  </a:lnTo>
                  <a:lnTo>
                    <a:pt x="5170" y="2264"/>
                  </a:lnTo>
                  <a:lnTo>
                    <a:pt x="5185" y="2236"/>
                  </a:lnTo>
                  <a:lnTo>
                    <a:pt x="5200" y="2207"/>
                  </a:lnTo>
                  <a:lnTo>
                    <a:pt x="5213" y="2178"/>
                  </a:lnTo>
                  <a:lnTo>
                    <a:pt x="5225" y="2145"/>
                  </a:lnTo>
                  <a:lnTo>
                    <a:pt x="5234" y="2113"/>
                  </a:lnTo>
                  <a:lnTo>
                    <a:pt x="5243" y="2078"/>
                  </a:lnTo>
                  <a:lnTo>
                    <a:pt x="5249" y="2043"/>
                  </a:lnTo>
                  <a:lnTo>
                    <a:pt x="5254" y="2006"/>
                  </a:lnTo>
                  <a:lnTo>
                    <a:pt x="5257" y="1966"/>
                  </a:lnTo>
                  <a:lnTo>
                    <a:pt x="5258" y="1927"/>
                  </a:lnTo>
                  <a:lnTo>
                    <a:pt x="5257" y="1883"/>
                  </a:lnTo>
                  <a:lnTo>
                    <a:pt x="5254" y="1841"/>
                  </a:lnTo>
                  <a:lnTo>
                    <a:pt x="5249" y="1800"/>
                  </a:lnTo>
                  <a:lnTo>
                    <a:pt x="5240" y="1762"/>
                  </a:lnTo>
                  <a:lnTo>
                    <a:pt x="5232" y="1725"/>
                  </a:lnTo>
                  <a:lnTo>
                    <a:pt x="5221" y="1691"/>
                  </a:lnTo>
                  <a:lnTo>
                    <a:pt x="5208" y="1657"/>
                  </a:lnTo>
                  <a:lnTo>
                    <a:pt x="5194" y="1625"/>
                  </a:lnTo>
                  <a:lnTo>
                    <a:pt x="5178" y="1595"/>
                  </a:lnTo>
                  <a:lnTo>
                    <a:pt x="5162" y="1568"/>
                  </a:lnTo>
                  <a:lnTo>
                    <a:pt x="5144" y="1540"/>
                  </a:lnTo>
                  <a:lnTo>
                    <a:pt x="5124" y="1515"/>
                  </a:lnTo>
                  <a:lnTo>
                    <a:pt x="5104" y="1491"/>
                  </a:lnTo>
                  <a:lnTo>
                    <a:pt x="5083" y="1468"/>
                  </a:lnTo>
                  <a:lnTo>
                    <a:pt x="5061" y="1448"/>
                  </a:lnTo>
                  <a:lnTo>
                    <a:pt x="5038" y="1428"/>
                  </a:lnTo>
                  <a:lnTo>
                    <a:pt x="5016" y="1410"/>
                  </a:lnTo>
                  <a:lnTo>
                    <a:pt x="4992" y="1393"/>
                  </a:lnTo>
                  <a:lnTo>
                    <a:pt x="4968" y="1379"/>
                  </a:lnTo>
                  <a:lnTo>
                    <a:pt x="4944" y="1365"/>
                  </a:lnTo>
                  <a:lnTo>
                    <a:pt x="4919" y="1351"/>
                  </a:lnTo>
                  <a:lnTo>
                    <a:pt x="4895" y="1340"/>
                  </a:lnTo>
                  <a:lnTo>
                    <a:pt x="4870" y="1330"/>
                  </a:lnTo>
                  <a:lnTo>
                    <a:pt x="4846" y="1320"/>
                  </a:lnTo>
                  <a:lnTo>
                    <a:pt x="4822" y="1313"/>
                  </a:lnTo>
                  <a:lnTo>
                    <a:pt x="4798" y="1306"/>
                  </a:lnTo>
                  <a:lnTo>
                    <a:pt x="4776" y="1300"/>
                  </a:lnTo>
                  <a:lnTo>
                    <a:pt x="4753" y="1295"/>
                  </a:lnTo>
                  <a:lnTo>
                    <a:pt x="4731" y="1293"/>
                  </a:lnTo>
                  <a:lnTo>
                    <a:pt x="4710" y="1291"/>
                  </a:lnTo>
                  <a:lnTo>
                    <a:pt x="4690" y="1288"/>
                  </a:lnTo>
                  <a:lnTo>
                    <a:pt x="4670" y="1288"/>
                  </a:lnTo>
                  <a:close/>
                  <a:moveTo>
                    <a:pt x="4032" y="722"/>
                  </a:moveTo>
                  <a:lnTo>
                    <a:pt x="4624" y="722"/>
                  </a:lnTo>
                  <a:lnTo>
                    <a:pt x="4657" y="722"/>
                  </a:lnTo>
                  <a:lnTo>
                    <a:pt x="4691" y="724"/>
                  </a:lnTo>
                  <a:lnTo>
                    <a:pt x="4724" y="726"/>
                  </a:lnTo>
                  <a:lnTo>
                    <a:pt x="4759" y="728"/>
                  </a:lnTo>
                  <a:lnTo>
                    <a:pt x="4792" y="733"/>
                  </a:lnTo>
                  <a:lnTo>
                    <a:pt x="4827" y="738"/>
                  </a:lnTo>
                  <a:lnTo>
                    <a:pt x="4863" y="743"/>
                  </a:lnTo>
                  <a:lnTo>
                    <a:pt x="4897" y="750"/>
                  </a:lnTo>
                  <a:lnTo>
                    <a:pt x="4932" y="757"/>
                  </a:lnTo>
                  <a:lnTo>
                    <a:pt x="4968" y="765"/>
                  </a:lnTo>
                  <a:lnTo>
                    <a:pt x="5003" y="775"/>
                  </a:lnTo>
                  <a:lnTo>
                    <a:pt x="5038" y="786"/>
                  </a:lnTo>
                  <a:lnTo>
                    <a:pt x="5073" y="798"/>
                  </a:lnTo>
                  <a:lnTo>
                    <a:pt x="5108" y="811"/>
                  </a:lnTo>
                  <a:lnTo>
                    <a:pt x="5142" y="825"/>
                  </a:lnTo>
                  <a:lnTo>
                    <a:pt x="5177" y="839"/>
                  </a:lnTo>
                  <a:lnTo>
                    <a:pt x="5211" y="856"/>
                  </a:lnTo>
                  <a:lnTo>
                    <a:pt x="5244" y="874"/>
                  </a:lnTo>
                  <a:lnTo>
                    <a:pt x="5277" y="892"/>
                  </a:lnTo>
                  <a:lnTo>
                    <a:pt x="5311" y="912"/>
                  </a:lnTo>
                  <a:lnTo>
                    <a:pt x="5343" y="934"/>
                  </a:lnTo>
                  <a:lnTo>
                    <a:pt x="5374" y="956"/>
                  </a:lnTo>
                  <a:lnTo>
                    <a:pt x="5405" y="980"/>
                  </a:lnTo>
                  <a:lnTo>
                    <a:pt x="5436" y="1005"/>
                  </a:lnTo>
                  <a:lnTo>
                    <a:pt x="5465" y="1032"/>
                  </a:lnTo>
                  <a:lnTo>
                    <a:pt x="5494" y="1059"/>
                  </a:lnTo>
                  <a:lnTo>
                    <a:pt x="5522" y="1089"/>
                  </a:lnTo>
                  <a:lnTo>
                    <a:pt x="5550" y="1119"/>
                  </a:lnTo>
                  <a:lnTo>
                    <a:pt x="5575" y="1151"/>
                  </a:lnTo>
                  <a:lnTo>
                    <a:pt x="5600" y="1186"/>
                  </a:lnTo>
                  <a:lnTo>
                    <a:pt x="5625" y="1220"/>
                  </a:lnTo>
                  <a:lnTo>
                    <a:pt x="5648" y="1257"/>
                  </a:lnTo>
                  <a:lnTo>
                    <a:pt x="5668" y="1293"/>
                  </a:lnTo>
                  <a:lnTo>
                    <a:pt x="5687" y="1329"/>
                  </a:lnTo>
                  <a:lnTo>
                    <a:pt x="5705" y="1367"/>
                  </a:lnTo>
                  <a:lnTo>
                    <a:pt x="5722" y="1404"/>
                  </a:lnTo>
                  <a:lnTo>
                    <a:pt x="5738" y="1442"/>
                  </a:lnTo>
                  <a:lnTo>
                    <a:pt x="5752" y="1480"/>
                  </a:lnTo>
                  <a:lnTo>
                    <a:pt x="5764" y="1520"/>
                  </a:lnTo>
                  <a:lnTo>
                    <a:pt x="5775" y="1559"/>
                  </a:lnTo>
                  <a:lnTo>
                    <a:pt x="5785" y="1599"/>
                  </a:lnTo>
                  <a:lnTo>
                    <a:pt x="5794" y="1639"/>
                  </a:lnTo>
                  <a:lnTo>
                    <a:pt x="5801" y="1679"/>
                  </a:lnTo>
                  <a:lnTo>
                    <a:pt x="5807" y="1719"/>
                  </a:lnTo>
                  <a:lnTo>
                    <a:pt x="5812" y="1760"/>
                  </a:lnTo>
                  <a:lnTo>
                    <a:pt x="5814" y="1800"/>
                  </a:lnTo>
                  <a:lnTo>
                    <a:pt x="5816" y="1842"/>
                  </a:lnTo>
                  <a:lnTo>
                    <a:pt x="5818" y="1883"/>
                  </a:lnTo>
                  <a:lnTo>
                    <a:pt x="5816" y="1923"/>
                  </a:lnTo>
                  <a:lnTo>
                    <a:pt x="5815" y="1964"/>
                  </a:lnTo>
                  <a:lnTo>
                    <a:pt x="5812" y="2004"/>
                  </a:lnTo>
                  <a:lnTo>
                    <a:pt x="5808" y="2045"/>
                  </a:lnTo>
                  <a:lnTo>
                    <a:pt x="5802" y="2086"/>
                  </a:lnTo>
                  <a:lnTo>
                    <a:pt x="5795" y="2126"/>
                  </a:lnTo>
                  <a:lnTo>
                    <a:pt x="5788" y="2167"/>
                  </a:lnTo>
                  <a:lnTo>
                    <a:pt x="5778" y="2206"/>
                  </a:lnTo>
                  <a:lnTo>
                    <a:pt x="5769" y="2246"/>
                  </a:lnTo>
                  <a:lnTo>
                    <a:pt x="5757" y="2284"/>
                  </a:lnTo>
                  <a:lnTo>
                    <a:pt x="5743" y="2323"/>
                  </a:lnTo>
                  <a:lnTo>
                    <a:pt x="5730" y="2361"/>
                  </a:lnTo>
                  <a:lnTo>
                    <a:pt x="5715" y="2398"/>
                  </a:lnTo>
                  <a:lnTo>
                    <a:pt x="5699" y="2435"/>
                  </a:lnTo>
                  <a:lnTo>
                    <a:pt x="5681" y="2472"/>
                  </a:lnTo>
                  <a:lnTo>
                    <a:pt x="5663" y="2508"/>
                  </a:lnTo>
                  <a:lnTo>
                    <a:pt x="5643" y="2544"/>
                  </a:lnTo>
                  <a:lnTo>
                    <a:pt x="5623" y="2579"/>
                  </a:lnTo>
                  <a:lnTo>
                    <a:pt x="5601" y="2613"/>
                  </a:lnTo>
                  <a:lnTo>
                    <a:pt x="5577" y="2646"/>
                  </a:lnTo>
                  <a:lnTo>
                    <a:pt x="5553" y="2678"/>
                  </a:lnTo>
                  <a:lnTo>
                    <a:pt x="5528" y="2709"/>
                  </a:lnTo>
                  <a:lnTo>
                    <a:pt x="5501" y="2737"/>
                  </a:lnTo>
                  <a:lnTo>
                    <a:pt x="5475" y="2766"/>
                  </a:lnTo>
                  <a:lnTo>
                    <a:pt x="5446" y="2794"/>
                  </a:lnTo>
                  <a:lnTo>
                    <a:pt x="5416" y="2820"/>
                  </a:lnTo>
                  <a:lnTo>
                    <a:pt x="5386" y="2846"/>
                  </a:lnTo>
                  <a:lnTo>
                    <a:pt x="5356" y="2870"/>
                  </a:lnTo>
                  <a:lnTo>
                    <a:pt x="5324" y="2893"/>
                  </a:lnTo>
                  <a:lnTo>
                    <a:pt x="5292" y="2915"/>
                  </a:lnTo>
                  <a:lnTo>
                    <a:pt x="5260" y="2936"/>
                  </a:lnTo>
                  <a:lnTo>
                    <a:pt x="5226" y="2955"/>
                  </a:lnTo>
                  <a:lnTo>
                    <a:pt x="5191" y="2974"/>
                  </a:lnTo>
                  <a:lnTo>
                    <a:pt x="5157" y="2990"/>
                  </a:lnTo>
                  <a:lnTo>
                    <a:pt x="5121" y="3007"/>
                  </a:lnTo>
                  <a:lnTo>
                    <a:pt x="5086" y="3023"/>
                  </a:lnTo>
                  <a:lnTo>
                    <a:pt x="5050" y="3036"/>
                  </a:lnTo>
                  <a:lnTo>
                    <a:pt x="5013" y="3049"/>
                  </a:lnTo>
                  <a:lnTo>
                    <a:pt x="4976" y="3061"/>
                  </a:lnTo>
                  <a:lnTo>
                    <a:pt x="4940" y="3070"/>
                  </a:lnTo>
                  <a:lnTo>
                    <a:pt x="4902" y="3080"/>
                  </a:lnTo>
                  <a:lnTo>
                    <a:pt x="4865" y="3088"/>
                  </a:lnTo>
                  <a:lnTo>
                    <a:pt x="4828" y="3094"/>
                  </a:lnTo>
                  <a:lnTo>
                    <a:pt x="4790" y="3100"/>
                  </a:lnTo>
                  <a:lnTo>
                    <a:pt x="4753" y="3105"/>
                  </a:lnTo>
                  <a:lnTo>
                    <a:pt x="4715" y="3107"/>
                  </a:lnTo>
                  <a:lnTo>
                    <a:pt x="4678" y="3110"/>
                  </a:lnTo>
                  <a:lnTo>
                    <a:pt x="4639" y="3110"/>
                  </a:lnTo>
                  <a:lnTo>
                    <a:pt x="4011" y="3110"/>
                  </a:lnTo>
                  <a:lnTo>
                    <a:pt x="3961" y="3109"/>
                  </a:lnTo>
                  <a:lnTo>
                    <a:pt x="3909" y="3106"/>
                  </a:lnTo>
                  <a:lnTo>
                    <a:pt x="3857" y="3100"/>
                  </a:lnTo>
                  <a:lnTo>
                    <a:pt x="3804" y="3093"/>
                  </a:lnTo>
                  <a:lnTo>
                    <a:pt x="3778" y="3088"/>
                  </a:lnTo>
                  <a:lnTo>
                    <a:pt x="3750" y="3082"/>
                  </a:lnTo>
                  <a:lnTo>
                    <a:pt x="3723" y="3076"/>
                  </a:lnTo>
                  <a:lnTo>
                    <a:pt x="3696" y="3069"/>
                  </a:lnTo>
                  <a:lnTo>
                    <a:pt x="3669" y="3062"/>
                  </a:lnTo>
                  <a:lnTo>
                    <a:pt x="3641" y="3054"/>
                  </a:lnTo>
                  <a:lnTo>
                    <a:pt x="3614" y="3044"/>
                  </a:lnTo>
                  <a:lnTo>
                    <a:pt x="3587" y="3035"/>
                  </a:lnTo>
                  <a:lnTo>
                    <a:pt x="3559" y="3024"/>
                  </a:lnTo>
                  <a:lnTo>
                    <a:pt x="3532" y="3012"/>
                  </a:lnTo>
                  <a:lnTo>
                    <a:pt x="3505" y="3000"/>
                  </a:lnTo>
                  <a:lnTo>
                    <a:pt x="3478" y="2986"/>
                  </a:lnTo>
                  <a:lnTo>
                    <a:pt x="3450" y="2973"/>
                  </a:lnTo>
                  <a:lnTo>
                    <a:pt x="3423" y="2957"/>
                  </a:lnTo>
                  <a:lnTo>
                    <a:pt x="3395" y="2942"/>
                  </a:lnTo>
                  <a:lnTo>
                    <a:pt x="3369" y="2924"/>
                  </a:lnTo>
                  <a:lnTo>
                    <a:pt x="3342" y="2906"/>
                  </a:lnTo>
                  <a:lnTo>
                    <a:pt x="3315" y="2887"/>
                  </a:lnTo>
                  <a:lnTo>
                    <a:pt x="3289" y="2868"/>
                  </a:lnTo>
                  <a:lnTo>
                    <a:pt x="3263" y="2846"/>
                  </a:lnTo>
                  <a:lnTo>
                    <a:pt x="3236" y="2825"/>
                  </a:lnTo>
                  <a:lnTo>
                    <a:pt x="3210" y="2802"/>
                  </a:lnTo>
                  <a:lnTo>
                    <a:pt x="3185" y="2777"/>
                  </a:lnTo>
                  <a:lnTo>
                    <a:pt x="3159" y="2752"/>
                  </a:lnTo>
                  <a:lnTo>
                    <a:pt x="3126" y="2717"/>
                  </a:lnTo>
                  <a:lnTo>
                    <a:pt x="3097" y="2681"/>
                  </a:lnTo>
                  <a:lnTo>
                    <a:pt x="3068" y="2644"/>
                  </a:lnTo>
                  <a:lnTo>
                    <a:pt x="3040" y="2607"/>
                  </a:lnTo>
                  <a:lnTo>
                    <a:pt x="3015" y="2569"/>
                  </a:lnTo>
                  <a:lnTo>
                    <a:pt x="2991" y="2529"/>
                  </a:lnTo>
                  <a:lnTo>
                    <a:pt x="2970" y="2489"/>
                  </a:lnTo>
                  <a:lnTo>
                    <a:pt x="2950" y="2447"/>
                  </a:lnTo>
                  <a:lnTo>
                    <a:pt x="2932" y="2407"/>
                  </a:lnTo>
                  <a:lnTo>
                    <a:pt x="2915" y="2364"/>
                  </a:lnTo>
                  <a:lnTo>
                    <a:pt x="2899" y="2322"/>
                  </a:lnTo>
                  <a:lnTo>
                    <a:pt x="2885" y="2278"/>
                  </a:lnTo>
                  <a:lnTo>
                    <a:pt x="2873" y="2235"/>
                  </a:lnTo>
                  <a:lnTo>
                    <a:pt x="2864" y="2191"/>
                  </a:lnTo>
                  <a:lnTo>
                    <a:pt x="2854" y="2147"/>
                  </a:lnTo>
                  <a:lnTo>
                    <a:pt x="2847" y="2102"/>
                  </a:lnTo>
                  <a:lnTo>
                    <a:pt x="2841" y="2058"/>
                  </a:lnTo>
                  <a:lnTo>
                    <a:pt x="2836" y="2014"/>
                  </a:lnTo>
                  <a:lnTo>
                    <a:pt x="2834" y="1969"/>
                  </a:lnTo>
                  <a:lnTo>
                    <a:pt x="2831" y="1924"/>
                  </a:lnTo>
                  <a:lnTo>
                    <a:pt x="2831" y="1880"/>
                  </a:lnTo>
                  <a:lnTo>
                    <a:pt x="2832" y="1836"/>
                  </a:lnTo>
                  <a:lnTo>
                    <a:pt x="2836" y="1792"/>
                  </a:lnTo>
                  <a:lnTo>
                    <a:pt x="2840" y="1748"/>
                  </a:lnTo>
                  <a:lnTo>
                    <a:pt x="2846" y="1705"/>
                  </a:lnTo>
                  <a:lnTo>
                    <a:pt x="2852" y="1662"/>
                  </a:lnTo>
                  <a:lnTo>
                    <a:pt x="2860" y="1620"/>
                  </a:lnTo>
                  <a:lnTo>
                    <a:pt x="2870" y="1578"/>
                  </a:lnTo>
                  <a:lnTo>
                    <a:pt x="2880" y="1537"/>
                  </a:lnTo>
                  <a:lnTo>
                    <a:pt x="2892" y="1496"/>
                  </a:lnTo>
                  <a:lnTo>
                    <a:pt x="2905" y="1457"/>
                  </a:lnTo>
                  <a:lnTo>
                    <a:pt x="2920" y="1418"/>
                  </a:lnTo>
                  <a:lnTo>
                    <a:pt x="2935" y="1379"/>
                  </a:lnTo>
                  <a:lnTo>
                    <a:pt x="2953" y="1340"/>
                  </a:lnTo>
                  <a:lnTo>
                    <a:pt x="2972" y="1303"/>
                  </a:lnTo>
                  <a:lnTo>
                    <a:pt x="2993" y="1266"/>
                  </a:lnTo>
                  <a:lnTo>
                    <a:pt x="3014" y="1230"/>
                  </a:lnTo>
                  <a:lnTo>
                    <a:pt x="3037" y="1195"/>
                  </a:lnTo>
                  <a:lnTo>
                    <a:pt x="3062" y="1162"/>
                  </a:lnTo>
                  <a:lnTo>
                    <a:pt x="3088" y="1129"/>
                  </a:lnTo>
                  <a:lnTo>
                    <a:pt x="3114" y="1098"/>
                  </a:lnTo>
                  <a:lnTo>
                    <a:pt x="3143" y="1069"/>
                  </a:lnTo>
                  <a:lnTo>
                    <a:pt x="3173" y="1039"/>
                  </a:lnTo>
                  <a:lnTo>
                    <a:pt x="3204" y="1011"/>
                  </a:lnTo>
                  <a:lnTo>
                    <a:pt x="3236" y="984"/>
                  </a:lnTo>
                  <a:lnTo>
                    <a:pt x="3270" y="959"/>
                  </a:lnTo>
                  <a:lnTo>
                    <a:pt x="3305" y="934"/>
                  </a:lnTo>
                  <a:lnTo>
                    <a:pt x="3339" y="911"/>
                  </a:lnTo>
                  <a:lnTo>
                    <a:pt x="3376" y="888"/>
                  </a:lnTo>
                  <a:lnTo>
                    <a:pt x="3413" y="868"/>
                  </a:lnTo>
                  <a:lnTo>
                    <a:pt x="3453" y="849"/>
                  </a:lnTo>
                  <a:lnTo>
                    <a:pt x="3492" y="830"/>
                  </a:lnTo>
                  <a:lnTo>
                    <a:pt x="3533" y="813"/>
                  </a:lnTo>
                  <a:lnTo>
                    <a:pt x="3573" y="798"/>
                  </a:lnTo>
                  <a:lnTo>
                    <a:pt x="3616" y="784"/>
                  </a:lnTo>
                  <a:lnTo>
                    <a:pt x="3659" y="771"/>
                  </a:lnTo>
                  <a:lnTo>
                    <a:pt x="3704" y="759"/>
                  </a:lnTo>
                  <a:lnTo>
                    <a:pt x="3748" y="750"/>
                  </a:lnTo>
                  <a:lnTo>
                    <a:pt x="3793" y="742"/>
                  </a:lnTo>
                  <a:lnTo>
                    <a:pt x="3840" y="734"/>
                  </a:lnTo>
                  <a:lnTo>
                    <a:pt x="3886" y="730"/>
                  </a:lnTo>
                  <a:lnTo>
                    <a:pt x="3934" y="726"/>
                  </a:lnTo>
                  <a:lnTo>
                    <a:pt x="3983" y="724"/>
                  </a:lnTo>
                  <a:lnTo>
                    <a:pt x="4032" y="722"/>
                  </a:lnTo>
                  <a:close/>
                  <a:moveTo>
                    <a:pt x="4416" y="442"/>
                  </a:moveTo>
                  <a:lnTo>
                    <a:pt x="4666" y="0"/>
                  </a:lnTo>
                  <a:lnTo>
                    <a:pt x="5185" y="0"/>
                  </a:lnTo>
                  <a:lnTo>
                    <a:pt x="4936" y="442"/>
                  </a:lnTo>
                  <a:lnTo>
                    <a:pt x="4416" y="442"/>
                  </a:lnTo>
                  <a:close/>
                  <a:moveTo>
                    <a:pt x="3714" y="442"/>
                  </a:moveTo>
                  <a:lnTo>
                    <a:pt x="3964" y="0"/>
                  </a:lnTo>
                  <a:lnTo>
                    <a:pt x="4479" y="0"/>
                  </a:lnTo>
                  <a:lnTo>
                    <a:pt x="4229" y="442"/>
                  </a:lnTo>
                  <a:lnTo>
                    <a:pt x="3714" y="442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78000" y="4964400"/>
            <a:ext cx="6588000" cy="1134000"/>
          </a:xfrm>
        </p:spPr>
        <p:txBody>
          <a:bodyPr wrap="none" lIns="0" tIns="0" rIns="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1" i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ADD subtitle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57856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PoyryLayout_2images&amp;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Future of gas and electricity conference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468000"/>
            <a:ext cx="8132400" cy="1080000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1125538"/>
            <a:ext cx="8137525" cy="288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rgbClr val="5F5F5F"/>
                </a:solidFill>
              </a:defRPr>
            </a:lvl1pPr>
          </a:lstStyle>
          <a:p>
            <a:pPr lvl="0"/>
            <a:r>
              <a:rPr lang="en-GB" noProof="0" dirty="0" smtClean="0"/>
              <a:t>Insert message title when needed</a:t>
            </a:r>
            <a:endParaRPr lang="en-GB" noProof="0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971600" y="2204864"/>
            <a:ext cx="3384376" cy="1728192"/>
          </a:xfrm>
        </p:spPr>
        <p:txBody>
          <a:bodyPr/>
          <a:lstStyle>
            <a:lvl1pPr algn="l">
              <a:defRPr sz="1400" baseline="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71600" y="1772816"/>
            <a:ext cx="3384376" cy="288032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22" hasCustomPrompt="1"/>
          </p:nvPr>
        </p:nvSpPr>
        <p:spPr>
          <a:xfrm>
            <a:off x="971600" y="4365104"/>
            <a:ext cx="3384376" cy="1728192"/>
          </a:xfrm>
        </p:spPr>
        <p:txBody>
          <a:bodyPr/>
          <a:lstStyle>
            <a:lvl1pPr algn="l">
              <a:defRPr sz="1400" baseline="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-108520" y="2924944"/>
            <a:ext cx="1728192" cy="288032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-108520" y="5085184"/>
            <a:ext cx="1728192" cy="288032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4499992" y="2204864"/>
            <a:ext cx="4104456" cy="3887787"/>
          </a:xfrm>
        </p:spPr>
        <p:txBody>
          <a:bodyPr/>
          <a:lstStyle>
            <a:lvl1pPr algn="l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</p:spTree>
    <p:extLst>
      <p:ext uri="{BB962C8B-B14F-4D97-AF65-F5344CB8AC3E}">
        <p14:creationId xmlns:p14="http://schemas.microsoft.com/office/powerpoint/2010/main" val="1035569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oyryLayout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Future of gas and electricity conference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468000"/>
            <a:ext cx="8132400" cy="1080000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1125538"/>
            <a:ext cx="8137525" cy="288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rgbClr val="5F5F5F"/>
                </a:solidFill>
              </a:defRPr>
            </a:lvl1pPr>
          </a:lstStyle>
          <a:p>
            <a:pPr lvl="0"/>
            <a:r>
              <a:rPr lang="en-GB" noProof="0" dirty="0" smtClean="0"/>
              <a:t>Insert message title when needed</a:t>
            </a:r>
            <a:endParaRPr lang="en-GB" noProof="0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1043608" y="1988840"/>
            <a:ext cx="3312368" cy="1584176"/>
          </a:xfrm>
        </p:spPr>
        <p:txBody>
          <a:bodyPr/>
          <a:lstStyle>
            <a:lvl1pPr algn="l">
              <a:defRPr sz="1400" baseline="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5364088" y="1988840"/>
            <a:ext cx="3312368" cy="1584176"/>
          </a:xfrm>
        </p:spPr>
        <p:txBody>
          <a:bodyPr/>
          <a:lstStyle>
            <a:lvl1pPr algn="l">
              <a:defRPr sz="1400" baseline="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35496" y="2636912"/>
            <a:ext cx="1440160" cy="288032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4355976" y="2636912"/>
            <a:ext cx="1440160" cy="288032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4355976" y="4797152"/>
            <a:ext cx="1440160" cy="288032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20" name="Content Placeholder 8"/>
          <p:cNvSpPr>
            <a:spLocks noGrp="1"/>
          </p:cNvSpPr>
          <p:nvPr>
            <p:ph sz="quarter" idx="27" hasCustomPrompt="1"/>
          </p:nvPr>
        </p:nvSpPr>
        <p:spPr>
          <a:xfrm>
            <a:off x="1043608" y="4149080"/>
            <a:ext cx="3312368" cy="1584176"/>
          </a:xfrm>
        </p:spPr>
        <p:txBody>
          <a:bodyPr/>
          <a:lstStyle>
            <a:lvl1pPr algn="l">
              <a:defRPr sz="1400" baseline="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21" name="Content Placeholder 8"/>
          <p:cNvSpPr>
            <a:spLocks noGrp="1"/>
          </p:cNvSpPr>
          <p:nvPr>
            <p:ph sz="quarter" idx="28" hasCustomPrompt="1"/>
          </p:nvPr>
        </p:nvSpPr>
        <p:spPr>
          <a:xfrm>
            <a:off x="5364088" y="4149080"/>
            <a:ext cx="3312368" cy="1584176"/>
          </a:xfrm>
        </p:spPr>
        <p:txBody>
          <a:bodyPr/>
          <a:lstStyle>
            <a:lvl1pPr algn="l">
              <a:defRPr sz="1400" baseline="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5496" y="4797152"/>
            <a:ext cx="1440160" cy="288032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23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</p:spTree>
    <p:extLst>
      <p:ext uri="{BB962C8B-B14F-4D97-AF65-F5344CB8AC3E}">
        <p14:creationId xmlns:p14="http://schemas.microsoft.com/office/powerpoint/2010/main" val="1584363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PoyryLayout_9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Future of gas and electricity conference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468000"/>
            <a:ext cx="8132400" cy="1080000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1125538"/>
            <a:ext cx="8137525" cy="288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rgbClr val="5F5F5F"/>
                </a:solidFill>
              </a:defRPr>
            </a:lvl1pPr>
          </a:lstStyle>
          <a:p>
            <a:pPr lvl="0"/>
            <a:r>
              <a:rPr lang="en-GB" noProof="0" dirty="0" smtClean="0"/>
              <a:t>Insert message title when needed</a:t>
            </a:r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7063" y="1628800"/>
            <a:ext cx="2160587" cy="288627"/>
          </a:xfrm>
        </p:spPr>
        <p:txBody>
          <a:bodyPr anchor="ctr"/>
          <a:lstStyle>
            <a:lvl1pPr algn="ctr">
              <a:defRPr sz="1400"/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11560" y="3212976"/>
            <a:ext cx="2160587" cy="288032"/>
          </a:xfrm>
        </p:spPr>
        <p:txBody>
          <a:bodyPr anchor="ctr"/>
          <a:lstStyle>
            <a:lvl1pPr algn="ctr">
              <a:defRPr sz="1400"/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611560" y="4797152"/>
            <a:ext cx="2160587" cy="288032"/>
          </a:xfrm>
        </p:spPr>
        <p:txBody>
          <a:bodyPr anchor="ctr"/>
          <a:lstStyle>
            <a:lvl1pPr algn="ctr">
              <a:defRPr sz="1400"/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3"/>
          </p:nvPr>
        </p:nvSpPr>
        <p:spPr>
          <a:xfrm>
            <a:off x="611560" y="1988840"/>
            <a:ext cx="2160215" cy="1079376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24"/>
          </p:nvPr>
        </p:nvSpPr>
        <p:spPr>
          <a:xfrm>
            <a:off x="611560" y="3573016"/>
            <a:ext cx="2160215" cy="1079376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4" name="Picture Placeholder 20"/>
          <p:cNvSpPr>
            <a:spLocks noGrp="1"/>
          </p:cNvSpPr>
          <p:nvPr>
            <p:ph type="pic" sz="quarter" idx="25"/>
          </p:nvPr>
        </p:nvSpPr>
        <p:spPr>
          <a:xfrm>
            <a:off x="611560" y="5157936"/>
            <a:ext cx="2160215" cy="1079376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3607644" y="1628800"/>
            <a:ext cx="2160587" cy="288627"/>
          </a:xfrm>
        </p:spPr>
        <p:txBody>
          <a:bodyPr anchor="ctr"/>
          <a:lstStyle>
            <a:lvl1pPr algn="ctr">
              <a:defRPr sz="1400"/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6588224" y="1628800"/>
            <a:ext cx="2160587" cy="288627"/>
          </a:xfrm>
        </p:spPr>
        <p:txBody>
          <a:bodyPr anchor="ctr"/>
          <a:lstStyle>
            <a:lvl1pPr algn="ctr">
              <a:defRPr sz="1400"/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27" name="Picture Placeholder 20"/>
          <p:cNvSpPr>
            <a:spLocks noGrp="1"/>
          </p:cNvSpPr>
          <p:nvPr>
            <p:ph type="pic" sz="quarter" idx="28"/>
          </p:nvPr>
        </p:nvSpPr>
        <p:spPr>
          <a:xfrm>
            <a:off x="3635896" y="1988840"/>
            <a:ext cx="2160215" cy="1079376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8" name="Picture Placeholder 20"/>
          <p:cNvSpPr>
            <a:spLocks noGrp="1"/>
          </p:cNvSpPr>
          <p:nvPr>
            <p:ph type="pic" sz="quarter" idx="29"/>
          </p:nvPr>
        </p:nvSpPr>
        <p:spPr>
          <a:xfrm>
            <a:off x="6588224" y="1988840"/>
            <a:ext cx="2160215" cy="1079376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9" name="Picture Placeholder 20"/>
          <p:cNvSpPr>
            <a:spLocks noGrp="1"/>
          </p:cNvSpPr>
          <p:nvPr>
            <p:ph type="pic" sz="quarter" idx="30"/>
          </p:nvPr>
        </p:nvSpPr>
        <p:spPr>
          <a:xfrm>
            <a:off x="3635896" y="3573016"/>
            <a:ext cx="2160215" cy="1079376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31" hasCustomPrompt="1"/>
          </p:nvPr>
        </p:nvSpPr>
        <p:spPr>
          <a:xfrm>
            <a:off x="6588224" y="3212976"/>
            <a:ext cx="2160587" cy="288627"/>
          </a:xfrm>
        </p:spPr>
        <p:txBody>
          <a:bodyPr anchor="ctr"/>
          <a:lstStyle>
            <a:lvl1pPr algn="ctr">
              <a:defRPr sz="1400"/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32" hasCustomPrompt="1"/>
          </p:nvPr>
        </p:nvSpPr>
        <p:spPr>
          <a:xfrm>
            <a:off x="3635896" y="3212976"/>
            <a:ext cx="2160587" cy="288627"/>
          </a:xfrm>
        </p:spPr>
        <p:txBody>
          <a:bodyPr anchor="ctr"/>
          <a:lstStyle>
            <a:lvl1pPr algn="ctr">
              <a:defRPr sz="1400"/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33" name="Picture Placeholder 20"/>
          <p:cNvSpPr>
            <a:spLocks noGrp="1"/>
          </p:cNvSpPr>
          <p:nvPr>
            <p:ph type="pic" sz="quarter" idx="33"/>
          </p:nvPr>
        </p:nvSpPr>
        <p:spPr>
          <a:xfrm>
            <a:off x="6588224" y="3573016"/>
            <a:ext cx="2160215" cy="1079376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34" hasCustomPrompt="1"/>
          </p:nvPr>
        </p:nvSpPr>
        <p:spPr>
          <a:xfrm>
            <a:off x="6588224" y="4797152"/>
            <a:ext cx="2160587" cy="288627"/>
          </a:xfrm>
        </p:spPr>
        <p:txBody>
          <a:bodyPr anchor="ctr"/>
          <a:lstStyle>
            <a:lvl1pPr algn="ctr">
              <a:defRPr sz="1400"/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35" name="Text Placeholder 10"/>
          <p:cNvSpPr>
            <a:spLocks noGrp="1"/>
          </p:cNvSpPr>
          <p:nvPr>
            <p:ph type="body" sz="quarter" idx="35" hasCustomPrompt="1"/>
          </p:nvPr>
        </p:nvSpPr>
        <p:spPr>
          <a:xfrm>
            <a:off x="3635896" y="4797152"/>
            <a:ext cx="2160587" cy="288627"/>
          </a:xfrm>
        </p:spPr>
        <p:txBody>
          <a:bodyPr anchor="ctr"/>
          <a:lstStyle>
            <a:lvl1pPr algn="ctr">
              <a:defRPr sz="1400"/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36" name="Picture Placeholder 20"/>
          <p:cNvSpPr>
            <a:spLocks noGrp="1"/>
          </p:cNvSpPr>
          <p:nvPr>
            <p:ph type="pic" sz="quarter" idx="36"/>
          </p:nvPr>
        </p:nvSpPr>
        <p:spPr>
          <a:xfrm>
            <a:off x="3635896" y="5157192"/>
            <a:ext cx="2160215" cy="1079376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7" name="Picture Placeholder 20"/>
          <p:cNvSpPr>
            <a:spLocks noGrp="1"/>
          </p:cNvSpPr>
          <p:nvPr>
            <p:ph type="pic" sz="quarter" idx="37"/>
          </p:nvPr>
        </p:nvSpPr>
        <p:spPr>
          <a:xfrm>
            <a:off x="6588224" y="5157192"/>
            <a:ext cx="2160215" cy="1079376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8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</p:spTree>
    <p:extLst>
      <p:ext uri="{BB962C8B-B14F-4D97-AF65-F5344CB8AC3E}">
        <p14:creationId xmlns:p14="http://schemas.microsoft.com/office/powerpoint/2010/main" val="2126536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Poyry_text&amp;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Future of gas and electricity conference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468000"/>
            <a:ext cx="8132400" cy="1080000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1125538"/>
            <a:ext cx="8137525" cy="288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rgbClr val="5F5F5F"/>
                </a:solidFill>
              </a:defRPr>
            </a:lvl1pPr>
          </a:lstStyle>
          <a:p>
            <a:pPr lvl="0"/>
            <a:r>
              <a:rPr lang="en-GB" noProof="0" dirty="0" smtClean="0"/>
              <a:t>Insert message title when needed</a:t>
            </a:r>
            <a:endParaRPr lang="en-GB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1628800"/>
            <a:ext cx="8137153" cy="1296417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3284984"/>
            <a:ext cx="7992888" cy="2874394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27584" y="2996952"/>
            <a:ext cx="3384376" cy="216024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5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</p:spTree>
    <p:extLst>
      <p:ext uri="{BB962C8B-B14F-4D97-AF65-F5344CB8AC3E}">
        <p14:creationId xmlns:p14="http://schemas.microsoft.com/office/powerpoint/2010/main" val="19312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PoyryLayout_text&amp;2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Future of gas and electricity conference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468000"/>
            <a:ext cx="8132400" cy="1080000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1125538"/>
            <a:ext cx="8137525" cy="288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rgbClr val="5F5F5F"/>
                </a:solidFill>
              </a:defRPr>
            </a:lvl1pPr>
          </a:lstStyle>
          <a:p>
            <a:pPr lvl="0"/>
            <a:r>
              <a:rPr lang="en-GB" noProof="0" dirty="0" smtClean="0"/>
              <a:t>Insert message title when needed</a:t>
            </a:r>
            <a:endParaRPr lang="en-GB" noProof="0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1" y="1628800"/>
            <a:ext cx="3960440" cy="4536504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724240" y="1628800"/>
            <a:ext cx="2232025" cy="28733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5724240" y="3933056"/>
            <a:ext cx="2232025" cy="28733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24" hasCustomPrompt="1"/>
          </p:nvPr>
        </p:nvSpPr>
        <p:spPr>
          <a:xfrm>
            <a:off x="5076056" y="4293096"/>
            <a:ext cx="3528392" cy="1728192"/>
          </a:xfrm>
        </p:spPr>
        <p:txBody>
          <a:bodyPr/>
          <a:lstStyle>
            <a:lvl1pPr algn="l">
              <a:defRPr sz="1400" baseline="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25" hasCustomPrompt="1"/>
          </p:nvPr>
        </p:nvSpPr>
        <p:spPr>
          <a:xfrm>
            <a:off x="5076056" y="1988840"/>
            <a:ext cx="3528392" cy="1728192"/>
          </a:xfrm>
        </p:spPr>
        <p:txBody>
          <a:bodyPr/>
          <a:lstStyle>
            <a:lvl1pPr algn="l">
              <a:defRPr sz="1400" baseline="0"/>
            </a:lvl1pPr>
          </a:lstStyle>
          <a:p>
            <a:pPr lvl="0"/>
            <a:r>
              <a:rPr lang="en-US" dirty="0" smtClean="0"/>
              <a:t>Click to edit text </a:t>
            </a:r>
            <a:endParaRPr lang="en-GB" dirty="0"/>
          </a:p>
        </p:txBody>
      </p:sp>
      <p:sp>
        <p:nvSpPr>
          <p:cNvPr id="14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</p:spTree>
    <p:extLst>
      <p:ext uri="{BB962C8B-B14F-4D97-AF65-F5344CB8AC3E}">
        <p14:creationId xmlns:p14="http://schemas.microsoft.com/office/powerpoint/2010/main" val="1827973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PoyryLayout_Progressive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Future of gas and electricity conference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6"/>
          </p:nvPr>
        </p:nvSpPr>
        <p:spPr>
          <a:xfrm>
            <a:off x="611560" y="2420888"/>
            <a:ext cx="2520950" cy="3744416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 hasCustomPrompt="1"/>
          </p:nvPr>
        </p:nvSpPr>
        <p:spPr>
          <a:xfrm>
            <a:off x="3419872" y="2420392"/>
            <a:ext cx="2520950" cy="3744912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6228184" y="2420392"/>
            <a:ext cx="2520950" cy="3744912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468000"/>
            <a:ext cx="8132400" cy="1080000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1125538"/>
            <a:ext cx="8137525" cy="288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rgbClr val="5F5F5F"/>
                </a:solidFill>
              </a:defRPr>
            </a:lvl1pPr>
          </a:lstStyle>
          <a:p>
            <a:pPr lvl="0"/>
            <a:r>
              <a:rPr lang="en-GB" noProof="0" dirty="0" smtClean="0"/>
              <a:t>Insert message title when needed</a:t>
            </a:r>
            <a:endParaRPr lang="en-GB" noProof="0" dirty="0"/>
          </a:p>
        </p:txBody>
      </p:sp>
      <p:sp>
        <p:nvSpPr>
          <p:cNvPr id="16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</p:spTree>
    <p:extLst>
      <p:ext uri="{BB962C8B-B14F-4D97-AF65-F5344CB8AC3E}">
        <p14:creationId xmlns:p14="http://schemas.microsoft.com/office/powerpoint/2010/main" val="632615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act_Fina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2852738"/>
            <a:ext cx="65166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969696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2852738"/>
            <a:ext cx="65166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969696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2852738"/>
            <a:ext cx="65166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969696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2852738"/>
            <a:ext cx="65166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969696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364163" y="6562800"/>
            <a:ext cx="3167837" cy="1065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64162" y="6476400"/>
            <a:ext cx="3168000" cy="1085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Future of gas and electricity conference</a:t>
            </a:r>
            <a:endParaRPr lang="en-GB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000" y="6476400"/>
            <a:ext cx="18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fld id="{C32ABC2C-A530-4455-B21C-78FA96D4ED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788024" y="4941168"/>
            <a:ext cx="3402012" cy="9207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43608" y="4941168"/>
            <a:ext cx="3402012" cy="9207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021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Future of gas and electricity conference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  <p:sp>
        <p:nvSpPr>
          <p:cNvPr id="6" name="Line 17"/>
          <p:cNvSpPr>
            <a:spLocks noChangeShapeType="1"/>
          </p:cNvSpPr>
          <p:nvPr userDrawn="1"/>
        </p:nvSpPr>
        <p:spPr bwMode="auto">
          <a:xfrm>
            <a:off x="179388" y="6315075"/>
            <a:ext cx="8780462" cy="0"/>
          </a:xfrm>
          <a:prstGeom prst="line">
            <a:avLst/>
          </a:prstGeom>
          <a:noFill/>
          <a:ln w="317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0673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619250"/>
            <a:ext cx="8132762" cy="38973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948D5-43A5-4951-AF86-53E70FCC22D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11188" y="927853"/>
            <a:ext cx="8137525" cy="431800"/>
          </a:xfrm>
        </p:spPr>
        <p:txBody>
          <a:bodyPr anchor="ctr"/>
          <a:lstStyle>
            <a:lvl1pPr marL="0" indent="0" algn="l">
              <a:buFontTx/>
              <a:buNone/>
              <a:defRPr sz="1800" b="1">
                <a:solidFill>
                  <a:schemeClr val="tx1"/>
                </a:solidFill>
              </a:defRPr>
            </a:lvl1pPr>
            <a:lvl2pPr marL="174625" indent="0">
              <a:buFontTx/>
              <a:buNone/>
              <a:defRPr sz="1800">
                <a:solidFill>
                  <a:schemeClr val="tx1"/>
                </a:solidFill>
              </a:defRPr>
            </a:lvl2pPr>
            <a:lvl3pPr marL="368300" indent="0">
              <a:buFontTx/>
              <a:buNone/>
              <a:defRPr sz="1800">
                <a:solidFill>
                  <a:schemeClr val="tx1"/>
                </a:solidFill>
              </a:defRPr>
            </a:lvl3pPr>
            <a:lvl4pPr marL="630237" indent="0">
              <a:buFontTx/>
              <a:buNone/>
              <a:defRPr sz="1800">
                <a:solidFill>
                  <a:schemeClr val="tx1"/>
                </a:solidFill>
              </a:defRPr>
            </a:lvl4pPr>
            <a:lvl5pPr marL="800100" indent="0">
              <a:buFontTx/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/>
          </p:nvPr>
        </p:nvSpPr>
        <p:spPr bwMode="auto">
          <a:xfrm>
            <a:off x="611187" y="5768975"/>
            <a:ext cx="81375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buClr>
                <a:schemeClr val="tx1"/>
              </a:buClr>
              <a:buFont typeface="+mj-lt"/>
              <a:buAutoNum type="arabicPeriod"/>
              <a:defRPr sz="900"/>
            </a:lvl1pPr>
            <a:lvl2pPr marL="361950" indent="-187325">
              <a:buClr>
                <a:schemeClr val="tx1"/>
              </a:buClr>
              <a:buFont typeface="+mj-lt"/>
              <a:buAutoNum type="arabicPeriod"/>
              <a:defRPr sz="900"/>
            </a:lvl2pPr>
            <a:lvl3pPr marL="592138" indent="-228600">
              <a:buClr>
                <a:schemeClr val="tx1"/>
              </a:buClr>
              <a:buFont typeface="+mj-lt"/>
              <a:buAutoNum type="arabicPeriod"/>
              <a:defRPr sz="900"/>
            </a:lvl3pPr>
            <a:lvl4pPr marL="1506537" indent="-342900">
              <a:buClr>
                <a:schemeClr val="tx1"/>
              </a:buClr>
              <a:buFont typeface="+mj-lt"/>
              <a:buAutoNum type="arabicPeriod"/>
              <a:defRPr sz="900"/>
            </a:lvl4pPr>
            <a:lvl5pPr marL="1862137" indent="-342900">
              <a:buClr>
                <a:schemeClr val="tx1"/>
              </a:buClr>
              <a:buFont typeface="+mj-lt"/>
              <a:buAutoNum type="arabicPeriod"/>
              <a:defRPr sz="900"/>
            </a:lvl5pPr>
          </a:lstStyle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Master text styles</a:t>
            </a:r>
          </a:p>
          <a:p>
            <a:pPr marL="180975" marR="0" lvl="1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75193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2000" y="1627200"/>
            <a:ext cx="8132400" cy="4464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/>
            </a:lvl1pPr>
            <a:lvl2pPr marL="265850" indent="0" algn="l">
              <a:buNone/>
              <a:defRPr sz="1400"/>
            </a:lvl2pPr>
            <a:lvl3pPr marL="540000" indent="0" algn="l">
              <a:buNone/>
              <a:defRPr sz="1400"/>
            </a:lvl3pPr>
            <a:lvl4pPr marL="630237" indent="0" algn="l">
              <a:buNone/>
              <a:defRPr sz="1400"/>
            </a:lvl4pPr>
            <a:lvl5pPr marL="1077437" indent="0" algn="l">
              <a:buNone/>
              <a:defRPr sz="1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364163" y="6562800"/>
            <a:ext cx="3167837" cy="1065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64162" y="6476400"/>
            <a:ext cx="3168000" cy="1085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Future of gas and electricity conference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000" y="6476400"/>
            <a:ext cx="18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fld id="{C32ABC2C-A530-4455-B21C-78FA96D4ED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468000"/>
            <a:ext cx="8132400" cy="1080000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1125538"/>
            <a:ext cx="8137525" cy="288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rgbClr val="5F5F5F"/>
                </a:solidFill>
              </a:defRPr>
            </a:lvl1pPr>
          </a:lstStyle>
          <a:p>
            <a:pPr lvl="0"/>
            <a:r>
              <a:rPr lang="en-GB" noProof="0" dirty="0" smtClean="0"/>
              <a:t>Insert message title when needed</a:t>
            </a:r>
            <a:endParaRPr lang="en-GB" noProof="0" dirty="0"/>
          </a:p>
        </p:txBody>
      </p:sp>
      <p:sp>
        <p:nvSpPr>
          <p:cNvPr id="10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</p:spTree>
    <p:extLst>
      <p:ext uri="{BB962C8B-B14F-4D97-AF65-F5344CB8AC3E}">
        <p14:creationId xmlns:p14="http://schemas.microsoft.com/office/powerpoint/2010/main" val="42123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External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180975"/>
            <a:ext cx="8780463" cy="6494463"/>
          </a:xfrm>
          <a:prstGeom prst="rect">
            <a:avLst/>
          </a:prstGeom>
          <a:noFill/>
          <a:ln w="9525">
            <a:solidFill>
              <a:srgbClr val="FF850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468000"/>
            <a:ext cx="8132400" cy="1080000"/>
          </a:xfr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000" b="1" kern="1200" cap="all" baseline="0" noProof="0" dirty="0">
                <a:solidFill>
                  <a:srgbClr val="FF850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78000" y="4964400"/>
            <a:ext cx="6588000" cy="1134000"/>
          </a:xfrm>
        </p:spPr>
        <p:txBody>
          <a:bodyPr wrap="none" lIns="0" tIns="0" rIns="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1" i="0" cap="all" baseline="0">
                <a:solidFill>
                  <a:srgbClr val="001E6D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Click to ADD subtitle </a:t>
            </a:r>
          </a:p>
        </p:txBody>
      </p:sp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179388" y="179388"/>
            <a:ext cx="8780462" cy="0"/>
          </a:xfrm>
          <a:prstGeom prst="line">
            <a:avLst/>
          </a:prstGeom>
          <a:noFill/>
          <a:ln w="19050">
            <a:solidFill>
              <a:srgbClr val="FF850E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i-FI">
              <a:solidFill>
                <a:srgbClr val="000000"/>
              </a:solidFill>
            </a:endParaRPr>
          </a:p>
        </p:txBody>
      </p:sp>
      <p:pic>
        <p:nvPicPr>
          <p:cNvPr id="6" name="Picture 10" descr="Poyry_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935288"/>
            <a:ext cx="6070600" cy="1136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999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4925"/>
            <a:ext cx="8097838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1800" y="1150938"/>
            <a:ext cx="3971925" cy="474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50938"/>
            <a:ext cx="3973513" cy="474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00113" y="6416675"/>
            <a:ext cx="2879725" cy="144463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900113" y="6561138"/>
            <a:ext cx="2895600" cy="144462"/>
          </a:xfrm>
          <a:prstGeom prst="rect">
            <a:avLst/>
          </a:prstGeom>
        </p:spPr>
        <p:txBody>
          <a:bodyPr/>
          <a:lstStyle>
            <a:lvl1pPr>
              <a:defRPr dirty="0" smtClean="0"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Future of gas and electricity conference</a:t>
            </a:r>
            <a:endParaRPr lang="en-GB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8313" y="6561138"/>
            <a:ext cx="360362" cy="1444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E8783-D76F-4E29-A6F2-605738C2878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5517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" y="171575"/>
            <a:ext cx="8785860" cy="64998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78000" y="4964400"/>
            <a:ext cx="6588000" cy="1134000"/>
          </a:xfrm>
        </p:spPr>
        <p:txBody>
          <a:bodyPr wrap="non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i="0" cap="all" baseline="0">
                <a:solidFill>
                  <a:srgbClr val="001E6D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</a:t>
            </a:r>
            <a:endParaRPr lang="en-GB" noProof="0" dirty="0"/>
          </a:p>
        </p:txBody>
      </p:sp>
      <p:sp>
        <p:nvSpPr>
          <p:cNvPr id="4" name="Line 19"/>
          <p:cNvSpPr>
            <a:spLocks noChangeShapeType="1"/>
          </p:cNvSpPr>
          <p:nvPr userDrawn="1"/>
        </p:nvSpPr>
        <p:spPr bwMode="auto">
          <a:xfrm>
            <a:off x="179388" y="179388"/>
            <a:ext cx="8780462" cy="0"/>
          </a:xfrm>
          <a:prstGeom prst="line">
            <a:avLst/>
          </a:prstGeom>
          <a:noFill/>
          <a:ln w="19050">
            <a:solidFill>
              <a:srgbClr val="FF850E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 noProof="0" dirty="0"/>
          </a:p>
        </p:txBody>
      </p:sp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181887" y="181886"/>
            <a:ext cx="8780462" cy="0"/>
          </a:xfrm>
          <a:prstGeom prst="line">
            <a:avLst/>
          </a:prstGeom>
          <a:noFill/>
          <a:ln w="19050">
            <a:solidFill>
              <a:srgbClr val="FF850E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09775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Internal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80000"/>
            <a:ext cx="8780463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468000"/>
            <a:ext cx="8132400" cy="1080000"/>
          </a:xfr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000" b="1" kern="1200" cap="all" baseline="0" noProof="0" dirty="0">
                <a:solidFill>
                  <a:srgbClr val="FF850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178000" y="4964400"/>
            <a:ext cx="6588000" cy="113400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i="0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Click to ADD subtitle </a:t>
            </a:r>
          </a:p>
        </p:txBody>
      </p:sp>
      <p:sp>
        <p:nvSpPr>
          <p:cNvPr id="9" name="Line 19"/>
          <p:cNvSpPr>
            <a:spLocks noChangeShapeType="1"/>
          </p:cNvSpPr>
          <p:nvPr userDrawn="1"/>
        </p:nvSpPr>
        <p:spPr bwMode="auto">
          <a:xfrm>
            <a:off x="179388" y="179388"/>
            <a:ext cx="8780462" cy="0"/>
          </a:xfrm>
          <a:prstGeom prst="line">
            <a:avLst/>
          </a:prstGeom>
          <a:noFill/>
          <a:ln w="19050">
            <a:solidFill>
              <a:srgbClr val="FF850E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11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dirty="0" smtClean="0">
                <a:solidFill>
                  <a:srgbClr val="000000"/>
                </a:solidFill>
              </a:rPr>
              <a:t>COPYRIGHT©PÖYRY</a:t>
            </a:r>
            <a:endParaRPr lang="en-GB" sz="600" dirty="0">
              <a:solidFill>
                <a:srgbClr val="000000"/>
              </a:solidFill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364163" y="6562800"/>
            <a:ext cx="3167837" cy="1065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64162" y="6476400"/>
            <a:ext cx="3168000" cy="1085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Future of gas and electricity conference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000" y="6476400"/>
            <a:ext cx="18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fld id="{C32ABC2C-A530-4455-B21C-78FA96D4ED6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yry_Agend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Future of gas and electricity conference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1188" y="466725"/>
            <a:ext cx="8132762" cy="4413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83568" y="1628800"/>
            <a:ext cx="5824538" cy="3887788"/>
          </a:xfrm>
        </p:spPr>
        <p:txBody>
          <a:bodyPr/>
          <a:lstStyle>
            <a:lvl1pPr marL="0" indent="0">
              <a:buFontTx/>
              <a:buNone/>
              <a:defRPr lang="en-GB" sz="1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80975" lvl="0" indent="-18097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850E"/>
              </a:buClr>
              <a:buSzPct val="110000"/>
              <a:buFont typeface="Symbol" pitchFamily="18" charset="2"/>
              <a:buChar char="·"/>
            </a:pPr>
            <a:r>
              <a:rPr lang="en-US" smtClean="0"/>
              <a:t>Click to edit Master text styles</a:t>
            </a:r>
          </a:p>
        </p:txBody>
      </p:sp>
      <p:sp>
        <p:nvSpPr>
          <p:cNvPr id="7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</p:spTree>
    <p:extLst>
      <p:ext uri="{BB962C8B-B14F-4D97-AF65-F5344CB8AC3E}">
        <p14:creationId xmlns:p14="http://schemas.microsoft.com/office/powerpoint/2010/main" val="1805556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oyry_Agend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Future of gas and electricity conference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BC2C-A530-4455-B21C-78FA96D4ED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1188" y="466725"/>
            <a:ext cx="8132762" cy="4413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AGENDA (2)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763688" y="1691927"/>
            <a:ext cx="5775325" cy="3897313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850E"/>
              </a:buClr>
              <a:buSzPct val="110000"/>
              <a:buFont typeface="Arial" pitchFamily="34" charset="0"/>
              <a:buChar char="•"/>
              <a:tabLst/>
              <a:defRPr lang="en-GB" sz="1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81000" lvl="0" indent="-381000">
              <a:lnSpc>
                <a:spcPct val="120000"/>
              </a:lnSpc>
              <a:buClr>
                <a:schemeClr val="tx1"/>
              </a:buClr>
              <a:buFontTx/>
              <a:buAutoNum type="arabicPeriod"/>
            </a:pPr>
            <a:r>
              <a:rPr lang="en-US" smtClean="0"/>
              <a:t>Click to edit Master text styles</a:t>
            </a:r>
          </a:p>
        </p:txBody>
      </p:sp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</p:spTree>
    <p:extLst>
      <p:ext uri="{BB962C8B-B14F-4D97-AF65-F5344CB8AC3E}">
        <p14:creationId xmlns:p14="http://schemas.microsoft.com/office/powerpoint/2010/main" val="3994867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2000" y="1627200"/>
            <a:ext cx="8132400" cy="4464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265850" indent="0">
              <a:buNone/>
              <a:defRPr sz="1400"/>
            </a:lvl2pPr>
            <a:lvl3pPr marL="540000" indent="0">
              <a:buNone/>
              <a:defRPr sz="1400"/>
            </a:lvl3pPr>
            <a:lvl4pPr marL="630237" indent="0">
              <a:buNone/>
              <a:defRPr sz="1400"/>
            </a:lvl4pPr>
            <a:lvl5pPr marL="1077437" indent="0">
              <a:buNone/>
              <a:defRPr sz="1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364163" y="6562800"/>
            <a:ext cx="3167837" cy="1065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64162" y="6476400"/>
            <a:ext cx="3168000" cy="1085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Future of gas and electricity conference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000" y="6476400"/>
            <a:ext cx="18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fld id="{C32ABC2C-A530-4455-B21C-78FA96D4ED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12000" y="468000"/>
            <a:ext cx="81324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1" cap="all" baseline="0" noProof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1E6D"/>
              </a:solidFill>
              <a:effectLst/>
              <a:uLnTx/>
              <a:uFillTx/>
            </a:endParaRPr>
          </a:p>
        </p:txBody>
      </p:sp>
      <p:sp>
        <p:nvSpPr>
          <p:cNvPr id="7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</p:spTree>
    <p:extLst>
      <p:ext uri="{BB962C8B-B14F-4D97-AF65-F5344CB8AC3E}">
        <p14:creationId xmlns:p14="http://schemas.microsoft.com/office/powerpoint/2010/main" val="267854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2000" y="1627200"/>
            <a:ext cx="8132400" cy="4464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265850" indent="0">
              <a:buNone/>
              <a:defRPr sz="1400"/>
            </a:lvl2pPr>
            <a:lvl3pPr marL="540000" indent="0">
              <a:buNone/>
              <a:defRPr sz="1400"/>
            </a:lvl3pPr>
            <a:lvl4pPr marL="630237" indent="0">
              <a:buNone/>
              <a:defRPr sz="1400"/>
            </a:lvl4pPr>
            <a:lvl5pPr marL="1077437" indent="0">
              <a:buNone/>
              <a:defRPr sz="1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364163" y="6562800"/>
            <a:ext cx="3167837" cy="1065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64162" y="6476400"/>
            <a:ext cx="3168000" cy="1085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Future of gas and electricity conference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000" y="6476400"/>
            <a:ext cx="18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fld id="{C32ABC2C-A530-4455-B21C-78FA96D4ED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468000"/>
            <a:ext cx="8132400" cy="1080000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1125538"/>
            <a:ext cx="8137525" cy="288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rgbClr val="5F5F5F"/>
                </a:solidFill>
              </a:defRPr>
            </a:lvl1pPr>
          </a:lstStyle>
          <a:p>
            <a:pPr lvl="0"/>
            <a:r>
              <a:rPr lang="en-GB" noProof="0" dirty="0" smtClean="0"/>
              <a:t>Insert message title when needed</a:t>
            </a:r>
            <a:endParaRPr lang="en-GB" noProof="0" dirty="0"/>
          </a:p>
        </p:txBody>
      </p:sp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3779838" y="6477000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GB" sz="600" noProof="0" dirty="0" smtClean="0"/>
              <a:t>COPYRIGHT©PÖYRY</a:t>
            </a:r>
            <a:endParaRPr lang="en-GB" sz="600" noProof="0" dirty="0"/>
          </a:p>
        </p:txBody>
      </p:sp>
    </p:spTree>
    <p:extLst>
      <p:ext uri="{BB962C8B-B14F-4D97-AF65-F5344CB8AC3E}">
        <p14:creationId xmlns:p14="http://schemas.microsoft.com/office/powerpoint/2010/main" val="1738863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Pöyry_logo_30_mm_rgb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345238"/>
            <a:ext cx="12954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66725"/>
            <a:ext cx="8132762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19250"/>
            <a:ext cx="8132762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179388" y="6315075"/>
            <a:ext cx="8780462" cy="0"/>
          </a:xfrm>
          <a:prstGeom prst="line">
            <a:avLst/>
          </a:prstGeom>
          <a:noFill/>
          <a:ln w="317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179388" y="179388"/>
            <a:ext cx="8780462" cy="0"/>
          </a:xfrm>
          <a:prstGeom prst="line">
            <a:avLst/>
          </a:prstGeom>
          <a:noFill/>
          <a:ln w="19050">
            <a:solidFill>
              <a:srgbClr val="FF850E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1" name="Picture 2" descr="Pöyry_logo_30_mm_rgb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345238"/>
            <a:ext cx="12954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364163" y="6562800"/>
            <a:ext cx="3167837" cy="1065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64162" y="6476400"/>
            <a:ext cx="3168000" cy="1085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Future of gas and electricity conference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000" y="6476400"/>
            <a:ext cx="18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</a:defRPr>
            </a:lvl1pPr>
          </a:lstStyle>
          <a:p>
            <a:fld id="{C32ABC2C-A530-4455-B21C-78FA96D4ED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713" r:id="rId2"/>
    <p:sldLayoutId id="2147483838" r:id="rId3"/>
    <p:sldLayoutId id="2147483804" r:id="rId4"/>
    <p:sldLayoutId id="2147483805" r:id="rId5"/>
    <p:sldLayoutId id="2147483848" r:id="rId6"/>
    <p:sldLayoutId id="2147483849" r:id="rId7"/>
    <p:sldLayoutId id="2147483846" r:id="rId8"/>
    <p:sldLayoutId id="2147483839" r:id="rId9"/>
    <p:sldLayoutId id="2147483714" r:id="rId10"/>
    <p:sldLayoutId id="2147483834" r:id="rId11"/>
    <p:sldLayoutId id="2147483843" r:id="rId12"/>
    <p:sldLayoutId id="2147483842" r:id="rId13"/>
    <p:sldLayoutId id="2147483830" r:id="rId14"/>
    <p:sldLayoutId id="2147483831" r:id="rId15"/>
    <p:sldLayoutId id="2147483835" r:id="rId16"/>
    <p:sldLayoutId id="2147483761" r:id="rId17"/>
    <p:sldLayoutId id="2147483844" r:id="rId18"/>
    <p:sldLayoutId id="2147483845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  <p:sldLayoutId id="2147483856" r:id="rId26"/>
    <p:sldLayoutId id="2147483857" r:id="rId27"/>
    <p:sldLayoutId id="2147483858" r:id="rId28"/>
    <p:sldLayoutId id="2147483859" r:id="rId29"/>
    <p:sldLayoutId id="2147483860" r:id="rId30"/>
    <p:sldLayoutId id="2147483861" r:id="rId31"/>
    <p:sldLayoutId id="2147483862" r:id="rId32"/>
    <p:sldLayoutId id="2147483863" r:id="rId33"/>
    <p:sldLayoutId id="2147483864" r:id="rId34"/>
    <p:sldLayoutId id="2147483865" r:id="rId35"/>
    <p:sldLayoutId id="2147483718" r:id="rId36"/>
    <p:sldLayoutId id="2147483847" r:id="rId37"/>
    <p:sldLayoutId id="2147483870" r:id="rId38"/>
    <p:sldLayoutId id="2147483871" r:id="rId39"/>
    <p:sldLayoutId id="2147483872" r:id="rId40"/>
    <p:sldLayoutId id="2147483873" r:id="rId4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0" indent="0" algn="just" rtl="0" eaLnBrk="1" fontAlgn="base" hangingPunct="1">
        <a:spcBef>
          <a:spcPct val="20000"/>
        </a:spcBef>
        <a:spcAft>
          <a:spcPct val="0"/>
        </a:spcAft>
        <a:buClr>
          <a:srgbClr val="FF850E"/>
        </a:buClr>
        <a:buSzPct val="110000"/>
        <a:buFont typeface="Symbol" pitchFamily="18" charset="2"/>
        <a:buNone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174625" indent="0" algn="just" rtl="0" eaLnBrk="1" fontAlgn="base" hangingPunct="1">
        <a:spcBef>
          <a:spcPct val="20000"/>
        </a:spcBef>
        <a:spcAft>
          <a:spcPct val="0"/>
        </a:spcAft>
        <a:buClr>
          <a:srgbClr val="FF850E"/>
        </a:buClr>
        <a:buSzPct val="90000"/>
        <a:buFont typeface="Symbol" pitchFamily="18" charset="2"/>
        <a:buNone/>
        <a:defRPr sz="1600">
          <a:solidFill>
            <a:schemeClr val="tx1"/>
          </a:solidFill>
          <a:latin typeface="+mn-lt"/>
          <a:cs typeface="+mn-cs"/>
        </a:defRPr>
      </a:lvl2pPr>
      <a:lvl3pPr marL="368300" indent="0" algn="just" rtl="0" eaLnBrk="1" fontAlgn="base" hangingPunct="1">
        <a:spcBef>
          <a:spcPct val="20000"/>
        </a:spcBef>
        <a:spcAft>
          <a:spcPct val="0"/>
        </a:spcAft>
        <a:buClr>
          <a:srgbClr val="FF850E"/>
        </a:buClr>
        <a:buFont typeface="Symbol" pitchFamily="18" charset="2"/>
        <a:buNone/>
        <a:defRPr sz="1400">
          <a:solidFill>
            <a:schemeClr val="tx1"/>
          </a:solidFill>
          <a:latin typeface="+mn-lt"/>
          <a:cs typeface="+mn-cs"/>
        </a:defRPr>
      </a:lvl3pPr>
      <a:lvl4pPr marL="630237" indent="0" algn="just" rtl="0" eaLnBrk="1" fontAlgn="base" hangingPunct="1">
        <a:spcBef>
          <a:spcPct val="20000"/>
        </a:spcBef>
        <a:spcAft>
          <a:spcPct val="0"/>
        </a:spcAft>
        <a:buClr>
          <a:srgbClr val="FF850E"/>
        </a:buClr>
        <a:buFont typeface="Arial" charset="0"/>
        <a:buNone/>
        <a:defRPr sz="1400">
          <a:solidFill>
            <a:schemeClr val="tx1"/>
          </a:solidFill>
          <a:latin typeface="+mn-lt"/>
          <a:cs typeface="+mn-cs"/>
        </a:defRPr>
      </a:lvl4pPr>
      <a:lvl5pPr marL="800100" indent="0" algn="just" rtl="0" eaLnBrk="1" fontAlgn="base" hangingPunct="1">
        <a:spcBef>
          <a:spcPct val="20000"/>
        </a:spcBef>
        <a:spcAft>
          <a:spcPct val="0"/>
        </a:spcAft>
        <a:buClr>
          <a:srgbClr val="FF850E"/>
        </a:buClr>
        <a:buFont typeface="Arial" charset="0"/>
        <a:buNone/>
        <a:defRPr sz="1400">
          <a:solidFill>
            <a:schemeClr val="tx1"/>
          </a:solidFill>
          <a:latin typeface="+mn-lt"/>
          <a:cs typeface="+mn-cs"/>
        </a:defRPr>
      </a:lvl5pPr>
      <a:lvl6pPr marL="2159000" indent="-182563" algn="just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400">
          <a:solidFill>
            <a:schemeClr val="tx1"/>
          </a:solidFill>
          <a:latin typeface="+mn-lt"/>
          <a:cs typeface="+mn-cs"/>
        </a:defRPr>
      </a:lvl6pPr>
      <a:lvl7pPr marL="2616200" indent="-182563" algn="just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400">
          <a:solidFill>
            <a:schemeClr val="tx1"/>
          </a:solidFill>
          <a:latin typeface="+mn-lt"/>
          <a:cs typeface="+mn-cs"/>
        </a:defRPr>
      </a:lvl7pPr>
      <a:lvl8pPr marL="3073400" indent="-182563" algn="just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400">
          <a:solidFill>
            <a:schemeClr val="tx1"/>
          </a:solidFill>
          <a:latin typeface="+mn-lt"/>
          <a:cs typeface="+mn-cs"/>
        </a:defRPr>
      </a:lvl8pPr>
      <a:lvl9pPr marL="3530600" indent="-182563" algn="just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Energy storage </a:t>
            </a:r>
            <a:r>
              <a:rPr lang="en-GB" dirty="0" smtClean="0"/>
              <a:t>revenues</a:t>
            </a:r>
          </a:p>
          <a:p>
            <a:r>
              <a:rPr lang="en-GB" dirty="0" smtClean="0"/>
              <a:t>The future of gas and electricity storage</a:t>
            </a:r>
            <a:endParaRPr lang="en-GB" dirty="0" smtClean="0"/>
          </a:p>
          <a:p>
            <a:r>
              <a:rPr lang="en-GB" sz="1600" b="0" cap="none" dirty="0" smtClean="0"/>
              <a:t>Asheya </a:t>
            </a:r>
            <a:r>
              <a:rPr lang="en-GB" sz="1600" b="0" cap="none" dirty="0" smtClean="0"/>
              <a:t>Patten</a:t>
            </a:r>
          </a:p>
          <a:p>
            <a:r>
              <a:rPr lang="en-GB" sz="1600" b="0" cap="none" dirty="0" smtClean="0"/>
              <a:t>11 November 2014</a:t>
            </a:r>
            <a:endParaRPr lang="en-GB" sz="1200" b="0" cap="none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8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Future of gas and electricity conference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In reality some revenue streams are accessible and others not</a:t>
            </a:r>
            <a:endParaRPr lang="en-GB" cap="none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0"/>
            <a:ext cx="6120680" cy="368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tangolo 43"/>
          <p:cNvSpPr/>
          <p:nvPr/>
        </p:nvSpPr>
        <p:spPr bwMode="auto">
          <a:xfrm>
            <a:off x="683568" y="1120910"/>
            <a:ext cx="7848872" cy="4324314"/>
          </a:xfrm>
          <a:prstGeom prst="rect">
            <a:avLst/>
          </a:prstGeom>
          <a:noFill/>
          <a:ln w="12700" cap="flat" cmpd="sng" algn="ctr">
            <a:solidFill>
              <a:srgbClr val="001E6D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ttangolo 40"/>
          <p:cNvSpPr/>
          <p:nvPr/>
        </p:nvSpPr>
        <p:spPr bwMode="auto">
          <a:xfrm rot="5400000">
            <a:off x="4535996" y="-1215516"/>
            <a:ext cx="288033" cy="468052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Costs and Benefits of example storage facility</a:t>
            </a:r>
          </a:p>
        </p:txBody>
      </p:sp>
      <p:sp>
        <p:nvSpPr>
          <p:cNvPr id="18" name="Content Placeholder 1"/>
          <p:cNvSpPr>
            <a:spLocks noGrp="1"/>
          </p:cNvSpPr>
          <p:nvPr>
            <p:ph idx="1"/>
          </p:nvPr>
        </p:nvSpPr>
        <p:spPr>
          <a:xfrm>
            <a:off x="539552" y="5589240"/>
            <a:ext cx="8132400" cy="504056"/>
          </a:xfrm>
          <a:solidFill>
            <a:schemeClr val="accent3"/>
          </a:solidFill>
        </p:spPr>
        <p:txBody>
          <a:bodyPr/>
          <a:lstStyle/>
          <a:p>
            <a:pPr algn="ctr">
              <a:spcBef>
                <a:spcPts val="600"/>
              </a:spcBef>
              <a:spcAft>
                <a:spcPts val="100"/>
              </a:spcAft>
              <a:defRPr/>
            </a:pPr>
            <a:r>
              <a:rPr lang="en-GB" b="1" dirty="0" smtClean="0">
                <a:solidFill>
                  <a:schemeClr val="bg1"/>
                </a:solidFill>
              </a:rPr>
              <a:t>Revenues attributable to wider system benefits – which is a large part of the storage value proposition - currently are not accessible</a:t>
            </a:r>
            <a:endParaRPr lang="en-GB" sz="1600" b="1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13" name="Left Brace 12"/>
          <p:cNvSpPr/>
          <p:nvPr/>
        </p:nvSpPr>
        <p:spPr bwMode="auto">
          <a:xfrm>
            <a:off x="1691680" y="2636912"/>
            <a:ext cx="432048" cy="2016224"/>
          </a:xfrm>
          <a:prstGeom prst="lef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592" y="3429000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Not accessible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43453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Furthermore key revenue streams are in turn dependent on various policy decisions which can adversely affect income</a:t>
            </a:r>
            <a:endParaRPr lang="en-GB" cap="none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57355203"/>
              </p:ext>
            </p:extLst>
          </p:nvPr>
        </p:nvGraphicFramePr>
        <p:xfrm>
          <a:off x="1187624" y="1036960"/>
          <a:ext cx="6864424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539552" y="5373216"/>
            <a:ext cx="8132400" cy="720080"/>
          </a:xfrm>
          <a:solidFill>
            <a:schemeClr val="accent3"/>
          </a:solidFill>
        </p:spPr>
        <p:txBody>
          <a:bodyPr/>
          <a:lstStyle/>
          <a:p>
            <a:pPr algn="ctr">
              <a:spcBef>
                <a:spcPts val="600"/>
              </a:spcBef>
              <a:spcAft>
                <a:spcPts val="100"/>
              </a:spcAft>
              <a:defRPr/>
            </a:pPr>
            <a:r>
              <a:rPr lang="en-GB" b="1" dirty="0" smtClean="0">
                <a:solidFill>
                  <a:schemeClr val="bg1"/>
                </a:solidFill>
              </a:rPr>
              <a:t>Storage revenues (and revenues for flexibility in general) are highly dependent on the outcome of the various policy tools being implemented in GB – thus absent or reduced rewards for flexibility will undermine development of energy storage</a:t>
            </a:r>
            <a:endParaRPr lang="en-GB" sz="1600" b="1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Future of gas and electricity conference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49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Future of gas and electricity conference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12863" y="4945409"/>
            <a:ext cx="3121025" cy="931863"/>
          </a:xfrm>
        </p:spPr>
        <p:txBody>
          <a:bodyPr anchor="b"/>
          <a:lstStyle/>
          <a:p>
            <a:pPr lvl="0" fontAlgn="auto">
              <a:spcBef>
                <a:spcPts val="0"/>
              </a:spcBef>
              <a:spcAft>
                <a:spcPct val="30000"/>
              </a:spcAft>
              <a:buClrTx/>
              <a:buSzTx/>
              <a:defRPr/>
            </a:pPr>
            <a:r>
              <a:rPr lang="en-GB" sz="1400" b="1" dirty="0">
                <a:solidFill>
                  <a:sysClr val="windowText" lastClr="000000"/>
                </a:solidFill>
              </a:rPr>
              <a:t>Contact:</a:t>
            </a:r>
          </a:p>
          <a:p>
            <a:pPr lvl="0" fontAlgn="auto">
              <a:spcBef>
                <a:spcPct val="10000"/>
              </a:spcBef>
              <a:spcAft>
                <a:spcPts val="0"/>
              </a:spcAft>
              <a:buClrTx/>
              <a:buSzTx/>
              <a:defRPr/>
            </a:pPr>
            <a:r>
              <a:rPr lang="en-GB" sz="1400" dirty="0">
                <a:solidFill>
                  <a:sysClr val="windowText" lastClr="000000"/>
                </a:solidFill>
              </a:rPr>
              <a:t>Name: </a:t>
            </a:r>
            <a:r>
              <a:rPr lang="en-GB" sz="1400" dirty="0" err="1" smtClean="0">
                <a:solidFill>
                  <a:sysClr val="windowText" lastClr="000000"/>
                </a:solidFill>
              </a:rPr>
              <a:t>Asheya</a:t>
            </a:r>
            <a:r>
              <a:rPr lang="en-GB" sz="1400" dirty="0" smtClean="0">
                <a:solidFill>
                  <a:sysClr val="windowText" lastClr="000000"/>
                </a:solidFill>
              </a:rPr>
              <a:t> Patten</a:t>
            </a:r>
            <a:endParaRPr lang="en-GB" sz="1400" dirty="0">
              <a:solidFill>
                <a:sysClr val="windowText" lastClr="000000"/>
              </a:solidFill>
            </a:endParaRPr>
          </a:p>
          <a:p>
            <a:pPr lvl="0" fontAlgn="auto">
              <a:spcBef>
                <a:spcPct val="10000"/>
              </a:spcBef>
              <a:spcAft>
                <a:spcPts val="0"/>
              </a:spcAft>
              <a:buClrTx/>
              <a:buSzTx/>
              <a:defRPr/>
            </a:pPr>
            <a:r>
              <a:rPr lang="en-GB" sz="1400" dirty="0">
                <a:solidFill>
                  <a:sysClr val="windowText" lastClr="000000"/>
                </a:solidFill>
              </a:rPr>
              <a:t>Mail: </a:t>
            </a:r>
            <a:r>
              <a:rPr lang="en-GB" sz="1400" dirty="0" smtClean="0">
                <a:solidFill>
                  <a:sysClr val="windowText" lastClr="000000"/>
                </a:solidFill>
              </a:rPr>
              <a:t>asheya.patten@poyry.com</a:t>
            </a:r>
            <a:endParaRPr lang="en-GB" sz="1400" dirty="0">
              <a:solidFill>
                <a:sysClr val="windowText" lastClr="000000"/>
              </a:solidFill>
            </a:endParaRPr>
          </a:p>
          <a:p>
            <a:pPr lvl="0" fontAlgn="auto">
              <a:spcBef>
                <a:spcPct val="10000"/>
              </a:spcBef>
              <a:spcAft>
                <a:spcPts val="0"/>
              </a:spcAft>
              <a:buClrTx/>
              <a:buSzTx/>
              <a:defRPr/>
            </a:pPr>
            <a:r>
              <a:rPr lang="en-GB" sz="1400" dirty="0">
                <a:solidFill>
                  <a:sysClr val="windowText" lastClr="000000"/>
                </a:solidFill>
              </a:rPr>
              <a:t>Phone: +44 1865 </a:t>
            </a:r>
            <a:r>
              <a:rPr lang="en-GB" sz="1400" dirty="0" smtClean="0">
                <a:solidFill>
                  <a:sysClr val="windowText" lastClr="000000"/>
                </a:solidFill>
              </a:rPr>
              <a:t>812 220</a:t>
            </a:r>
            <a:endParaRPr lang="en-GB" sz="1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65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12345"/>
            <a:ext cx="8820720" cy="755650"/>
          </a:xfrm>
        </p:spPr>
        <p:txBody>
          <a:bodyPr/>
          <a:lstStyle/>
          <a:p>
            <a:r>
              <a:rPr lang="en-US" dirty="0" smtClean="0"/>
              <a:t>PÖYRY </a:t>
            </a:r>
            <a:r>
              <a:rPr lang="en-GB" dirty="0" smtClean="0"/>
              <a:t>IS EUROPE’S LEADING ENERGY MANAGEMENT CONSULTANCY</a:t>
            </a:r>
            <a:endParaRPr lang="en-US" dirty="0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48138" y="1084263"/>
            <a:ext cx="4711700" cy="49466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3399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8775" indent="-358775" algn="l" defTabSz="957263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792288" algn="l"/>
                <a:tab pos="2871788" algn="l"/>
              </a:tabLst>
            </a:pPr>
            <a:r>
              <a:rPr lang="en-US" sz="1800" dirty="0" smtClean="0"/>
              <a:t>Europe’s leading management consultancy company </a:t>
            </a:r>
            <a:r>
              <a:rPr lang="en-US" sz="1800" dirty="0" err="1" smtClean="0"/>
              <a:t>specialising</a:t>
            </a:r>
            <a:r>
              <a:rPr lang="en-US" sz="1800" dirty="0" smtClean="0"/>
              <a:t> in the energy sector</a:t>
            </a:r>
          </a:p>
          <a:p>
            <a:pPr marL="358775" indent="-358775" algn="l" defTabSz="957263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792288" algn="l"/>
                <a:tab pos="2871788" algn="l"/>
              </a:tabLst>
            </a:pPr>
            <a:endParaRPr lang="en-US" sz="1800" dirty="0" smtClean="0"/>
          </a:p>
          <a:p>
            <a:pPr marL="358775" indent="-358775" algn="l" defTabSz="957263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792288" algn="l"/>
                <a:tab pos="2871788" algn="l"/>
              </a:tabLst>
            </a:pPr>
            <a:r>
              <a:rPr lang="en-US" sz="1800" dirty="0" smtClean="0"/>
              <a:t>Offering expert advice from strategy to implementation on policy, regulation, business operations, financing and valuation and sustainability</a:t>
            </a:r>
          </a:p>
          <a:p>
            <a:pPr marL="358775" indent="-358775" algn="l" defTabSz="957263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792288" algn="l"/>
                <a:tab pos="2871788" algn="l"/>
              </a:tabLst>
            </a:pPr>
            <a:endParaRPr lang="en-US" sz="1800" dirty="0" smtClean="0"/>
          </a:p>
          <a:p>
            <a:pPr marL="358775" indent="-358775" algn="l" defTabSz="957263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792288" algn="l"/>
                <a:tab pos="2871788" algn="l"/>
              </a:tabLst>
            </a:pPr>
            <a:r>
              <a:rPr lang="en-US" sz="1800" dirty="0" smtClean="0"/>
              <a:t>Providing in-depth market intelligence across Europe</a:t>
            </a:r>
          </a:p>
          <a:p>
            <a:pPr marL="358775" indent="-358775" algn="l" defTabSz="957263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792288" algn="l"/>
                <a:tab pos="2871788" algn="l"/>
              </a:tabLst>
            </a:pPr>
            <a:endParaRPr lang="en-US" sz="1800" dirty="0" smtClean="0"/>
          </a:p>
          <a:p>
            <a:pPr marL="358775" indent="-358775" algn="l" defTabSz="957263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792288" algn="l"/>
                <a:tab pos="2871788" algn="l"/>
              </a:tabLst>
            </a:pPr>
            <a:r>
              <a:rPr lang="en-US" sz="1800" dirty="0" smtClean="0"/>
              <a:t>Over 200 energy market experts </a:t>
            </a:r>
            <a:br>
              <a:rPr lang="en-US" sz="1800" dirty="0" smtClean="0"/>
            </a:br>
            <a:r>
              <a:rPr lang="en-US" sz="1800" dirty="0" smtClean="0"/>
              <a:t>in 14 offices across Europe:</a:t>
            </a:r>
          </a:p>
          <a:p>
            <a:pPr marL="777875" lvl="1" indent="-298450" algn="l" defTabSz="957263">
              <a:lnSpc>
                <a:spcPct val="90000"/>
              </a:lnSpc>
              <a:tabLst>
                <a:tab pos="1792288" algn="l"/>
                <a:tab pos="2871788" algn="l"/>
              </a:tabLst>
            </a:pPr>
            <a:r>
              <a:rPr lang="de-CH" sz="1200" dirty="0" smtClean="0"/>
              <a:t>Oxford	</a:t>
            </a:r>
            <a:r>
              <a:rPr lang="en-US" sz="1200" dirty="0" smtClean="0">
                <a:solidFill>
                  <a:srgbClr val="003398"/>
                </a:solidFill>
                <a:cs typeface="Times New Roman" pitchFamily="18" charset="0"/>
              </a:rPr>
              <a:t>–</a:t>
            </a:r>
            <a:r>
              <a:rPr lang="en-US" sz="1200" dirty="0" smtClean="0">
                <a:solidFill>
                  <a:srgbClr val="969696"/>
                </a:solidFill>
                <a:cs typeface="Times New Roman" pitchFamily="18" charset="0"/>
              </a:rPr>
              <a:t>  </a:t>
            </a:r>
            <a:r>
              <a:rPr lang="de-CH" sz="1200" dirty="0" smtClean="0"/>
              <a:t>Düsseldorf</a:t>
            </a:r>
            <a:r>
              <a:rPr lang="en-US" sz="1200" dirty="0" smtClean="0"/>
              <a:t>	</a:t>
            </a:r>
            <a:r>
              <a:rPr lang="en-US" sz="1200" dirty="0" smtClean="0">
                <a:solidFill>
                  <a:srgbClr val="003398"/>
                </a:solidFill>
                <a:cs typeface="Times New Roman" pitchFamily="18" charset="0"/>
              </a:rPr>
              <a:t>–</a:t>
            </a:r>
            <a:r>
              <a:rPr lang="en-US" sz="1200" dirty="0" smtClean="0">
                <a:solidFill>
                  <a:srgbClr val="969696"/>
                </a:solidFill>
                <a:cs typeface="Times New Roman" pitchFamily="18" charset="0"/>
              </a:rPr>
              <a:t>  </a:t>
            </a:r>
            <a:r>
              <a:rPr lang="en-US" sz="1200" dirty="0" smtClean="0"/>
              <a:t>Helsinki </a:t>
            </a:r>
            <a:endParaRPr lang="de-CH" sz="1200" dirty="0" smtClean="0"/>
          </a:p>
          <a:p>
            <a:pPr marL="777875" lvl="1" indent="-298450" algn="l" defTabSz="957263">
              <a:lnSpc>
                <a:spcPct val="90000"/>
              </a:lnSpc>
              <a:tabLst>
                <a:tab pos="1792288" algn="l"/>
                <a:tab pos="2871788" algn="l"/>
              </a:tabLst>
            </a:pPr>
            <a:r>
              <a:rPr lang="en-US" sz="1200" dirty="0" smtClean="0"/>
              <a:t>London	</a:t>
            </a:r>
            <a:r>
              <a:rPr lang="en-US" sz="1200" dirty="0" smtClean="0">
                <a:solidFill>
                  <a:srgbClr val="003398"/>
                </a:solidFill>
                <a:cs typeface="Times New Roman" pitchFamily="18" charset="0"/>
              </a:rPr>
              <a:t>–</a:t>
            </a:r>
            <a:r>
              <a:rPr lang="en-US" sz="1200" dirty="0" smtClean="0">
                <a:solidFill>
                  <a:srgbClr val="969696"/>
                </a:solidFill>
                <a:cs typeface="Times New Roman" pitchFamily="18" charset="0"/>
              </a:rPr>
              <a:t>  </a:t>
            </a:r>
            <a:r>
              <a:rPr lang="en-US" sz="1200" dirty="0" smtClean="0"/>
              <a:t>Madrid 	</a:t>
            </a:r>
            <a:r>
              <a:rPr lang="en-US" sz="1200" dirty="0" smtClean="0">
                <a:solidFill>
                  <a:srgbClr val="003398"/>
                </a:solidFill>
                <a:cs typeface="Times New Roman" pitchFamily="18" charset="0"/>
              </a:rPr>
              <a:t>–</a:t>
            </a:r>
            <a:r>
              <a:rPr lang="en-US" sz="1200" dirty="0" smtClean="0">
                <a:solidFill>
                  <a:srgbClr val="969696"/>
                </a:solidFill>
                <a:cs typeface="Times New Roman" pitchFamily="18" charset="0"/>
              </a:rPr>
              <a:t>  </a:t>
            </a:r>
            <a:r>
              <a:rPr lang="en-US" sz="1200" dirty="0" smtClean="0"/>
              <a:t>Milan</a:t>
            </a:r>
          </a:p>
          <a:p>
            <a:pPr marL="777875" lvl="1" indent="-298450" algn="l" defTabSz="957263">
              <a:lnSpc>
                <a:spcPct val="90000"/>
              </a:lnSpc>
              <a:tabLst>
                <a:tab pos="1792288" algn="l"/>
                <a:tab pos="2871788" algn="l"/>
              </a:tabLst>
            </a:pPr>
            <a:r>
              <a:rPr lang="en-US" sz="1200" dirty="0" smtClean="0">
                <a:cs typeface="Times New Roman" pitchFamily="18" charset="0"/>
              </a:rPr>
              <a:t>Moscow	</a:t>
            </a:r>
            <a:r>
              <a:rPr lang="en-US" sz="1200" dirty="0" smtClean="0">
                <a:solidFill>
                  <a:srgbClr val="003398"/>
                </a:solidFill>
                <a:cs typeface="Times New Roman" pitchFamily="18" charset="0"/>
              </a:rPr>
              <a:t>–</a:t>
            </a:r>
            <a:r>
              <a:rPr lang="en-US" sz="1200" dirty="0" smtClean="0">
                <a:solidFill>
                  <a:srgbClr val="969696"/>
                </a:solidFill>
                <a:cs typeface="Times New Roman" pitchFamily="18" charset="0"/>
              </a:rPr>
              <a:t>  </a:t>
            </a:r>
            <a:r>
              <a:rPr lang="en-US" sz="1200" dirty="0" smtClean="0">
                <a:cs typeface="Times New Roman" pitchFamily="18" charset="0"/>
              </a:rPr>
              <a:t>Oslo	</a:t>
            </a:r>
            <a:r>
              <a:rPr lang="en-US" sz="1200" dirty="0" smtClean="0">
                <a:solidFill>
                  <a:srgbClr val="003398"/>
                </a:solidFill>
                <a:cs typeface="Times New Roman" pitchFamily="18" charset="0"/>
              </a:rPr>
              <a:t>–</a:t>
            </a:r>
            <a:r>
              <a:rPr lang="en-US" sz="1200" dirty="0" smtClean="0">
                <a:solidFill>
                  <a:srgbClr val="969696"/>
                </a:solidFill>
                <a:cs typeface="Times New Roman" pitchFamily="18" charset="0"/>
              </a:rPr>
              <a:t>  </a:t>
            </a:r>
            <a:r>
              <a:rPr lang="en-US" sz="1200" dirty="0" smtClean="0"/>
              <a:t>Zurich</a:t>
            </a:r>
            <a:endParaRPr lang="en-US" sz="1200" dirty="0" smtClean="0">
              <a:cs typeface="Times New Roman" pitchFamily="18" charset="0"/>
            </a:endParaRPr>
          </a:p>
          <a:p>
            <a:pPr marL="777875" lvl="1" indent="-298450" algn="l" defTabSz="957263">
              <a:lnSpc>
                <a:spcPct val="90000"/>
              </a:lnSpc>
              <a:tabLst>
                <a:tab pos="1792288" algn="l"/>
                <a:tab pos="2871788" algn="l"/>
              </a:tabLst>
            </a:pPr>
            <a:r>
              <a:rPr lang="en-US" sz="1200" dirty="0" smtClean="0"/>
              <a:t>Paris	</a:t>
            </a:r>
            <a:r>
              <a:rPr lang="en-US" sz="1200" dirty="0" smtClean="0">
                <a:solidFill>
                  <a:srgbClr val="003398"/>
                </a:solidFill>
                <a:cs typeface="Times New Roman" pitchFamily="18" charset="0"/>
              </a:rPr>
              <a:t>–</a:t>
            </a:r>
            <a:r>
              <a:rPr lang="en-US" sz="1200" dirty="0" smtClean="0">
                <a:solidFill>
                  <a:srgbClr val="969696"/>
                </a:solidFill>
                <a:cs typeface="Times New Roman" pitchFamily="18" charset="0"/>
              </a:rPr>
              <a:t>  </a:t>
            </a:r>
            <a:r>
              <a:rPr lang="en-US" sz="1200" dirty="0" smtClean="0"/>
              <a:t>Stockholm	</a:t>
            </a:r>
            <a:r>
              <a:rPr lang="en-US" sz="1200" dirty="0" smtClean="0">
                <a:solidFill>
                  <a:srgbClr val="003398"/>
                </a:solidFill>
                <a:cs typeface="Times New Roman" pitchFamily="18" charset="0"/>
              </a:rPr>
              <a:t>–</a:t>
            </a:r>
            <a:r>
              <a:rPr lang="en-US" sz="1200" dirty="0" smtClean="0">
                <a:solidFill>
                  <a:srgbClr val="969696"/>
                </a:solidFill>
                <a:cs typeface="Times New Roman" pitchFamily="18" charset="0"/>
              </a:rPr>
              <a:t>  </a:t>
            </a:r>
            <a:r>
              <a:rPr lang="en-US" sz="1200" dirty="0" smtClean="0">
                <a:cs typeface="Times New Roman" pitchFamily="18" charset="0"/>
              </a:rPr>
              <a:t>Stavanger</a:t>
            </a:r>
          </a:p>
          <a:p>
            <a:pPr marL="777875" lvl="1" indent="-298450" algn="l" defTabSz="957263">
              <a:lnSpc>
                <a:spcPct val="90000"/>
              </a:lnSpc>
              <a:tabLst>
                <a:tab pos="1792288" algn="l"/>
                <a:tab pos="2871788" algn="l"/>
              </a:tabLst>
            </a:pPr>
            <a:r>
              <a:rPr lang="en-US" sz="1200" dirty="0" smtClean="0"/>
              <a:t>Vienna	</a:t>
            </a:r>
            <a:r>
              <a:rPr lang="en-US" sz="1200" dirty="0" smtClean="0">
                <a:solidFill>
                  <a:srgbClr val="003398"/>
                </a:solidFill>
                <a:cs typeface="Times New Roman" pitchFamily="18" charset="0"/>
              </a:rPr>
              <a:t>–</a:t>
            </a:r>
            <a:r>
              <a:rPr lang="en-US" sz="1200" dirty="0" smtClean="0">
                <a:solidFill>
                  <a:srgbClr val="969696"/>
                </a:solidFill>
                <a:cs typeface="Times New Roman" pitchFamily="18" charset="0"/>
              </a:rPr>
              <a:t>  </a:t>
            </a:r>
            <a:r>
              <a:rPr lang="en-US" sz="1200" dirty="0" smtClean="0"/>
              <a:t>Villach	</a:t>
            </a:r>
          </a:p>
        </p:txBody>
      </p:sp>
      <p:grpSp>
        <p:nvGrpSpPr>
          <p:cNvPr id="17414" name="Group 4"/>
          <p:cNvGrpSpPr>
            <a:grpSpLocks/>
          </p:cNvGrpSpPr>
          <p:nvPr/>
        </p:nvGrpSpPr>
        <p:grpSpPr bwMode="auto">
          <a:xfrm>
            <a:off x="708025" y="1392238"/>
            <a:ext cx="3149600" cy="4325937"/>
            <a:chOff x="385" y="790"/>
            <a:chExt cx="2281" cy="3133"/>
          </a:xfrm>
        </p:grpSpPr>
        <p:sp>
          <p:nvSpPr>
            <p:cNvPr id="17415" name="Oval 5"/>
            <p:cNvSpPr>
              <a:spLocks noChangeArrowheads="1"/>
            </p:cNvSpPr>
            <p:nvPr/>
          </p:nvSpPr>
          <p:spPr bwMode="auto">
            <a:xfrm>
              <a:off x="1344" y="2298"/>
              <a:ext cx="876" cy="288"/>
            </a:xfrm>
            <a:prstGeom prst="ellipse">
              <a:avLst/>
            </a:prstGeom>
            <a:solidFill>
              <a:srgbClr val="00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416" name="Freeform 6" descr="Wide upward diagonal"/>
            <p:cNvSpPr>
              <a:spLocks noChangeAspect="1"/>
            </p:cNvSpPr>
            <p:nvPr/>
          </p:nvSpPr>
          <p:spPr bwMode="auto">
            <a:xfrm>
              <a:off x="1991" y="1043"/>
              <a:ext cx="17" cy="15"/>
            </a:xfrm>
            <a:custGeom>
              <a:avLst/>
              <a:gdLst>
                <a:gd name="T0" fmla="*/ 41 w 14"/>
                <a:gd name="T1" fmla="*/ 0 h 12"/>
                <a:gd name="T2" fmla="*/ 23 w 14"/>
                <a:gd name="T3" fmla="*/ 16 h 12"/>
                <a:gd name="T4" fmla="*/ 13 w 14"/>
                <a:gd name="T5" fmla="*/ 0 h 12"/>
                <a:gd name="T6" fmla="*/ 16 w 14"/>
                <a:gd name="T7" fmla="*/ 36 h 12"/>
                <a:gd name="T8" fmla="*/ 0 w 14"/>
                <a:gd name="T9" fmla="*/ 60 h 12"/>
                <a:gd name="T10" fmla="*/ 28 w 14"/>
                <a:gd name="T11" fmla="*/ 60 h 12"/>
                <a:gd name="T12" fmla="*/ 53 w 14"/>
                <a:gd name="T13" fmla="*/ 25 h 12"/>
                <a:gd name="T14" fmla="*/ 53 w 14"/>
                <a:gd name="T15" fmla="*/ 1 h 12"/>
                <a:gd name="T16" fmla="*/ 41 w 14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12">
                  <a:moveTo>
                    <a:pt x="11" y="0"/>
                  </a:moveTo>
                  <a:lnTo>
                    <a:pt x="6" y="3"/>
                  </a:lnTo>
                  <a:lnTo>
                    <a:pt x="3" y="0"/>
                  </a:lnTo>
                  <a:lnTo>
                    <a:pt x="4" y="7"/>
                  </a:lnTo>
                  <a:lnTo>
                    <a:pt x="0" y="12"/>
                  </a:lnTo>
                  <a:lnTo>
                    <a:pt x="7" y="12"/>
                  </a:lnTo>
                  <a:lnTo>
                    <a:pt x="14" y="5"/>
                  </a:lnTo>
                  <a:lnTo>
                    <a:pt x="14" y="1"/>
                  </a:lnTo>
                  <a:lnTo>
                    <a:pt x="11" y="0"/>
                  </a:lnTo>
                  <a:close/>
                </a:path>
              </a:pathLst>
            </a:custGeom>
            <a:pattFill prst="wdUpDiag">
              <a:fgClr>
                <a:srgbClr val="CDD9E8"/>
              </a:fgClr>
              <a:bgClr>
                <a:srgbClr val="003398"/>
              </a:bgClr>
            </a:patt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17" name="Freeform 7" descr="Wide upward diagonal"/>
            <p:cNvSpPr>
              <a:spLocks noChangeAspect="1"/>
            </p:cNvSpPr>
            <p:nvPr/>
          </p:nvSpPr>
          <p:spPr bwMode="auto">
            <a:xfrm>
              <a:off x="1981" y="962"/>
              <a:ext cx="69" cy="56"/>
            </a:xfrm>
            <a:custGeom>
              <a:avLst/>
              <a:gdLst>
                <a:gd name="T0" fmla="*/ 155 w 56"/>
                <a:gd name="T1" fmla="*/ 0 h 46"/>
                <a:gd name="T2" fmla="*/ 122 w 56"/>
                <a:gd name="T3" fmla="*/ 74 h 46"/>
                <a:gd name="T4" fmla="*/ 99 w 56"/>
                <a:gd name="T5" fmla="*/ 90 h 46"/>
                <a:gd name="T6" fmla="*/ 99 w 56"/>
                <a:gd name="T7" fmla="*/ 122 h 46"/>
                <a:gd name="T8" fmla="*/ 0 w 56"/>
                <a:gd name="T9" fmla="*/ 150 h 46"/>
                <a:gd name="T10" fmla="*/ 0 w 56"/>
                <a:gd name="T11" fmla="*/ 183 h 46"/>
                <a:gd name="T12" fmla="*/ 51 w 56"/>
                <a:gd name="T13" fmla="*/ 164 h 46"/>
                <a:gd name="T14" fmla="*/ 51 w 56"/>
                <a:gd name="T15" fmla="*/ 183 h 46"/>
                <a:gd name="T16" fmla="*/ 131 w 56"/>
                <a:gd name="T17" fmla="*/ 122 h 46"/>
                <a:gd name="T18" fmla="*/ 132 w 56"/>
                <a:gd name="T19" fmla="*/ 159 h 46"/>
                <a:gd name="T20" fmla="*/ 169 w 56"/>
                <a:gd name="T21" fmla="*/ 122 h 46"/>
                <a:gd name="T22" fmla="*/ 170 w 56"/>
                <a:gd name="T23" fmla="*/ 134 h 46"/>
                <a:gd name="T24" fmla="*/ 198 w 56"/>
                <a:gd name="T25" fmla="*/ 100 h 46"/>
                <a:gd name="T26" fmla="*/ 217 w 56"/>
                <a:gd name="T27" fmla="*/ 94 h 46"/>
                <a:gd name="T28" fmla="*/ 242 w 56"/>
                <a:gd name="T29" fmla="*/ 74 h 46"/>
                <a:gd name="T30" fmla="*/ 240 w 56"/>
                <a:gd name="T31" fmla="*/ 34 h 46"/>
                <a:gd name="T32" fmla="*/ 201 w 56"/>
                <a:gd name="T33" fmla="*/ 19 h 46"/>
                <a:gd name="T34" fmla="*/ 198 w 56"/>
                <a:gd name="T35" fmla="*/ 49 h 46"/>
                <a:gd name="T36" fmla="*/ 155 w 56"/>
                <a:gd name="T37" fmla="*/ 90 h 46"/>
                <a:gd name="T38" fmla="*/ 170 w 56"/>
                <a:gd name="T39" fmla="*/ 50 h 46"/>
                <a:gd name="T40" fmla="*/ 163 w 56"/>
                <a:gd name="T41" fmla="*/ 41 h 46"/>
                <a:gd name="T42" fmla="*/ 169 w 56"/>
                <a:gd name="T43" fmla="*/ 13 h 46"/>
                <a:gd name="T44" fmla="*/ 155 w 56"/>
                <a:gd name="T45" fmla="*/ 0 h 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6" h="46">
                  <a:moveTo>
                    <a:pt x="36" y="0"/>
                  </a:moveTo>
                  <a:lnTo>
                    <a:pt x="28" y="19"/>
                  </a:lnTo>
                  <a:lnTo>
                    <a:pt x="23" y="23"/>
                  </a:lnTo>
                  <a:lnTo>
                    <a:pt x="23" y="30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12" y="42"/>
                  </a:lnTo>
                  <a:lnTo>
                    <a:pt x="12" y="46"/>
                  </a:lnTo>
                  <a:lnTo>
                    <a:pt x="30" y="30"/>
                  </a:lnTo>
                  <a:lnTo>
                    <a:pt x="31" y="40"/>
                  </a:lnTo>
                  <a:lnTo>
                    <a:pt x="39" y="30"/>
                  </a:lnTo>
                  <a:lnTo>
                    <a:pt x="40" y="34"/>
                  </a:lnTo>
                  <a:lnTo>
                    <a:pt x="46" y="25"/>
                  </a:lnTo>
                  <a:lnTo>
                    <a:pt x="50" y="24"/>
                  </a:lnTo>
                  <a:lnTo>
                    <a:pt x="56" y="19"/>
                  </a:lnTo>
                  <a:lnTo>
                    <a:pt x="55" y="9"/>
                  </a:lnTo>
                  <a:lnTo>
                    <a:pt x="47" y="5"/>
                  </a:lnTo>
                  <a:lnTo>
                    <a:pt x="46" y="12"/>
                  </a:lnTo>
                  <a:lnTo>
                    <a:pt x="36" y="23"/>
                  </a:lnTo>
                  <a:lnTo>
                    <a:pt x="40" y="13"/>
                  </a:lnTo>
                  <a:lnTo>
                    <a:pt x="38" y="11"/>
                  </a:lnTo>
                  <a:lnTo>
                    <a:pt x="39" y="3"/>
                  </a:lnTo>
                  <a:lnTo>
                    <a:pt x="36" y="0"/>
                  </a:lnTo>
                  <a:close/>
                </a:path>
              </a:pathLst>
            </a:custGeom>
            <a:pattFill prst="wdUpDiag">
              <a:fgClr>
                <a:srgbClr val="CDD9E8"/>
              </a:fgClr>
              <a:bgClr>
                <a:srgbClr val="003398"/>
              </a:bgClr>
            </a:patt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18" name="Freeform 8" descr="Wide upward diagonal"/>
            <p:cNvSpPr>
              <a:spLocks noChangeAspect="1"/>
            </p:cNvSpPr>
            <p:nvPr/>
          </p:nvSpPr>
          <p:spPr bwMode="auto">
            <a:xfrm>
              <a:off x="1990" y="958"/>
              <a:ext cx="23" cy="29"/>
            </a:xfrm>
            <a:custGeom>
              <a:avLst/>
              <a:gdLst>
                <a:gd name="T0" fmla="*/ 58 w 19"/>
                <a:gd name="T1" fmla="*/ 0 h 24"/>
                <a:gd name="T2" fmla="*/ 58 w 19"/>
                <a:gd name="T3" fmla="*/ 41 h 24"/>
                <a:gd name="T4" fmla="*/ 34 w 19"/>
                <a:gd name="T5" fmla="*/ 15 h 24"/>
                <a:gd name="T6" fmla="*/ 0 w 19"/>
                <a:gd name="T7" fmla="*/ 60 h 24"/>
                <a:gd name="T8" fmla="*/ 0 w 19"/>
                <a:gd name="T9" fmla="*/ 88 h 24"/>
                <a:gd name="T10" fmla="*/ 50 w 19"/>
                <a:gd name="T11" fmla="*/ 58 h 24"/>
                <a:gd name="T12" fmla="*/ 34 w 19"/>
                <a:gd name="T13" fmla="*/ 75 h 24"/>
                <a:gd name="T14" fmla="*/ 34 w 19"/>
                <a:gd name="T15" fmla="*/ 91 h 24"/>
                <a:gd name="T16" fmla="*/ 74 w 19"/>
                <a:gd name="T17" fmla="*/ 75 h 24"/>
                <a:gd name="T18" fmla="*/ 74 w 19"/>
                <a:gd name="T19" fmla="*/ 40 h 24"/>
                <a:gd name="T20" fmla="*/ 58 w 19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" h="24">
                  <a:moveTo>
                    <a:pt x="15" y="0"/>
                  </a:moveTo>
                  <a:lnTo>
                    <a:pt x="15" y="11"/>
                  </a:lnTo>
                  <a:lnTo>
                    <a:pt x="9" y="4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9" y="24"/>
                  </a:lnTo>
                  <a:lnTo>
                    <a:pt x="19" y="20"/>
                  </a:lnTo>
                  <a:lnTo>
                    <a:pt x="19" y="10"/>
                  </a:lnTo>
                  <a:lnTo>
                    <a:pt x="15" y="0"/>
                  </a:lnTo>
                  <a:close/>
                </a:path>
              </a:pathLst>
            </a:custGeom>
            <a:pattFill prst="wdUpDiag">
              <a:fgClr>
                <a:srgbClr val="CDD9E8"/>
              </a:fgClr>
              <a:bgClr>
                <a:srgbClr val="003398"/>
              </a:bgClr>
            </a:patt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19" name="Freeform 9" descr="Wide upward diagonal"/>
            <p:cNvSpPr>
              <a:spLocks noChangeAspect="1"/>
            </p:cNvSpPr>
            <p:nvPr/>
          </p:nvSpPr>
          <p:spPr bwMode="auto">
            <a:xfrm>
              <a:off x="2023" y="932"/>
              <a:ext cx="17" cy="25"/>
            </a:xfrm>
            <a:custGeom>
              <a:avLst/>
              <a:gdLst>
                <a:gd name="T0" fmla="*/ 34 w 14"/>
                <a:gd name="T1" fmla="*/ 0 h 20"/>
                <a:gd name="T2" fmla="*/ 16 w 14"/>
                <a:gd name="T3" fmla="*/ 60 h 20"/>
                <a:gd name="T4" fmla="*/ 0 w 14"/>
                <a:gd name="T5" fmla="*/ 60 h 20"/>
                <a:gd name="T6" fmla="*/ 0 w 14"/>
                <a:gd name="T7" fmla="*/ 95 h 20"/>
                <a:gd name="T8" fmla="*/ 50 w 14"/>
                <a:gd name="T9" fmla="*/ 76 h 20"/>
                <a:gd name="T10" fmla="*/ 53 w 14"/>
                <a:gd name="T11" fmla="*/ 16 h 20"/>
                <a:gd name="T12" fmla="*/ 34 w 14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20">
                  <a:moveTo>
                    <a:pt x="9" y="0"/>
                  </a:moveTo>
                  <a:lnTo>
                    <a:pt x="4" y="12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13" y="16"/>
                  </a:lnTo>
                  <a:lnTo>
                    <a:pt x="14" y="3"/>
                  </a:lnTo>
                  <a:lnTo>
                    <a:pt x="9" y="0"/>
                  </a:lnTo>
                  <a:close/>
                </a:path>
              </a:pathLst>
            </a:custGeom>
            <a:pattFill prst="wdUpDiag">
              <a:fgClr>
                <a:srgbClr val="CDD9E8"/>
              </a:fgClr>
              <a:bgClr>
                <a:srgbClr val="003398"/>
              </a:bgClr>
            </a:patt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0" name="Freeform 10"/>
            <p:cNvSpPr>
              <a:spLocks noChangeAspect="1"/>
            </p:cNvSpPr>
            <p:nvPr/>
          </p:nvSpPr>
          <p:spPr bwMode="auto">
            <a:xfrm>
              <a:off x="2199" y="1781"/>
              <a:ext cx="53" cy="53"/>
            </a:xfrm>
            <a:custGeom>
              <a:avLst/>
              <a:gdLst>
                <a:gd name="T0" fmla="*/ 185 w 43"/>
                <a:gd name="T1" fmla="*/ 41 h 44"/>
                <a:gd name="T2" fmla="*/ 137 w 43"/>
                <a:gd name="T3" fmla="*/ 0 h 44"/>
                <a:gd name="T4" fmla="*/ 63 w 43"/>
                <a:gd name="T5" fmla="*/ 12 h 44"/>
                <a:gd name="T6" fmla="*/ 51 w 43"/>
                <a:gd name="T7" fmla="*/ 35 h 44"/>
                <a:gd name="T8" fmla="*/ 33 w 43"/>
                <a:gd name="T9" fmla="*/ 29 h 44"/>
                <a:gd name="T10" fmla="*/ 21 w 43"/>
                <a:gd name="T11" fmla="*/ 41 h 44"/>
                <a:gd name="T12" fmla="*/ 0 w 43"/>
                <a:gd name="T13" fmla="*/ 29 h 44"/>
                <a:gd name="T14" fmla="*/ 0 w 43"/>
                <a:gd name="T15" fmla="*/ 86 h 44"/>
                <a:gd name="T16" fmla="*/ 32 w 43"/>
                <a:gd name="T17" fmla="*/ 111 h 44"/>
                <a:gd name="T18" fmla="*/ 17 w 43"/>
                <a:gd name="T19" fmla="*/ 163 h 44"/>
                <a:gd name="T20" fmla="*/ 58 w 43"/>
                <a:gd name="T21" fmla="*/ 111 h 44"/>
                <a:gd name="T22" fmla="*/ 63 w 43"/>
                <a:gd name="T23" fmla="*/ 86 h 44"/>
                <a:gd name="T24" fmla="*/ 90 w 43"/>
                <a:gd name="T25" fmla="*/ 94 h 44"/>
                <a:gd name="T26" fmla="*/ 118 w 43"/>
                <a:gd name="T27" fmla="*/ 88 h 44"/>
                <a:gd name="T28" fmla="*/ 126 w 43"/>
                <a:gd name="T29" fmla="*/ 71 h 44"/>
                <a:gd name="T30" fmla="*/ 185 w 43"/>
                <a:gd name="T31" fmla="*/ 41 h 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3" h="44">
                  <a:moveTo>
                    <a:pt x="43" y="11"/>
                  </a:moveTo>
                  <a:lnTo>
                    <a:pt x="32" y="0"/>
                  </a:lnTo>
                  <a:lnTo>
                    <a:pt x="15" y="3"/>
                  </a:lnTo>
                  <a:lnTo>
                    <a:pt x="12" y="10"/>
                  </a:lnTo>
                  <a:lnTo>
                    <a:pt x="8" y="8"/>
                  </a:lnTo>
                  <a:lnTo>
                    <a:pt x="5" y="11"/>
                  </a:lnTo>
                  <a:lnTo>
                    <a:pt x="0" y="8"/>
                  </a:lnTo>
                  <a:lnTo>
                    <a:pt x="0" y="23"/>
                  </a:lnTo>
                  <a:lnTo>
                    <a:pt x="7" y="30"/>
                  </a:lnTo>
                  <a:lnTo>
                    <a:pt x="4" y="44"/>
                  </a:lnTo>
                  <a:lnTo>
                    <a:pt x="13" y="30"/>
                  </a:lnTo>
                  <a:lnTo>
                    <a:pt x="15" y="23"/>
                  </a:lnTo>
                  <a:lnTo>
                    <a:pt x="21" y="26"/>
                  </a:lnTo>
                  <a:lnTo>
                    <a:pt x="27" y="24"/>
                  </a:lnTo>
                  <a:lnTo>
                    <a:pt x="29" y="19"/>
                  </a:lnTo>
                  <a:lnTo>
                    <a:pt x="43" y="11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1" name="Freeform 11"/>
            <p:cNvSpPr>
              <a:spLocks noChangeAspect="1"/>
            </p:cNvSpPr>
            <p:nvPr/>
          </p:nvSpPr>
          <p:spPr bwMode="auto">
            <a:xfrm>
              <a:off x="2451" y="3084"/>
              <a:ext cx="168" cy="157"/>
            </a:xfrm>
            <a:custGeom>
              <a:avLst/>
              <a:gdLst>
                <a:gd name="T0" fmla="*/ 34 w 138"/>
                <a:gd name="T1" fmla="*/ 73 h 129"/>
                <a:gd name="T2" fmla="*/ 77 w 138"/>
                <a:gd name="T3" fmla="*/ 122 h 129"/>
                <a:gd name="T4" fmla="*/ 77 w 138"/>
                <a:gd name="T5" fmla="*/ 151 h 129"/>
                <a:gd name="T6" fmla="*/ 40 w 138"/>
                <a:gd name="T7" fmla="*/ 184 h 129"/>
                <a:gd name="T8" fmla="*/ 33 w 138"/>
                <a:gd name="T9" fmla="*/ 296 h 129"/>
                <a:gd name="T10" fmla="*/ 0 w 138"/>
                <a:gd name="T11" fmla="*/ 347 h 129"/>
                <a:gd name="T12" fmla="*/ 34 w 138"/>
                <a:gd name="T13" fmla="*/ 376 h 129"/>
                <a:gd name="T14" fmla="*/ 149 w 138"/>
                <a:gd name="T15" fmla="*/ 357 h 129"/>
                <a:gd name="T16" fmla="*/ 122 w 138"/>
                <a:gd name="T17" fmla="*/ 383 h 129"/>
                <a:gd name="T18" fmla="*/ 40 w 138"/>
                <a:gd name="T19" fmla="*/ 434 h 129"/>
                <a:gd name="T20" fmla="*/ 40 w 138"/>
                <a:gd name="T21" fmla="*/ 508 h 129"/>
                <a:gd name="T22" fmla="*/ 69 w 138"/>
                <a:gd name="T23" fmla="*/ 493 h 129"/>
                <a:gd name="T24" fmla="*/ 84 w 138"/>
                <a:gd name="T25" fmla="*/ 452 h 129"/>
                <a:gd name="T26" fmla="*/ 254 w 138"/>
                <a:gd name="T27" fmla="*/ 293 h 129"/>
                <a:gd name="T28" fmla="*/ 274 w 138"/>
                <a:gd name="T29" fmla="*/ 254 h 129"/>
                <a:gd name="T30" fmla="*/ 454 w 138"/>
                <a:gd name="T31" fmla="*/ 223 h 129"/>
                <a:gd name="T32" fmla="*/ 483 w 138"/>
                <a:gd name="T33" fmla="*/ 236 h 129"/>
                <a:gd name="T34" fmla="*/ 530 w 138"/>
                <a:gd name="T35" fmla="*/ 219 h 129"/>
                <a:gd name="T36" fmla="*/ 548 w 138"/>
                <a:gd name="T37" fmla="*/ 184 h 129"/>
                <a:gd name="T38" fmla="*/ 543 w 138"/>
                <a:gd name="T39" fmla="*/ 150 h 129"/>
                <a:gd name="T40" fmla="*/ 506 w 138"/>
                <a:gd name="T41" fmla="*/ 151 h 129"/>
                <a:gd name="T42" fmla="*/ 450 w 138"/>
                <a:gd name="T43" fmla="*/ 139 h 129"/>
                <a:gd name="T44" fmla="*/ 402 w 138"/>
                <a:gd name="T45" fmla="*/ 123 h 129"/>
                <a:gd name="T46" fmla="*/ 364 w 138"/>
                <a:gd name="T47" fmla="*/ 90 h 129"/>
                <a:gd name="T48" fmla="*/ 332 w 138"/>
                <a:gd name="T49" fmla="*/ 40 h 129"/>
                <a:gd name="T50" fmla="*/ 334 w 138"/>
                <a:gd name="T51" fmla="*/ 13 h 129"/>
                <a:gd name="T52" fmla="*/ 309 w 138"/>
                <a:gd name="T53" fmla="*/ 2 h 129"/>
                <a:gd name="T54" fmla="*/ 236 w 138"/>
                <a:gd name="T55" fmla="*/ 28 h 129"/>
                <a:gd name="T56" fmla="*/ 175 w 138"/>
                <a:gd name="T57" fmla="*/ 0 h 129"/>
                <a:gd name="T58" fmla="*/ 100 w 138"/>
                <a:gd name="T59" fmla="*/ 40 h 129"/>
                <a:gd name="T60" fmla="*/ 61 w 138"/>
                <a:gd name="T61" fmla="*/ 41 h 129"/>
                <a:gd name="T62" fmla="*/ 34 w 138"/>
                <a:gd name="T63" fmla="*/ 73 h 1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8" h="129">
                  <a:moveTo>
                    <a:pt x="9" y="18"/>
                  </a:moveTo>
                  <a:lnTo>
                    <a:pt x="20" y="30"/>
                  </a:lnTo>
                  <a:lnTo>
                    <a:pt x="20" y="39"/>
                  </a:lnTo>
                  <a:lnTo>
                    <a:pt x="10" y="47"/>
                  </a:lnTo>
                  <a:lnTo>
                    <a:pt x="8" y="75"/>
                  </a:lnTo>
                  <a:lnTo>
                    <a:pt x="0" y="88"/>
                  </a:lnTo>
                  <a:lnTo>
                    <a:pt x="9" y="95"/>
                  </a:lnTo>
                  <a:lnTo>
                    <a:pt x="37" y="90"/>
                  </a:lnTo>
                  <a:lnTo>
                    <a:pt x="30" y="97"/>
                  </a:lnTo>
                  <a:lnTo>
                    <a:pt x="10" y="110"/>
                  </a:lnTo>
                  <a:lnTo>
                    <a:pt x="10" y="129"/>
                  </a:lnTo>
                  <a:lnTo>
                    <a:pt x="17" y="125"/>
                  </a:lnTo>
                  <a:lnTo>
                    <a:pt x="21" y="114"/>
                  </a:lnTo>
                  <a:lnTo>
                    <a:pt x="64" y="74"/>
                  </a:lnTo>
                  <a:lnTo>
                    <a:pt x="70" y="64"/>
                  </a:lnTo>
                  <a:lnTo>
                    <a:pt x="114" y="56"/>
                  </a:lnTo>
                  <a:lnTo>
                    <a:pt x="122" y="60"/>
                  </a:lnTo>
                  <a:lnTo>
                    <a:pt x="134" y="55"/>
                  </a:lnTo>
                  <a:lnTo>
                    <a:pt x="138" y="47"/>
                  </a:lnTo>
                  <a:lnTo>
                    <a:pt x="137" y="38"/>
                  </a:lnTo>
                  <a:lnTo>
                    <a:pt x="128" y="39"/>
                  </a:lnTo>
                  <a:lnTo>
                    <a:pt x="113" y="35"/>
                  </a:lnTo>
                  <a:lnTo>
                    <a:pt x="101" y="31"/>
                  </a:lnTo>
                  <a:lnTo>
                    <a:pt x="92" y="23"/>
                  </a:lnTo>
                  <a:lnTo>
                    <a:pt x="84" y="10"/>
                  </a:lnTo>
                  <a:lnTo>
                    <a:pt x="85" y="3"/>
                  </a:lnTo>
                  <a:lnTo>
                    <a:pt x="78" y="2"/>
                  </a:lnTo>
                  <a:lnTo>
                    <a:pt x="60" y="7"/>
                  </a:lnTo>
                  <a:lnTo>
                    <a:pt x="44" y="0"/>
                  </a:lnTo>
                  <a:lnTo>
                    <a:pt x="25" y="10"/>
                  </a:lnTo>
                  <a:lnTo>
                    <a:pt x="16" y="11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2" name="Freeform 12"/>
            <p:cNvSpPr>
              <a:spLocks noChangeAspect="1"/>
            </p:cNvSpPr>
            <p:nvPr/>
          </p:nvSpPr>
          <p:spPr bwMode="auto">
            <a:xfrm>
              <a:off x="2237" y="2917"/>
              <a:ext cx="338" cy="233"/>
            </a:xfrm>
            <a:custGeom>
              <a:avLst/>
              <a:gdLst>
                <a:gd name="T0" fmla="*/ 1047 w 277"/>
                <a:gd name="T1" fmla="*/ 578 h 190"/>
                <a:gd name="T2" fmla="*/ 1046 w 277"/>
                <a:gd name="T3" fmla="*/ 552 h 190"/>
                <a:gd name="T4" fmla="*/ 971 w 277"/>
                <a:gd name="T5" fmla="*/ 446 h 190"/>
                <a:gd name="T6" fmla="*/ 938 w 277"/>
                <a:gd name="T7" fmla="*/ 421 h 190"/>
                <a:gd name="T8" fmla="*/ 985 w 277"/>
                <a:gd name="T9" fmla="*/ 367 h 190"/>
                <a:gd name="T10" fmla="*/ 1008 w 277"/>
                <a:gd name="T11" fmla="*/ 351 h 190"/>
                <a:gd name="T12" fmla="*/ 1005 w 277"/>
                <a:gd name="T13" fmla="*/ 244 h 190"/>
                <a:gd name="T14" fmla="*/ 1036 w 277"/>
                <a:gd name="T15" fmla="*/ 186 h 190"/>
                <a:gd name="T16" fmla="*/ 1096 w 277"/>
                <a:gd name="T17" fmla="*/ 168 h 190"/>
                <a:gd name="T18" fmla="*/ 1115 w 277"/>
                <a:gd name="T19" fmla="*/ 118 h 190"/>
                <a:gd name="T20" fmla="*/ 1114 w 277"/>
                <a:gd name="T21" fmla="*/ 71 h 190"/>
                <a:gd name="T22" fmla="*/ 1059 w 277"/>
                <a:gd name="T23" fmla="*/ 78 h 190"/>
                <a:gd name="T24" fmla="*/ 987 w 277"/>
                <a:gd name="T25" fmla="*/ 33 h 190"/>
                <a:gd name="T26" fmla="*/ 888 w 277"/>
                <a:gd name="T27" fmla="*/ 16 h 190"/>
                <a:gd name="T28" fmla="*/ 872 w 277"/>
                <a:gd name="T29" fmla="*/ 0 h 190"/>
                <a:gd name="T30" fmla="*/ 807 w 277"/>
                <a:gd name="T31" fmla="*/ 1 h 190"/>
                <a:gd name="T32" fmla="*/ 661 w 277"/>
                <a:gd name="T33" fmla="*/ 87 h 190"/>
                <a:gd name="T34" fmla="*/ 553 w 277"/>
                <a:gd name="T35" fmla="*/ 148 h 190"/>
                <a:gd name="T36" fmla="*/ 405 w 277"/>
                <a:gd name="T37" fmla="*/ 132 h 190"/>
                <a:gd name="T38" fmla="*/ 282 w 277"/>
                <a:gd name="T39" fmla="*/ 137 h 190"/>
                <a:gd name="T40" fmla="*/ 115 w 277"/>
                <a:gd name="T41" fmla="*/ 132 h 190"/>
                <a:gd name="T42" fmla="*/ 77 w 277"/>
                <a:gd name="T43" fmla="*/ 99 h 190"/>
                <a:gd name="T44" fmla="*/ 101 w 277"/>
                <a:gd name="T45" fmla="*/ 49 h 190"/>
                <a:gd name="T46" fmla="*/ 63 w 277"/>
                <a:gd name="T47" fmla="*/ 33 h 190"/>
                <a:gd name="T48" fmla="*/ 1 w 277"/>
                <a:gd name="T49" fmla="*/ 71 h 190"/>
                <a:gd name="T50" fmla="*/ 0 w 277"/>
                <a:gd name="T51" fmla="*/ 132 h 190"/>
                <a:gd name="T52" fmla="*/ 1 w 277"/>
                <a:gd name="T53" fmla="*/ 218 h 190"/>
                <a:gd name="T54" fmla="*/ 88 w 277"/>
                <a:gd name="T55" fmla="*/ 331 h 190"/>
                <a:gd name="T56" fmla="*/ 49 w 277"/>
                <a:gd name="T57" fmla="*/ 367 h 190"/>
                <a:gd name="T58" fmla="*/ 2 w 277"/>
                <a:gd name="T59" fmla="*/ 464 h 190"/>
                <a:gd name="T60" fmla="*/ 2 w 277"/>
                <a:gd name="T61" fmla="*/ 527 h 190"/>
                <a:gd name="T62" fmla="*/ 2 w 277"/>
                <a:gd name="T63" fmla="*/ 552 h 190"/>
                <a:gd name="T64" fmla="*/ 89 w 277"/>
                <a:gd name="T65" fmla="*/ 617 h 190"/>
                <a:gd name="T66" fmla="*/ 110 w 277"/>
                <a:gd name="T67" fmla="*/ 719 h 190"/>
                <a:gd name="T68" fmla="*/ 115 w 277"/>
                <a:gd name="T69" fmla="*/ 792 h 190"/>
                <a:gd name="T70" fmla="*/ 212 w 277"/>
                <a:gd name="T71" fmla="*/ 769 h 190"/>
                <a:gd name="T72" fmla="*/ 290 w 277"/>
                <a:gd name="T73" fmla="*/ 769 h 190"/>
                <a:gd name="T74" fmla="*/ 426 w 277"/>
                <a:gd name="T75" fmla="*/ 724 h 190"/>
                <a:gd name="T76" fmla="*/ 467 w 277"/>
                <a:gd name="T77" fmla="*/ 751 h 190"/>
                <a:gd name="T78" fmla="*/ 591 w 277"/>
                <a:gd name="T79" fmla="*/ 792 h 190"/>
                <a:gd name="T80" fmla="*/ 658 w 277"/>
                <a:gd name="T81" fmla="*/ 769 h 190"/>
                <a:gd name="T82" fmla="*/ 704 w 277"/>
                <a:gd name="T83" fmla="*/ 724 h 190"/>
                <a:gd name="T84" fmla="*/ 704 w 277"/>
                <a:gd name="T85" fmla="*/ 650 h 190"/>
                <a:gd name="T86" fmla="*/ 744 w 277"/>
                <a:gd name="T87" fmla="*/ 645 h 190"/>
                <a:gd name="T88" fmla="*/ 769 w 277"/>
                <a:gd name="T89" fmla="*/ 612 h 190"/>
                <a:gd name="T90" fmla="*/ 819 w 277"/>
                <a:gd name="T91" fmla="*/ 602 h 190"/>
                <a:gd name="T92" fmla="*/ 883 w 277"/>
                <a:gd name="T93" fmla="*/ 569 h 190"/>
                <a:gd name="T94" fmla="*/ 947 w 277"/>
                <a:gd name="T95" fmla="*/ 597 h 190"/>
                <a:gd name="T96" fmla="*/ 1020 w 277"/>
                <a:gd name="T97" fmla="*/ 573 h 190"/>
                <a:gd name="T98" fmla="*/ 1047 w 277"/>
                <a:gd name="T99" fmla="*/ 578 h 19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7" h="190">
                  <a:moveTo>
                    <a:pt x="260" y="139"/>
                  </a:moveTo>
                  <a:lnTo>
                    <a:pt x="259" y="132"/>
                  </a:lnTo>
                  <a:lnTo>
                    <a:pt x="241" y="107"/>
                  </a:lnTo>
                  <a:lnTo>
                    <a:pt x="233" y="101"/>
                  </a:lnTo>
                  <a:lnTo>
                    <a:pt x="244" y="88"/>
                  </a:lnTo>
                  <a:lnTo>
                    <a:pt x="251" y="84"/>
                  </a:lnTo>
                  <a:lnTo>
                    <a:pt x="249" y="59"/>
                  </a:lnTo>
                  <a:lnTo>
                    <a:pt x="257" y="45"/>
                  </a:lnTo>
                  <a:lnTo>
                    <a:pt x="272" y="40"/>
                  </a:lnTo>
                  <a:lnTo>
                    <a:pt x="277" y="28"/>
                  </a:lnTo>
                  <a:lnTo>
                    <a:pt x="276" y="16"/>
                  </a:lnTo>
                  <a:lnTo>
                    <a:pt x="263" y="19"/>
                  </a:lnTo>
                  <a:lnTo>
                    <a:pt x="245" y="8"/>
                  </a:lnTo>
                  <a:lnTo>
                    <a:pt x="221" y="4"/>
                  </a:lnTo>
                  <a:lnTo>
                    <a:pt x="216" y="0"/>
                  </a:lnTo>
                  <a:lnTo>
                    <a:pt x="200" y="1"/>
                  </a:lnTo>
                  <a:lnTo>
                    <a:pt x="164" y="20"/>
                  </a:lnTo>
                  <a:lnTo>
                    <a:pt x="137" y="36"/>
                  </a:lnTo>
                  <a:lnTo>
                    <a:pt x="101" y="32"/>
                  </a:lnTo>
                  <a:lnTo>
                    <a:pt x="70" y="33"/>
                  </a:lnTo>
                  <a:lnTo>
                    <a:pt x="29" y="32"/>
                  </a:lnTo>
                  <a:lnTo>
                    <a:pt x="20" y="24"/>
                  </a:lnTo>
                  <a:lnTo>
                    <a:pt x="25" y="12"/>
                  </a:lnTo>
                  <a:lnTo>
                    <a:pt x="16" y="8"/>
                  </a:lnTo>
                  <a:lnTo>
                    <a:pt x="1" y="16"/>
                  </a:lnTo>
                  <a:lnTo>
                    <a:pt x="0" y="32"/>
                  </a:lnTo>
                  <a:lnTo>
                    <a:pt x="1" y="52"/>
                  </a:lnTo>
                  <a:lnTo>
                    <a:pt x="21" y="79"/>
                  </a:lnTo>
                  <a:lnTo>
                    <a:pt x="12" y="88"/>
                  </a:lnTo>
                  <a:lnTo>
                    <a:pt x="2" y="111"/>
                  </a:lnTo>
                  <a:lnTo>
                    <a:pt x="2" y="126"/>
                  </a:lnTo>
                  <a:lnTo>
                    <a:pt x="2" y="132"/>
                  </a:lnTo>
                  <a:lnTo>
                    <a:pt x="22" y="148"/>
                  </a:lnTo>
                  <a:lnTo>
                    <a:pt x="28" y="172"/>
                  </a:lnTo>
                  <a:lnTo>
                    <a:pt x="29" y="190"/>
                  </a:lnTo>
                  <a:lnTo>
                    <a:pt x="53" y="184"/>
                  </a:lnTo>
                  <a:lnTo>
                    <a:pt x="72" y="184"/>
                  </a:lnTo>
                  <a:lnTo>
                    <a:pt x="106" y="174"/>
                  </a:lnTo>
                  <a:lnTo>
                    <a:pt x="116" y="180"/>
                  </a:lnTo>
                  <a:lnTo>
                    <a:pt x="147" y="190"/>
                  </a:lnTo>
                  <a:lnTo>
                    <a:pt x="163" y="184"/>
                  </a:lnTo>
                  <a:lnTo>
                    <a:pt x="175" y="174"/>
                  </a:lnTo>
                  <a:lnTo>
                    <a:pt x="175" y="156"/>
                  </a:lnTo>
                  <a:lnTo>
                    <a:pt x="184" y="154"/>
                  </a:lnTo>
                  <a:lnTo>
                    <a:pt x="191" y="147"/>
                  </a:lnTo>
                  <a:lnTo>
                    <a:pt x="203" y="144"/>
                  </a:lnTo>
                  <a:lnTo>
                    <a:pt x="219" y="136"/>
                  </a:lnTo>
                  <a:lnTo>
                    <a:pt x="235" y="143"/>
                  </a:lnTo>
                  <a:lnTo>
                    <a:pt x="253" y="138"/>
                  </a:lnTo>
                  <a:lnTo>
                    <a:pt x="260" y="139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3" name="Freeform 13"/>
            <p:cNvSpPr>
              <a:spLocks noChangeAspect="1"/>
            </p:cNvSpPr>
            <p:nvPr/>
          </p:nvSpPr>
          <p:spPr bwMode="auto">
            <a:xfrm>
              <a:off x="2063" y="3049"/>
              <a:ext cx="101" cy="236"/>
            </a:xfrm>
            <a:custGeom>
              <a:avLst/>
              <a:gdLst>
                <a:gd name="T0" fmla="*/ 267 w 82"/>
                <a:gd name="T1" fmla="*/ 186 h 193"/>
                <a:gd name="T2" fmla="*/ 271 w 82"/>
                <a:gd name="T3" fmla="*/ 148 h 193"/>
                <a:gd name="T4" fmla="*/ 235 w 82"/>
                <a:gd name="T5" fmla="*/ 93 h 193"/>
                <a:gd name="T6" fmla="*/ 198 w 82"/>
                <a:gd name="T7" fmla="*/ 76 h 193"/>
                <a:gd name="T8" fmla="*/ 170 w 82"/>
                <a:gd name="T9" fmla="*/ 33 h 193"/>
                <a:gd name="T10" fmla="*/ 119 w 82"/>
                <a:gd name="T11" fmla="*/ 29 h 193"/>
                <a:gd name="T12" fmla="*/ 97 w 82"/>
                <a:gd name="T13" fmla="*/ 0 h 193"/>
                <a:gd name="T14" fmla="*/ 48 w 82"/>
                <a:gd name="T15" fmla="*/ 59 h 193"/>
                <a:gd name="T16" fmla="*/ 32 w 82"/>
                <a:gd name="T17" fmla="*/ 108 h 193"/>
                <a:gd name="T18" fmla="*/ 33 w 82"/>
                <a:gd name="T19" fmla="*/ 148 h 193"/>
                <a:gd name="T20" fmla="*/ 17 w 82"/>
                <a:gd name="T21" fmla="*/ 205 h 193"/>
                <a:gd name="T22" fmla="*/ 48 w 82"/>
                <a:gd name="T23" fmla="*/ 208 h 193"/>
                <a:gd name="T24" fmla="*/ 63 w 82"/>
                <a:gd name="T25" fmla="*/ 227 h 193"/>
                <a:gd name="T26" fmla="*/ 21 w 82"/>
                <a:gd name="T27" fmla="*/ 340 h 193"/>
                <a:gd name="T28" fmla="*/ 39 w 82"/>
                <a:gd name="T29" fmla="*/ 384 h 193"/>
                <a:gd name="T30" fmla="*/ 33 w 82"/>
                <a:gd name="T31" fmla="*/ 451 h 193"/>
                <a:gd name="T32" fmla="*/ 14 w 82"/>
                <a:gd name="T33" fmla="*/ 501 h 193"/>
                <a:gd name="T34" fmla="*/ 21 w 82"/>
                <a:gd name="T35" fmla="*/ 584 h 193"/>
                <a:gd name="T36" fmla="*/ 0 w 82"/>
                <a:gd name="T37" fmla="*/ 582 h 193"/>
                <a:gd name="T38" fmla="*/ 48 w 82"/>
                <a:gd name="T39" fmla="*/ 664 h 193"/>
                <a:gd name="T40" fmla="*/ 107 w 82"/>
                <a:gd name="T41" fmla="*/ 696 h 193"/>
                <a:gd name="T42" fmla="*/ 132 w 82"/>
                <a:gd name="T43" fmla="*/ 730 h 193"/>
                <a:gd name="T44" fmla="*/ 137 w 82"/>
                <a:gd name="T45" fmla="*/ 772 h 193"/>
                <a:gd name="T46" fmla="*/ 181 w 82"/>
                <a:gd name="T47" fmla="*/ 790 h 193"/>
                <a:gd name="T48" fmla="*/ 223 w 82"/>
                <a:gd name="T49" fmla="*/ 746 h 193"/>
                <a:gd name="T50" fmla="*/ 236 w 82"/>
                <a:gd name="T51" fmla="*/ 699 h 193"/>
                <a:gd name="T52" fmla="*/ 275 w 82"/>
                <a:gd name="T53" fmla="*/ 674 h 193"/>
                <a:gd name="T54" fmla="*/ 305 w 82"/>
                <a:gd name="T55" fmla="*/ 610 h 193"/>
                <a:gd name="T56" fmla="*/ 352 w 82"/>
                <a:gd name="T57" fmla="*/ 565 h 193"/>
                <a:gd name="T58" fmla="*/ 346 w 82"/>
                <a:gd name="T59" fmla="*/ 476 h 193"/>
                <a:gd name="T60" fmla="*/ 289 w 82"/>
                <a:gd name="T61" fmla="*/ 421 h 193"/>
                <a:gd name="T62" fmla="*/ 256 w 82"/>
                <a:gd name="T63" fmla="*/ 334 h 193"/>
                <a:gd name="T64" fmla="*/ 267 w 82"/>
                <a:gd name="T65" fmla="*/ 186 h 1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2" h="193">
                  <a:moveTo>
                    <a:pt x="62" y="46"/>
                  </a:moveTo>
                  <a:lnTo>
                    <a:pt x="63" y="36"/>
                  </a:lnTo>
                  <a:lnTo>
                    <a:pt x="54" y="23"/>
                  </a:lnTo>
                  <a:lnTo>
                    <a:pt x="46" y="19"/>
                  </a:lnTo>
                  <a:lnTo>
                    <a:pt x="40" y="8"/>
                  </a:lnTo>
                  <a:lnTo>
                    <a:pt x="28" y="7"/>
                  </a:lnTo>
                  <a:lnTo>
                    <a:pt x="23" y="0"/>
                  </a:lnTo>
                  <a:lnTo>
                    <a:pt x="11" y="14"/>
                  </a:lnTo>
                  <a:lnTo>
                    <a:pt x="7" y="26"/>
                  </a:lnTo>
                  <a:lnTo>
                    <a:pt x="8" y="36"/>
                  </a:lnTo>
                  <a:lnTo>
                    <a:pt x="4" y="50"/>
                  </a:lnTo>
                  <a:lnTo>
                    <a:pt x="11" y="51"/>
                  </a:lnTo>
                  <a:lnTo>
                    <a:pt x="15" y="56"/>
                  </a:lnTo>
                  <a:lnTo>
                    <a:pt x="5" y="83"/>
                  </a:lnTo>
                  <a:lnTo>
                    <a:pt x="9" y="94"/>
                  </a:lnTo>
                  <a:lnTo>
                    <a:pt x="8" y="110"/>
                  </a:lnTo>
                  <a:lnTo>
                    <a:pt x="3" y="123"/>
                  </a:lnTo>
                  <a:lnTo>
                    <a:pt x="5" y="143"/>
                  </a:lnTo>
                  <a:lnTo>
                    <a:pt x="0" y="142"/>
                  </a:lnTo>
                  <a:lnTo>
                    <a:pt x="11" y="163"/>
                  </a:lnTo>
                  <a:lnTo>
                    <a:pt x="25" y="170"/>
                  </a:lnTo>
                  <a:lnTo>
                    <a:pt x="31" y="178"/>
                  </a:lnTo>
                  <a:lnTo>
                    <a:pt x="32" y="189"/>
                  </a:lnTo>
                  <a:lnTo>
                    <a:pt x="42" y="193"/>
                  </a:lnTo>
                  <a:lnTo>
                    <a:pt x="52" y="182"/>
                  </a:lnTo>
                  <a:lnTo>
                    <a:pt x="55" y="171"/>
                  </a:lnTo>
                  <a:lnTo>
                    <a:pt x="64" y="165"/>
                  </a:lnTo>
                  <a:lnTo>
                    <a:pt x="71" y="149"/>
                  </a:lnTo>
                  <a:lnTo>
                    <a:pt x="82" y="138"/>
                  </a:lnTo>
                  <a:lnTo>
                    <a:pt x="80" y="116"/>
                  </a:lnTo>
                  <a:lnTo>
                    <a:pt x="67" y="103"/>
                  </a:lnTo>
                  <a:lnTo>
                    <a:pt x="59" y="82"/>
                  </a:lnTo>
                  <a:lnTo>
                    <a:pt x="62" y="46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4" name="Freeform 14"/>
            <p:cNvSpPr>
              <a:spLocks noChangeAspect="1"/>
            </p:cNvSpPr>
            <p:nvPr/>
          </p:nvSpPr>
          <p:spPr bwMode="auto">
            <a:xfrm>
              <a:off x="2121" y="2592"/>
              <a:ext cx="496" cy="369"/>
            </a:xfrm>
            <a:custGeom>
              <a:avLst/>
              <a:gdLst>
                <a:gd name="T0" fmla="*/ 13 w 406"/>
                <a:gd name="T1" fmla="*/ 615 h 302"/>
                <a:gd name="T2" fmla="*/ 109 w 406"/>
                <a:gd name="T3" fmla="*/ 715 h 302"/>
                <a:gd name="T4" fmla="*/ 149 w 406"/>
                <a:gd name="T5" fmla="*/ 824 h 302"/>
                <a:gd name="T6" fmla="*/ 211 w 406"/>
                <a:gd name="T7" fmla="*/ 855 h 302"/>
                <a:gd name="T8" fmla="*/ 271 w 406"/>
                <a:gd name="T9" fmla="*/ 971 h 302"/>
                <a:gd name="T10" fmla="*/ 403 w 406"/>
                <a:gd name="T11" fmla="*/ 974 h 302"/>
                <a:gd name="T12" fmla="*/ 390 w 406"/>
                <a:gd name="T13" fmla="*/ 1052 h 302"/>
                <a:gd name="T14" fmla="*/ 452 w 406"/>
                <a:gd name="T15" fmla="*/ 1116 h 302"/>
                <a:gd name="T16" fmla="*/ 465 w 406"/>
                <a:gd name="T17" fmla="*/ 1178 h 302"/>
                <a:gd name="T18" fmla="*/ 673 w 406"/>
                <a:gd name="T19" fmla="*/ 1216 h 302"/>
                <a:gd name="T20" fmla="*/ 943 w 406"/>
                <a:gd name="T21" fmla="*/ 1227 h 302"/>
                <a:gd name="T22" fmla="*/ 1198 w 406"/>
                <a:gd name="T23" fmla="*/ 1084 h 302"/>
                <a:gd name="T24" fmla="*/ 1285 w 406"/>
                <a:gd name="T25" fmla="*/ 1096 h 302"/>
                <a:gd name="T26" fmla="*/ 1454 w 406"/>
                <a:gd name="T27" fmla="*/ 1157 h 302"/>
                <a:gd name="T28" fmla="*/ 1500 w 406"/>
                <a:gd name="T29" fmla="*/ 1102 h 302"/>
                <a:gd name="T30" fmla="*/ 1506 w 406"/>
                <a:gd name="T31" fmla="*/ 951 h 302"/>
                <a:gd name="T32" fmla="*/ 1544 w 406"/>
                <a:gd name="T33" fmla="*/ 822 h 302"/>
                <a:gd name="T34" fmla="*/ 1520 w 406"/>
                <a:gd name="T35" fmla="*/ 941 h 302"/>
                <a:gd name="T36" fmla="*/ 1570 w 406"/>
                <a:gd name="T37" fmla="*/ 896 h 302"/>
                <a:gd name="T38" fmla="*/ 1648 w 406"/>
                <a:gd name="T39" fmla="*/ 813 h 302"/>
                <a:gd name="T40" fmla="*/ 1644 w 406"/>
                <a:gd name="T41" fmla="*/ 685 h 302"/>
                <a:gd name="T42" fmla="*/ 1454 w 406"/>
                <a:gd name="T43" fmla="*/ 754 h 302"/>
                <a:gd name="T44" fmla="*/ 1409 w 406"/>
                <a:gd name="T45" fmla="*/ 709 h 302"/>
                <a:gd name="T46" fmla="*/ 1355 w 406"/>
                <a:gd name="T47" fmla="*/ 569 h 302"/>
                <a:gd name="T48" fmla="*/ 1324 w 406"/>
                <a:gd name="T49" fmla="*/ 354 h 302"/>
                <a:gd name="T50" fmla="*/ 1158 w 406"/>
                <a:gd name="T51" fmla="*/ 72 h 302"/>
                <a:gd name="T52" fmla="*/ 1080 w 406"/>
                <a:gd name="T53" fmla="*/ 0 h 302"/>
                <a:gd name="T54" fmla="*/ 793 w 406"/>
                <a:gd name="T55" fmla="*/ 139 h 302"/>
                <a:gd name="T56" fmla="*/ 645 w 406"/>
                <a:gd name="T57" fmla="*/ 114 h 302"/>
                <a:gd name="T58" fmla="*/ 403 w 406"/>
                <a:gd name="T59" fmla="*/ 163 h 302"/>
                <a:gd name="T60" fmla="*/ 335 w 406"/>
                <a:gd name="T61" fmla="*/ 182 h 302"/>
                <a:gd name="T62" fmla="*/ 304 w 406"/>
                <a:gd name="T63" fmla="*/ 243 h 302"/>
                <a:gd name="T64" fmla="*/ 242 w 406"/>
                <a:gd name="T65" fmla="*/ 359 h 302"/>
                <a:gd name="T66" fmla="*/ 161 w 406"/>
                <a:gd name="T67" fmla="*/ 551 h 3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06" h="302">
                  <a:moveTo>
                    <a:pt x="0" y="148"/>
                  </a:moveTo>
                  <a:lnTo>
                    <a:pt x="3" y="151"/>
                  </a:lnTo>
                  <a:lnTo>
                    <a:pt x="15" y="156"/>
                  </a:lnTo>
                  <a:lnTo>
                    <a:pt x="27" y="176"/>
                  </a:lnTo>
                  <a:lnTo>
                    <a:pt x="31" y="191"/>
                  </a:lnTo>
                  <a:lnTo>
                    <a:pt x="37" y="203"/>
                  </a:lnTo>
                  <a:lnTo>
                    <a:pt x="45" y="204"/>
                  </a:lnTo>
                  <a:lnTo>
                    <a:pt x="52" y="210"/>
                  </a:lnTo>
                  <a:lnTo>
                    <a:pt x="55" y="230"/>
                  </a:lnTo>
                  <a:lnTo>
                    <a:pt x="67" y="239"/>
                  </a:lnTo>
                  <a:lnTo>
                    <a:pt x="89" y="248"/>
                  </a:lnTo>
                  <a:lnTo>
                    <a:pt x="99" y="240"/>
                  </a:lnTo>
                  <a:lnTo>
                    <a:pt x="104" y="250"/>
                  </a:lnTo>
                  <a:lnTo>
                    <a:pt x="96" y="259"/>
                  </a:lnTo>
                  <a:lnTo>
                    <a:pt x="103" y="272"/>
                  </a:lnTo>
                  <a:lnTo>
                    <a:pt x="111" y="274"/>
                  </a:lnTo>
                  <a:lnTo>
                    <a:pt x="120" y="278"/>
                  </a:lnTo>
                  <a:lnTo>
                    <a:pt x="115" y="290"/>
                  </a:lnTo>
                  <a:lnTo>
                    <a:pt x="124" y="298"/>
                  </a:lnTo>
                  <a:lnTo>
                    <a:pt x="165" y="299"/>
                  </a:lnTo>
                  <a:lnTo>
                    <a:pt x="196" y="298"/>
                  </a:lnTo>
                  <a:lnTo>
                    <a:pt x="232" y="302"/>
                  </a:lnTo>
                  <a:lnTo>
                    <a:pt x="259" y="286"/>
                  </a:lnTo>
                  <a:lnTo>
                    <a:pt x="295" y="267"/>
                  </a:lnTo>
                  <a:lnTo>
                    <a:pt x="311" y="266"/>
                  </a:lnTo>
                  <a:lnTo>
                    <a:pt x="316" y="270"/>
                  </a:lnTo>
                  <a:lnTo>
                    <a:pt x="340" y="274"/>
                  </a:lnTo>
                  <a:lnTo>
                    <a:pt x="358" y="285"/>
                  </a:lnTo>
                  <a:lnTo>
                    <a:pt x="371" y="282"/>
                  </a:lnTo>
                  <a:lnTo>
                    <a:pt x="370" y="271"/>
                  </a:lnTo>
                  <a:lnTo>
                    <a:pt x="368" y="250"/>
                  </a:lnTo>
                  <a:lnTo>
                    <a:pt x="371" y="234"/>
                  </a:lnTo>
                  <a:lnTo>
                    <a:pt x="375" y="202"/>
                  </a:lnTo>
                  <a:lnTo>
                    <a:pt x="380" y="202"/>
                  </a:lnTo>
                  <a:lnTo>
                    <a:pt x="382" y="214"/>
                  </a:lnTo>
                  <a:lnTo>
                    <a:pt x="374" y="231"/>
                  </a:lnTo>
                  <a:lnTo>
                    <a:pt x="376" y="236"/>
                  </a:lnTo>
                  <a:lnTo>
                    <a:pt x="386" y="220"/>
                  </a:lnTo>
                  <a:lnTo>
                    <a:pt x="402" y="210"/>
                  </a:lnTo>
                  <a:lnTo>
                    <a:pt x="406" y="200"/>
                  </a:lnTo>
                  <a:lnTo>
                    <a:pt x="406" y="176"/>
                  </a:lnTo>
                  <a:lnTo>
                    <a:pt x="404" y="169"/>
                  </a:lnTo>
                  <a:lnTo>
                    <a:pt x="391" y="169"/>
                  </a:lnTo>
                  <a:lnTo>
                    <a:pt x="358" y="186"/>
                  </a:lnTo>
                  <a:lnTo>
                    <a:pt x="354" y="182"/>
                  </a:lnTo>
                  <a:lnTo>
                    <a:pt x="347" y="174"/>
                  </a:lnTo>
                  <a:lnTo>
                    <a:pt x="340" y="175"/>
                  </a:lnTo>
                  <a:lnTo>
                    <a:pt x="334" y="140"/>
                  </a:lnTo>
                  <a:lnTo>
                    <a:pt x="334" y="108"/>
                  </a:lnTo>
                  <a:lnTo>
                    <a:pt x="326" y="87"/>
                  </a:lnTo>
                  <a:lnTo>
                    <a:pt x="296" y="40"/>
                  </a:lnTo>
                  <a:lnTo>
                    <a:pt x="286" y="17"/>
                  </a:lnTo>
                  <a:lnTo>
                    <a:pt x="270" y="4"/>
                  </a:lnTo>
                  <a:lnTo>
                    <a:pt x="266" y="0"/>
                  </a:lnTo>
                  <a:lnTo>
                    <a:pt x="255" y="1"/>
                  </a:lnTo>
                  <a:lnTo>
                    <a:pt x="195" y="34"/>
                  </a:lnTo>
                  <a:lnTo>
                    <a:pt x="179" y="24"/>
                  </a:lnTo>
                  <a:lnTo>
                    <a:pt x="159" y="28"/>
                  </a:lnTo>
                  <a:lnTo>
                    <a:pt x="109" y="28"/>
                  </a:lnTo>
                  <a:lnTo>
                    <a:pt x="99" y="40"/>
                  </a:lnTo>
                  <a:lnTo>
                    <a:pt x="93" y="40"/>
                  </a:lnTo>
                  <a:lnTo>
                    <a:pt x="83" y="45"/>
                  </a:lnTo>
                  <a:lnTo>
                    <a:pt x="75" y="54"/>
                  </a:lnTo>
                  <a:lnTo>
                    <a:pt x="75" y="60"/>
                  </a:lnTo>
                  <a:lnTo>
                    <a:pt x="69" y="77"/>
                  </a:lnTo>
                  <a:lnTo>
                    <a:pt x="60" y="88"/>
                  </a:lnTo>
                  <a:lnTo>
                    <a:pt x="44" y="120"/>
                  </a:lnTo>
                  <a:lnTo>
                    <a:pt x="39" y="135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5" name="Freeform 15"/>
            <p:cNvSpPr>
              <a:spLocks noChangeAspect="1"/>
            </p:cNvSpPr>
            <p:nvPr/>
          </p:nvSpPr>
          <p:spPr bwMode="auto">
            <a:xfrm>
              <a:off x="1915" y="2582"/>
              <a:ext cx="337" cy="216"/>
            </a:xfrm>
            <a:custGeom>
              <a:avLst/>
              <a:gdLst>
                <a:gd name="T0" fmla="*/ 1108 w 275"/>
                <a:gd name="T1" fmla="*/ 200 h 176"/>
                <a:gd name="T2" fmla="*/ 1141 w 275"/>
                <a:gd name="T3" fmla="*/ 153 h 176"/>
                <a:gd name="T4" fmla="*/ 1127 w 275"/>
                <a:gd name="T5" fmla="*/ 119 h 176"/>
                <a:gd name="T6" fmla="*/ 1018 w 275"/>
                <a:gd name="T7" fmla="*/ 39 h 176"/>
                <a:gd name="T8" fmla="*/ 980 w 275"/>
                <a:gd name="T9" fmla="*/ 50 h 176"/>
                <a:gd name="T10" fmla="*/ 931 w 275"/>
                <a:gd name="T11" fmla="*/ 2 h 176"/>
                <a:gd name="T12" fmla="*/ 884 w 275"/>
                <a:gd name="T13" fmla="*/ 0 h 176"/>
                <a:gd name="T14" fmla="*/ 847 w 275"/>
                <a:gd name="T15" fmla="*/ 1 h 176"/>
                <a:gd name="T16" fmla="*/ 798 w 275"/>
                <a:gd name="T17" fmla="*/ 1 h 176"/>
                <a:gd name="T18" fmla="*/ 750 w 275"/>
                <a:gd name="T19" fmla="*/ 33 h 176"/>
                <a:gd name="T20" fmla="*/ 733 w 275"/>
                <a:gd name="T21" fmla="*/ 72 h 176"/>
                <a:gd name="T22" fmla="*/ 661 w 275"/>
                <a:gd name="T23" fmla="*/ 99 h 176"/>
                <a:gd name="T24" fmla="*/ 604 w 275"/>
                <a:gd name="T25" fmla="*/ 87 h 176"/>
                <a:gd name="T26" fmla="*/ 464 w 275"/>
                <a:gd name="T27" fmla="*/ 139 h 176"/>
                <a:gd name="T28" fmla="*/ 419 w 275"/>
                <a:gd name="T29" fmla="*/ 200 h 176"/>
                <a:gd name="T30" fmla="*/ 301 w 275"/>
                <a:gd name="T31" fmla="*/ 200 h 176"/>
                <a:gd name="T32" fmla="*/ 185 w 275"/>
                <a:gd name="T33" fmla="*/ 108 h 176"/>
                <a:gd name="T34" fmla="*/ 185 w 275"/>
                <a:gd name="T35" fmla="*/ 171 h 176"/>
                <a:gd name="T36" fmla="*/ 169 w 275"/>
                <a:gd name="T37" fmla="*/ 200 h 176"/>
                <a:gd name="T38" fmla="*/ 91 w 275"/>
                <a:gd name="T39" fmla="*/ 193 h 176"/>
                <a:gd name="T40" fmla="*/ 74 w 275"/>
                <a:gd name="T41" fmla="*/ 221 h 176"/>
                <a:gd name="T42" fmla="*/ 91 w 275"/>
                <a:gd name="T43" fmla="*/ 253 h 176"/>
                <a:gd name="T44" fmla="*/ 71 w 275"/>
                <a:gd name="T45" fmla="*/ 311 h 176"/>
                <a:gd name="T46" fmla="*/ 71 w 275"/>
                <a:gd name="T47" fmla="*/ 382 h 176"/>
                <a:gd name="T48" fmla="*/ 25 w 275"/>
                <a:gd name="T49" fmla="*/ 389 h 176"/>
                <a:gd name="T50" fmla="*/ 0 w 275"/>
                <a:gd name="T51" fmla="*/ 420 h 176"/>
                <a:gd name="T52" fmla="*/ 38 w 275"/>
                <a:gd name="T53" fmla="*/ 438 h 176"/>
                <a:gd name="T54" fmla="*/ 40 w 275"/>
                <a:gd name="T55" fmla="*/ 457 h 176"/>
                <a:gd name="T56" fmla="*/ 74 w 275"/>
                <a:gd name="T57" fmla="*/ 530 h 176"/>
                <a:gd name="T58" fmla="*/ 108 w 275"/>
                <a:gd name="T59" fmla="*/ 552 h 176"/>
                <a:gd name="T60" fmla="*/ 140 w 275"/>
                <a:gd name="T61" fmla="*/ 609 h 176"/>
                <a:gd name="T62" fmla="*/ 185 w 275"/>
                <a:gd name="T63" fmla="*/ 632 h 176"/>
                <a:gd name="T64" fmla="*/ 221 w 275"/>
                <a:gd name="T65" fmla="*/ 689 h 176"/>
                <a:gd name="T66" fmla="*/ 254 w 275"/>
                <a:gd name="T67" fmla="*/ 701 h 176"/>
                <a:gd name="T68" fmla="*/ 299 w 275"/>
                <a:gd name="T69" fmla="*/ 738 h 176"/>
                <a:gd name="T70" fmla="*/ 401 w 275"/>
                <a:gd name="T71" fmla="*/ 724 h 176"/>
                <a:gd name="T72" fmla="*/ 440 w 275"/>
                <a:gd name="T73" fmla="*/ 701 h 176"/>
                <a:gd name="T74" fmla="*/ 482 w 275"/>
                <a:gd name="T75" fmla="*/ 701 h 176"/>
                <a:gd name="T76" fmla="*/ 500 w 275"/>
                <a:gd name="T77" fmla="*/ 676 h 176"/>
                <a:gd name="T78" fmla="*/ 553 w 275"/>
                <a:gd name="T79" fmla="*/ 676 h 176"/>
                <a:gd name="T80" fmla="*/ 602 w 275"/>
                <a:gd name="T81" fmla="*/ 644 h 176"/>
                <a:gd name="T82" fmla="*/ 645 w 275"/>
                <a:gd name="T83" fmla="*/ 644 h 176"/>
                <a:gd name="T84" fmla="*/ 679 w 275"/>
                <a:gd name="T85" fmla="*/ 632 h 176"/>
                <a:gd name="T86" fmla="*/ 697 w 275"/>
                <a:gd name="T87" fmla="*/ 650 h 176"/>
                <a:gd name="T88" fmla="*/ 859 w 275"/>
                <a:gd name="T89" fmla="*/ 601 h 176"/>
                <a:gd name="T90" fmla="*/ 881 w 275"/>
                <a:gd name="T91" fmla="*/ 538 h 176"/>
                <a:gd name="T92" fmla="*/ 945 w 275"/>
                <a:gd name="T93" fmla="*/ 404 h 176"/>
                <a:gd name="T94" fmla="*/ 980 w 275"/>
                <a:gd name="T95" fmla="*/ 357 h 176"/>
                <a:gd name="T96" fmla="*/ 1010 w 275"/>
                <a:gd name="T97" fmla="*/ 284 h 176"/>
                <a:gd name="T98" fmla="*/ 1010 w 275"/>
                <a:gd name="T99" fmla="*/ 259 h 176"/>
                <a:gd name="T100" fmla="*/ 1042 w 275"/>
                <a:gd name="T101" fmla="*/ 221 h 176"/>
                <a:gd name="T102" fmla="*/ 1083 w 275"/>
                <a:gd name="T103" fmla="*/ 200 h 176"/>
                <a:gd name="T104" fmla="*/ 1108 w 275"/>
                <a:gd name="T105" fmla="*/ 200 h 1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75" h="176">
                  <a:moveTo>
                    <a:pt x="267" y="48"/>
                  </a:moveTo>
                  <a:lnTo>
                    <a:pt x="275" y="37"/>
                  </a:lnTo>
                  <a:lnTo>
                    <a:pt x="272" y="28"/>
                  </a:lnTo>
                  <a:lnTo>
                    <a:pt x="245" y="9"/>
                  </a:lnTo>
                  <a:lnTo>
                    <a:pt x="237" y="12"/>
                  </a:lnTo>
                  <a:lnTo>
                    <a:pt x="224" y="2"/>
                  </a:lnTo>
                  <a:lnTo>
                    <a:pt x="213" y="0"/>
                  </a:lnTo>
                  <a:lnTo>
                    <a:pt x="204" y="1"/>
                  </a:lnTo>
                  <a:lnTo>
                    <a:pt x="192" y="1"/>
                  </a:lnTo>
                  <a:lnTo>
                    <a:pt x="180" y="8"/>
                  </a:lnTo>
                  <a:lnTo>
                    <a:pt x="176" y="17"/>
                  </a:lnTo>
                  <a:lnTo>
                    <a:pt x="159" y="24"/>
                  </a:lnTo>
                  <a:lnTo>
                    <a:pt x="146" y="20"/>
                  </a:lnTo>
                  <a:lnTo>
                    <a:pt x="112" y="33"/>
                  </a:lnTo>
                  <a:lnTo>
                    <a:pt x="101" y="48"/>
                  </a:lnTo>
                  <a:lnTo>
                    <a:pt x="73" y="48"/>
                  </a:lnTo>
                  <a:lnTo>
                    <a:pt x="45" y="26"/>
                  </a:lnTo>
                  <a:lnTo>
                    <a:pt x="45" y="41"/>
                  </a:lnTo>
                  <a:lnTo>
                    <a:pt x="41" y="48"/>
                  </a:lnTo>
                  <a:lnTo>
                    <a:pt x="22" y="46"/>
                  </a:lnTo>
                  <a:lnTo>
                    <a:pt x="18" y="53"/>
                  </a:lnTo>
                  <a:lnTo>
                    <a:pt x="22" y="60"/>
                  </a:lnTo>
                  <a:lnTo>
                    <a:pt x="16" y="74"/>
                  </a:lnTo>
                  <a:lnTo>
                    <a:pt x="16" y="91"/>
                  </a:lnTo>
                  <a:lnTo>
                    <a:pt x="6" y="92"/>
                  </a:lnTo>
                  <a:lnTo>
                    <a:pt x="0" y="100"/>
                  </a:lnTo>
                  <a:lnTo>
                    <a:pt x="9" y="104"/>
                  </a:lnTo>
                  <a:lnTo>
                    <a:pt x="10" y="109"/>
                  </a:lnTo>
                  <a:lnTo>
                    <a:pt x="18" y="127"/>
                  </a:lnTo>
                  <a:lnTo>
                    <a:pt x="26" y="132"/>
                  </a:lnTo>
                  <a:lnTo>
                    <a:pt x="34" y="145"/>
                  </a:lnTo>
                  <a:lnTo>
                    <a:pt x="45" y="151"/>
                  </a:lnTo>
                  <a:lnTo>
                    <a:pt x="53" y="164"/>
                  </a:lnTo>
                  <a:lnTo>
                    <a:pt x="61" y="167"/>
                  </a:lnTo>
                  <a:lnTo>
                    <a:pt x="72" y="176"/>
                  </a:lnTo>
                  <a:lnTo>
                    <a:pt x="96" y="173"/>
                  </a:lnTo>
                  <a:lnTo>
                    <a:pt x="106" y="167"/>
                  </a:lnTo>
                  <a:lnTo>
                    <a:pt x="117" y="167"/>
                  </a:lnTo>
                  <a:lnTo>
                    <a:pt x="121" y="161"/>
                  </a:lnTo>
                  <a:lnTo>
                    <a:pt x="133" y="161"/>
                  </a:lnTo>
                  <a:lnTo>
                    <a:pt x="145" y="153"/>
                  </a:lnTo>
                  <a:lnTo>
                    <a:pt x="155" y="153"/>
                  </a:lnTo>
                  <a:lnTo>
                    <a:pt x="164" y="151"/>
                  </a:lnTo>
                  <a:lnTo>
                    <a:pt x="168" y="156"/>
                  </a:lnTo>
                  <a:lnTo>
                    <a:pt x="207" y="143"/>
                  </a:lnTo>
                  <a:lnTo>
                    <a:pt x="212" y="128"/>
                  </a:lnTo>
                  <a:lnTo>
                    <a:pt x="228" y="96"/>
                  </a:lnTo>
                  <a:lnTo>
                    <a:pt x="237" y="85"/>
                  </a:lnTo>
                  <a:lnTo>
                    <a:pt x="243" y="68"/>
                  </a:lnTo>
                  <a:lnTo>
                    <a:pt x="243" y="62"/>
                  </a:lnTo>
                  <a:lnTo>
                    <a:pt x="251" y="53"/>
                  </a:lnTo>
                  <a:lnTo>
                    <a:pt x="261" y="48"/>
                  </a:lnTo>
                  <a:lnTo>
                    <a:pt x="267" y="48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6" name="Freeform 16"/>
            <p:cNvSpPr>
              <a:spLocks noChangeAspect="1"/>
            </p:cNvSpPr>
            <p:nvPr/>
          </p:nvSpPr>
          <p:spPr bwMode="auto">
            <a:xfrm>
              <a:off x="1397" y="2585"/>
              <a:ext cx="232" cy="149"/>
            </a:xfrm>
            <a:custGeom>
              <a:avLst/>
              <a:gdLst>
                <a:gd name="T0" fmla="*/ 768 w 190"/>
                <a:gd name="T1" fmla="*/ 288 h 122"/>
                <a:gd name="T2" fmla="*/ 751 w 190"/>
                <a:gd name="T3" fmla="*/ 348 h 122"/>
                <a:gd name="T4" fmla="*/ 702 w 190"/>
                <a:gd name="T5" fmla="*/ 352 h 122"/>
                <a:gd name="T6" fmla="*/ 692 w 190"/>
                <a:gd name="T7" fmla="*/ 430 h 122"/>
                <a:gd name="T8" fmla="*/ 565 w 190"/>
                <a:gd name="T9" fmla="*/ 362 h 122"/>
                <a:gd name="T10" fmla="*/ 480 w 190"/>
                <a:gd name="T11" fmla="*/ 493 h 122"/>
                <a:gd name="T12" fmla="*/ 420 w 190"/>
                <a:gd name="T13" fmla="*/ 415 h 122"/>
                <a:gd name="T14" fmla="*/ 414 w 190"/>
                <a:gd name="T15" fmla="*/ 348 h 122"/>
                <a:gd name="T16" fmla="*/ 352 w 190"/>
                <a:gd name="T17" fmla="*/ 415 h 122"/>
                <a:gd name="T18" fmla="*/ 298 w 190"/>
                <a:gd name="T19" fmla="*/ 452 h 122"/>
                <a:gd name="T20" fmla="*/ 150 w 190"/>
                <a:gd name="T21" fmla="*/ 442 h 122"/>
                <a:gd name="T22" fmla="*/ 150 w 190"/>
                <a:gd name="T23" fmla="*/ 403 h 122"/>
                <a:gd name="T24" fmla="*/ 131 w 190"/>
                <a:gd name="T25" fmla="*/ 392 h 122"/>
                <a:gd name="T26" fmla="*/ 143 w 190"/>
                <a:gd name="T27" fmla="*/ 298 h 122"/>
                <a:gd name="T28" fmla="*/ 76 w 190"/>
                <a:gd name="T29" fmla="*/ 272 h 122"/>
                <a:gd name="T30" fmla="*/ 33 w 190"/>
                <a:gd name="T31" fmla="*/ 330 h 122"/>
                <a:gd name="T32" fmla="*/ 0 w 190"/>
                <a:gd name="T33" fmla="*/ 330 h 122"/>
                <a:gd name="T34" fmla="*/ 40 w 190"/>
                <a:gd name="T35" fmla="*/ 221 h 122"/>
                <a:gd name="T36" fmla="*/ 93 w 190"/>
                <a:gd name="T37" fmla="*/ 181 h 122"/>
                <a:gd name="T38" fmla="*/ 139 w 190"/>
                <a:gd name="T39" fmla="*/ 114 h 122"/>
                <a:gd name="T40" fmla="*/ 221 w 190"/>
                <a:gd name="T41" fmla="*/ 59 h 122"/>
                <a:gd name="T42" fmla="*/ 236 w 190"/>
                <a:gd name="T43" fmla="*/ 13 h 122"/>
                <a:gd name="T44" fmla="*/ 282 w 190"/>
                <a:gd name="T45" fmla="*/ 29 h 122"/>
                <a:gd name="T46" fmla="*/ 326 w 190"/>
                <a:gd name="T47" fmla="*/ 0 h 122"/>
                <a:gd name="T48" fmla="*/ 346 w 190"/>
                <a:gd name="T49" fmla="*/ 33 h 122"/>
                <a:gd name="T50" fmla="*/ 452 w 190"/>
                <a:gd name="T51" fmla="*/ 40 h 122"/>
                <a:gd name="T52" fmla="*/ 529 w 190"/>
                <a:gd name="T53" fmla="*/ 40 h 122"/>
                <a:gd name="T54" fmla="*/ 560 w 190"/>
                <a:gd name="T55" fmla="*/ 49 h 122"/>
                <a:gd name="T56" fmla="*/ 618 w 190"/>
                <a:gd name="T57" fmla="*/ 89 h 122"/>
                <a:gd name="T58" fmla="*/ 635 w 190"/>
                <a:gd name="T59" fmla="*/ 107 h 122"/>
                <a:gd name="T60" fmla="*/ 656 w 190"/>
                <a:gd name="T61" fmla="*/ 131 h 122"/>
                <a:gd name="T62" fmla="*/ 626 w 190"/>
                <a:gd name="T63" fmla="*/ 189 h 122"/>
                <a:gd name="T64" fmla="*/ 656 w 190"/>
                <a:gd name="T65" fmla="*/ 238 h 122"/>
                <a:gd name="T66" fmla="*/ 724 w 190"/>
                <a:gd name="T67" fmla="*/ 288 h 122"/>
                <a:gd name="T68" fmla="*/ 738 w 190"/>
                <a:gd name="T69" fmla="*/ 270 h 122"/>
                <a:gd name="T70" fmla="*/ 768 w 190"/>
                <a:gd name="T71" fmla="*/ 288 h 1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90" h="122">
                  <a:moveTo>
                    <a:pt x="190" y="71"/>
                  </a:moveTo>
                  <a:lnTo>
                    <a:pt x="186" y="86"/>
                  </a:lnTo>
                  <a:lnTo>
                    <a:pt x="174" y="87"/>
                  </a:lnTo>
                  <a:lnTo>
                    <a:pt x="171" y="106"/>
                  </a:lnTo>
                  <a:lnTo>
                    <a:pt x="139" y="89"/>
                  </a:lnTo>
                  <a:lnTo>
                    <a:pt x="119" y="122"/>
                  </a:lnTo>
                  <a:lnTo>
                    <a:pt x="104" y="102"/>
                  </a:lnTo>
                  <a:lnTo>
                    <a:pt x="102" y="86"/>
                  </a:lnTo>
                  <a:lnTo>
                    <a:pt x="87" y="102"/>
                  </a:lnTo>
                  <a:lnTo>
                    <a:pt x="74" y="111"/>
                  </a:lnTo>
                  <a:lnTo>
                    <a:pt x="38" y="109"/>
                  </a:lnTo>
                  <a:lnTo>
                    <a:pt x="38" y="99"/>
                  </a:lnTo>
                  <a:lnTo>
                    <a:pt x="32" y="97"/>
                  </a:lnTo>
                  <a:lnTo>
                    <a:pt x="35" y="74"/>
                  </a:lnTo>
                  <a:lnTo>
                    <a:pt x="19" y="68"/>
                  </a:lnTo>
                  <a:lnTo>
                    <a:pt x="8" y="81"/>
                  </a:lnTo>
                  <a:lnTo>
                    <a:pt x="0" y="81"/>
                  </a:lnTo>
                  <a:lnTo>
                    <a:pt x="10" y="54"/>
                  </a:lnTo>
                  <a:lnTo>
                    <a:pt x="23" y="44"/>
                  </a:lnTo>
                  <a:lnTo>
                    <a:pt x="34" y="28"/>
                  </a:lnTo>
                  <a:lnTo>
                    <a:pt x="54" y="14"/>
                  </a:lnTo>
                  <a:lnTo>
                    <a:pt x="58" y="3"/>
                  </a:lnTo>
                  <a:lnTo>
                    <a:pt x="70" y="7"/>
                  </a:lnTo>
                  <a:lnTo>
                    <a:pt x="80" y="0"/>
                  </a:lnTo>
                  <a:lnTo>
                    <a:pt x="86" y="8"/>
                  </a:lnTo>
                  <a:lnTo>
                    <a:pt x="111" y="10"/>
                  </a:lnTo>
                  <a:lnTo>
                    <a:pt x="131" y="10"/>
                  </a:lnTo>
                  <a:lnTo>
                    <a:pt x="138" y="12"/>
                  </a:lnTo>
                  <a:lnTo>
                    <a:pt x="153" y="22"/>
                  </a:lnTo>
                  <a:lnTo>
                    <a:pt x="157" y="26"/>
                  </a:lnTo>
                  <a:lnTo>
                    <a:pt x="162" y="32"/>
                  </a:lnTo>
                  <a:lnTo>
                    <a:pt x="155" y="47"/>
                  </a:lnTo>
                  <a:lnTo>
                    <a:pt x="162" y="59"/>
                  </a:lnTo>
                  <a:lnTo>
                    <a:pt x="179" y="71"/>
                  </a:lnTo>
                  <a:lnTo>
                    <a:pt x="183" y="66"/>
                  </a:lnTo>
                  <a:lnTo>
                    <a:pt x="190" y="71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7" name="Freeform 17"/>
            <p:cNvSpPr>
              <a:spLocks noChangeAspect="1"/>
            </p:cNvSpPr>
            <p:nvPr/>
          </p:nvSpPr>
          <p:spPr bwMode="auto">
            <a:xfrm>
              <a:off x="1331" y="2255"/>
              <a:ext cx="144" cy="160"/>
            </a:xfrm>
            <a:custGeom>
              <a:avLst/>
              <a:gdLst>
                <a:gd name="T0" fmla="*/ 460 w 118"/>
                <a:gd name="T1" fmla="*/ 242 h 131"/>
                <a:gd name="T2" fmla="*/ 477 w 118"/>
                <a:gd name="T3" fmla="*/ 271 h 131"/>
                <a:gd name="T4" fmla="*/ 477 w 118"/>
                <a:gd name="T5" fmla="*/ 352 h 131"/>
                <a:gd name="T6" fmla="*/ 439 w 118"/>
                <a:gd name="T7" fmla="*/ 402 h 131"/>
                <a:gd name="T8" fmla="*/ 420 w 118"/>
                <a:gd name="T9" fmla="*/ 402 h 131"/>
                <a:gd name="T10" fmla="*/ 389 w 118"/>
                <a:gd name="T11" fmla="*/ 404 h 131"/>
                <a:gd name="T12" fmla="*/ 364 w 118"/>
                <a:gd name="T13" fmla="*/ 445 h 131"/>
                <a:gd name="T14" fmla="*/ 360 w 118"/>
                <a:gd name="T15" fmla="*/ 530 h 131"/>
                <a:gd name="T16" fmla="*/ 261 w 118"/>
                <a:gd name="T17" fmla="*/ 463 h 131"/>
                <a:gd name="T18" fmla="*/ 257 w 118"/>
                <a:gd name="T19" fmla="*/ 355 h 131"/>
                <a:gd name="T20" fmla="*/ 221 w 118"/>
                <a:gd name="T21" fmla="*/ 402 h 131"/>
                <a:gd name="T22" fmla="*/ 164 w 118"/>
                <a:gd name="T23" fmla="*/ 371 h 131"/>
                <a:gd name="T24" fmla="*/ 150 w 118"/>
                <a:gd name="T25" fmla="*/ 274 h 131"/>
                <a:gd name="T26" fmla="*/ 72 w 118"/>
                <a:gd name="T27" fmla="*/ 208 h 131"/>
                <a:gd name="T28" fmla="*/ 52 w 118"/>
                <a:gd name="T29" fmla="*/ 143 h 131"/>
                <a:gd name="T30" fmla="*/ 0 w 118"/>
                <a:gd name="T31" fmla="*/ 114 h 131"/>
                <a:gd name="T32" fmla="*/ 2 w 118"/>
                <a:gd name="T33" fmla="*/ 33 h 131"/>
                <a:gd name="T34" fmla="*/ 110 w 118"/>
                <a:gd name="T35" fmla="*/ 0 h 131"/>
                <a:gd name="T36" fmla="*/ 168 w 118"/>
                <a:gd name="T37" fmla="*/ 43 h 131"/>
                <a:gd name="T38" fmla="*/ 231 w 118"/>
                <a:gd name="T39" fmla="*/ 35 h 131"/>
                <a:gd name="T40" fmla="*/ 261 w 118"/>
                <a:gd name="T41" fmla="*/ 29 h 131"/>
                <a:gd name="T42" fmla="*/ 305 w 118"/>
                <a:gd name="T43" fmla="*/ 20 h 131"/>
                <a:gd name="T44" fmla="*/ 345 w 118"/>
                <a:gd name="T45" fmla="*/ 29 h 131"/>
                <a:gd name="T46" fmla="*/ 371 w 118"/>
                <a:gd name="T47" fmla="*/ 53 h 131"/>
                <a:gd name="T48" fmla="*/ 371 w 118"/>
                <a:gd name="T49" fmla="*/ 72 h 131"/>
                <a:gd name="T50" fmla="*/ 391 w 118"/>
                <a:gd name="T51" fmla="*/ 93 h 131"/>
                <a:gd name="T52" fmla="*/ 410 w 118"/>
                <a:gd name="T53" fmla="*/ 96 h 131"/>
                <a:gd name="T54" fmla="*/ 434 w 118"/>
                <a:gd name="T55" fmla="*/ 123 h 131"/>
                <a:gd name="T56" fmla="*/ 420 w 118"/>
                <a:gd name="T57" fmla="*/ 183 h 131"/>
                <a:gd name="T58" fmla="*/ 420 w 118"/>
                <a:gd name="T59" fmla="*/ 211 h 131"/>
                <a:gd name="T60" fmla="*/ 434 w 118"/>
                <a:gd name="T61" fmla="*/ 238 h 131"/>
                <a:gd name="T62" fmla="*/ 460 w 118"/>
                <a:gd name="T63" fmla="*/ 242 h 1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8" h="131">
                  <a:moveTo>
                    <a:pt x="114" y="60"/>
                  </a:moveTo>
                  <a:lnTo>
                    <a:pt x="118" y="67"/>
                  </a:lnTo>
                  <a:lnTo>
                    <a:pt x="118" y="87"/>
                  </a:lnTo>
                  <a:lnTo>
                    <a:pt x="109" y="98"/>
                  </a:lnTo>
                  <a:lnTo>
                    <a:pt x="104" y="98"/>
                  </a:lnTo>
                  <a:lnTo>
                    <a:pt x="96" y="100"/>
                  </a:lnTo>
                  <a:lnTo>
                    <a:pt x="90" y="110"/>
                  </a:lnTo>
                  <a:lnTo>
                    <a:pt x="89" y="131"/>
                  </a:lnTo>
                  <a:lnTo>
                    <a:pt x="65" y="114"/>
                  </a:lnTo>
                  <a:lnTo>
                    <a:pt x="64" y="88"/>
                  </a:lnTo>
                  <a:lnTo>
                    <a:pt x="54" y="98"/>
                  </a:lnTo>
                  <a:lnTo>
                    <a:pt x="41" y="92"/>
                  </a:lnTo>
                  <a:lnTo>
                    <a:pt x="38" y="68"/>
                  </a:lnTo>
                  <a:lnTo>
                    <a:pt x="17" y="51"/>
                  </a:lnTo>
                  <a:lnTo>
                    <a:pt x="13" y="35"/>
                  </a:lnTo>
                  <a:lnTo>
                    <a:pt x="0" y="28"/>
                  </a:lnTo>
                  <a:lnTo>
                    <a:pt x="2" y="8"/>
                  </a:lnTo>
                  <a:lnTo>
                    <a:pt x="28" y="0"/>
                  </a:lnTo>
                  <a:lnTo>
                    <a:pt x="42" y="11"/>
                  </a:lnTo>
                  <a:lnTo>
                    <a:pt x="57" y="9"/>
                  </a:lnTo>
                  <a:lnTo>
                    <a:pt x="65" y="7"/>
                  </a:lnTo>
                  <a:lnTo>
                    <a:pt x="76" y="5"/>
                  </a:lnTo>
                  <a:lnTo>
                    <a:pt x="86" y="7"/>
                  </a:lnTo>
                  <a:lnTo>
                    <a:pt x="92" y="13"/>
                  </a:lnTo>
                  <a:lnTo>
                    <a:pt x="92" y="17"/>
                  </a:lnTo>
                  <a:lnTo>
                    <a:pt x="97" y="23"/>
                  </a:lnTo>
                  <a:lnTo>
                    <a:pt x="102" y="24"/>
                  </a:lnTo>
                  <a:lnTo>
                    <a:pt x="108" y="31"/>
                  </a:lnTo>
                  <a:lnTo>
                    <a:pt x="104" y="46"/>
                  </a:lnTo>
                  <a:lnTo>
                    <a:pt x="104" y="52"/>
                  </a:lnTo>
                  <a:lnTo>
                    <a:pt x="108" y="59"/>
                  </a:lnTo>
                  <a:lnTo>
                    <a:pt x="114" y="60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8" name="Freeform 18"/>
            <p:cNvSpPr>
              <a:spLocks noChangeAspect="1"/>
            </p:cNvSpPr>
            <p:nvPr/>
          </p:nvSpPr>
          <p:spPr bwMode="auto">
            <a:xfrm>
              <a:off x="1372" y="2125"/>
              <a:ext cx="185" cy="203"/>
            </a:xfrm>
            <a:custGeom>
              <a:avLst/>
              <a:gdLst>
                <a:gd name="T0" fmla="*/ 0 w 152"/>
                <a:gd name="T1" fmla="*/ 438 h 166"/>
                <a:gd name="T2" fmla="*/ 34 w 152"/>
                <a:gd name="T3" fmla="*/ 478 h 166"/>
                <a:gd name="T4" fmla="*/ 94 w 152"/>
                <a:gd name="T5" fmla="*/ 470 h 166"/>
                <a:gd name="T6" fmla="*/ 139 w 152"/>
                <a:gd name="T7" fmla="*/ 454 h 166"/>
                <a:gd name="T8" fmla="*/ 169 w 152"/>
                <a:gd name="T9" fmla="*/ 454 h 166"/>
                <a:gd name="T10" fmla="*/ 211 w 152"/>
                <a:gd name="T11" fmla="*/ 462 h 166"/>
                <a:gd name="T12" fmla="*/ 234 w 152"/>
                <a:gd name="T13" fmla="*/ 490 h 166"/>
                <a:gd name="T14" fmla="*/ 234 w 152"/>
                <a:gd name="T15" fmla="*/ 501 h 166"/>
                <a:gd name="T16" fmla="*/ 254 w 152"/>
                <a:gd name="T17" fmla="*/ 528 h 166"/>
                <a:gd name="T18" fmla="*/ 273 w 152"/>
                <a:gd name="T19" fmla="*/ 531 h 166"/>
                <a:gd name="T20" fmla="*/ 296 w 152"/>
                <a:gd name="T21" fmla="*/ 561 h 166"/>
                <a:gd name="T22" fmla="*/ 281 w 152"/>
                <a:gd name="T23" fmla="*/ 622 h 166"/>
                <a:gd name="T24" fmla="*/ 281 w 152"/>
                <a:gd name="T25" fmla="*/ 646 h 166"/>
                <a:gd name="T26" fmla="*/ 296 w 152"/>
                <a:gd name="T27" fmla="*/ 675 h 166"/>
                <a:gd name="T28" fmla="*/ 321 w 152"/>
                <a:gd name="T29" fmla="*/ 679 h 166"/>
                <a:gd name="T30" fmla="*/ 330 w 152"/>
                <a:gd name="T31" fmla="*/ 663 h 166"/>
                <a:gd name="T32" fmla="*/ 332 w 152"/>
                <a:gd name="T33" fmla="*/ 589 h 166"/>
                <a:gd name="T34" fmla="*/ 349 w 152"/>
                <a:gd name="T35" fmla="*/ 572 h 166"/>
                <a:gd name="T36" fmla="*/ 376 w 152"/>
                <a:gd name="T37" fmla="*/ 478 h 166"/>
                <a:gd name="T38" fmla="*/ 383 w 152"/>
                <a:gd name="T39" fmla="*/ 380 h 166"/>
                <a:gd name="T40" fmla="*/ 458 w 152"/>
                <a:gd name="T41" fmla="*/ 404 h 166"/>
                <a:gd name="T42" fmla="*/ 492 w 152"/>
                <a:gd name="T43" fmla="*/ 347 h 166"/>
                <a:gd name="T44" fmla="*/ 554 w 152"/>
                <a:gd name="T45" fmla="*/ 281 h 166"/>
                <a:gd name="T46" fmla="*/ 508 w 152"/>
                <a:gd name="T47" fmla="*/ 241 h 166"/>
                <a:gd name="T48" fmla="*/ 508 w 152"/>
                <a:gd name="T49" fmla="*/ 219 h 166"/>
                <a:gd name="T50" fmla="*/ 554 w 152"/>
                <a:gd name="T51" fmla="*/ 192 h 166"/>
                <a:gd name="T52" fmla="*/ 600 w 152"/>
                <a:gd name="T53" fmla="*/ 65 h 166"/>
                <a:gd name="T54" fmla="*/ 599 w 152"/>
                <a:gd name="T55" fmla="*/ 43 h 166"/>
                <a:gd name="T56" fmla="*/ 579 w 152"/>
                <a:gd name="T57" fmla="*/ 16 h 166"/>
                <a:gd name="T58" fmla="*/ 529 w 152"/>
                <a:gd name="T59" fmla="*/ 2 h 166"/>
                <a:gd name="T60" fmla="*/ 506 w 152"/>
                <a:gd name="T61" fmla="*/ 13 h 166"/>
                <a:gd name="T62" fmla="*/ 469 w 152"/>
                <a:gd name="T63" fmla="*/ 0 h 166"/>
                <a:gd name="T64" fmla="*/ 402 w 152"/>
                <a:gd name="T65" fmla="*/ 13 h 166"/>
                <a:gd name="T66" fmla="*/ 364 w 152"/>
                <a:gd name="T67" fmla="*/ 59 h 166"/>
                <a:gd name="T68" fmla="*/ 360 w 152"/>
                <a:gd name="T69" fmla="*/ 109 h 166"/>
                <a:gd name="T70" fmla="*/ 381 w 152"/>
                <a:gd name="T71" fmla="*/ 122 h 166"/>
                <a:gd name="T72" fmla="*/ 349 w 152"/>
                <a:gd name="T73" fmla="*/ 187 h 166"/>
                <a:gd name="T74" fmla="*/ 321 w 152"/>
                <a:gd name="T75" fmla="*/ 207 h 166"/>
                <a:gd name="T76" fmla="*/ 321 w 152"/>
                <a:gd name="T77" fmla="*/ 219 h 166"/>
                <a:gd name="T78" fmla="*/ 321 w 152"/>
                <a:gd name="T79" fmla="*/ 268 h 166"/>
                <a:gd name="T80" fmla="*/ 285 w 152"/>
                <a:gd name="T81" fmla="*/ 241 h 166"/>
                <a:gd name="T82" fmla="*/ 281 w 152"/>
                <a:gd name="T83" fmla="*/ 208 h 166"/>
                <a:gd name="T84" fmla="*/ 296 w 152"/>
                <a:gd name="T85" fmla="*/ 149 h 166"/>
                <a:gd name="T86" fmla="*/ 315 w 152"/>
                <a:gd name="T87" fmla="*/ 146 h 166"/>
                <a:gd name="T88" fmla="*/ 302 w 152"/>
                <a:gd name="T89" fmla="*/ 89 h 166"/>
                <a:gd name="T90" fmla="*/ 281 w 152"/>
                <a:gd name="T91" fmla="*/ 93 h 166"/>
                <a:gd name="T92" fmla="*/ 211 w 152"/>
                <a:gd name="T93" fmla="*/ 241 h 166"/>
                <a:gd name="T94" fmla="*/ 139 w 152"/>
                <a:gd name="T95" fmla="*/ 302 h 166"/>
                <a:gd name="T96" fmla="*/ 124 w 152"/>
                <a:gd name="T97" fmla="*/ 347 h 166"/>
                <a:gd name="T98" fmla="*/ 151 w 152"/>
                <a:gd name="T99" fmla="*/ 380 h 166"/>
                <a:gd name="T100" fmla="*/ 180 w 152"/>
                <a:gd name="T101" fmla="*/ 384 h 166"/>
                <a:gd name="T102" fmla="*/ 211 w 152"/>
                <a:gd name="T103" fmla="*/ 380 h 166"/>
                <a:gd name="T104" fmla="*/ 223 w 152"/>
                <a:gd name="T105" fmla="*/ 404 h 166"/>
                <a:gd name="T106" fmla="*/ 151 w 152"/>
                <a:gd name="T107" fmla="*/ 402 h 166"/>
                <a:gd name="T108" fmla="*/ 124 w 152"/>
                <a:gd name="T109" fmla="*/ 416 h 166"/>
                <a:gd name="T110" fmla="*/ 69 w 152"/>
                <a:gd name="T111" fmla="*/ 416 h 166"/>
                <a:gd name="T112" fmla="*/ 50 w 152"/>
                <a:gd name="T113" fmla="*/ 434 h 166"/>
                <a:gd name="T114" fmla="*/ 94 w 152"/>
                <a:gd name="T115" fmla="*/ 444 h 166"/>
                <a:gd name="T116" fmla="*/ 110 w 152"/>
                <a:gd name="T117" fmla="*/ 451 h 166"/>
                <a:gd name="T118" fmla="*/ 84 w 152"/>
                <a:gd name="T119" fmla="*/ 451 h 166"/>
                <a:gd name="T120" fmla="*/ 50 w 152"/>
                <a:gd name="T121" fmla="*/ 462 h 166"/>
                <a:gd name="T122" fmla="*/ 28 w 152"/>
                <a:gd name="T123" fmla="*/ 434 h 166"/>
                <a:gd name="T124" fmla="*/ 0 w 152"/>
                <a:gd name="T125" fmla="*/ 438 h 1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52" h="166">
                  <a:moveTo>
                    <a:pt x="0" y="107"/>
                  </a:moveTo>
                  <a:lnTo>
                    <a:pt x="9" y="117"/>
                  </a:lnTo>
                  <a:lnTo>
                    <a:pt x="24" y="115"/>
                  </a:lnTo>
                  <a:lnTo>
                    <a:pt x="35" y="111"/>
                  </a:lnTo>
                  <a:lnTo>
                    <a:pt x="43" y="111"/>
                  </a:lnTo>
                  <a:lnTo>
                    <a:pt x="53" y="113"/>
                  </a:lnTo>
                  <a:lnTo>
                    <a:pt x="59" y="119"/>
                  </a:lnTo>
                  <a:lnTo>
                    <a:pt x="59" y="123"/>
                  </a:lnTo>
                  <a:lnTo>
                    <a:pt x="64" y="129"/>
                  </a:lnTo>
                  <a:lnTo>
                    <a:pt x="69" y="130"/>
                  </a:lnTo>
                  <a:lnTo>
                    <a:pt x="75" y="137"/>
                  </a:lnTo>
                  <a:lnTo>
                    <a:pt x="71" y="152"/>
                  </a:lnTo>
                  <a:lnTo>
                    <a:pt x="71" y="158"/>
                  </a:lnTo>
                  <a:lnTo>
                    <a:pt x="75" y="165"/>
                  </a:lnTo>
                  <a:lnTo>
                    <a:pt x="81" y="166"/>
                  </a:lnTo>
                  <a:lnTo>
                    <a:pt x="83" y="162"/>
                  </a:lnTo>
                  <a:lnTo>
                    <a:pt x="84" y="144"/>
                  </a:lnTo>
                  <a:lnTo>
                    <a:pt x="89" y="140"/>
                  </a:lnTo>
                  <a:lnTo>
                    <a:pt x="95" y="117"/>
                  </a:lnTo>
                  <a:lnTo>
                    <a:pt x="97" y="93"/>
                  </a:lnTo>
                  <a:lnTo>
                    <a:pt x="116" y="99"/>
                  </a:lnTo>
                  <a:lnTo>
                    <a:pt x="124" y="85"/>
                  </a:lnTo>
                  <a:lnTo>
                    <a:pt x="140" y="69"/>
                  </a:lnTo>
                  <a:lnTo>
                    <a:pt x="129" y="59"/>
                  </a:lnTo>
                  <a:lnTo>
                    <a:pt x="129" y="53"/>
                  </a:lnTo>
                  <a:lnTo>
                    <a:pt x="140" y="47"/>
                  </a:lnTo>
                  <a:lnTo>
                    <a:pt x="152" y="16"/>
                  </a:lnTo>
                  <a:lnTo>
                    <a:pt x="151" y="11"/>
                  </a:lnTo>
                  <a:lnTo>
                    <a:pt x="146" y="4"/>
                  </a:lnTo>
                  <a:lnTo>
                    <a:pt x="134" y="2"/>
                  </a:lnTo>
                  <a:lnTo>
                    <a:pt x="128" y="3"/>
                  </a:lnTo>
                  <a:lnTo>
                    <a:pt x="119" y="0"/>
                  </a:lnTo>
                  <a:lnTo>
                    <a:pt x="101" y="3"/>
                  </a:lnTo>
                  <a:lnTo>
                    <a:pt x="92" y="14"/>
                  </a:lnTo>
                  <a:lnTo>
                    <a:pt x="91" y="27"/>
                  </a:lnTo>
                  <a:lnTo>
                    <a:pt x="96" y="30"/>
                  </a:lnTo>
                  <a:lnTo>
                    <a:pt x="89" y="46"/>
                  </a:lnTo>
                  <a:lnTo>
                    <a:pt x="81" y="50"/>
                  </a:lnTo>
                  <a:lnTo>
                    <a:pt x="81" y="53"/>
                  </a:lnTo>
                  <a:lnTo>
                    <a:pt x="81" y="65"/>
                  </a:lnTo>
                  <a:lnTo>
                    <a:pt x="72" y="59"/>
                  </a:lnTo>
                  <a:lnTo>
                    <a:pt x="71" y="51"/>
                  </a:lnTo>
                  <a:lnTo>
                    <a:pt x="75" y="37"/>
                  </a:lnTo>
                  <a:lnTo>
                    <a:pt x="80" y="35"/>
                  </a:lnTo>
                  <a:lnTo>
                    <a:pt x="76" y="22"/>
                  </a:lnTo>
                  <a:lnTo>
                    <a:pt x="71" y="23"/>
                  </a:lnTo>
                  <a:lnTo>
                    <a:pt x="53" y="59"/>
                  </a:lnTo>
                  <a:lnTo>
                    <a:pt x="35" y="74"/>
                  </a:lnTo>
                  <a:lnTo>
                    <a:pt x="32" y="85"/>
                  </a:lnTo>
                  <a:lnTo>
                    <a:pt x="39" y="93"/>
                  </a:lnTo>
                  <a:lnTo>
                    <a:pt x="45" y="94"/>
                  </a:lnTo>
                  <a:lnTo>
                    <a:pt x="53" y="93"/>
                  </a:lnTo>
                  <a:lnTo>
                    <a:pt x="56" y="99"/>
                  </a:lnTo>
                  <a:lnTo>
                    <a:pt x="39" y="98"/>
                  </a:lnTo>
                  <a:lnTo>
                    <a:pt x="32" y="101"/>
                  </a:lnTo>
                  <a:lnTo>
                    <a:pt x="17" y="101"/>
                  </a:lnTo>
                  <a:lnTo>
                    <a:pt x="13" y="106"/>
                  </a:lnTo>
                  <a:lnTo>
                    <a:pt x="24" y="109"/>
                  </a:lnTo>
                  <a:lnTo>
                    <a:pt x="28" y="110"/>
                  </a:lnTo>
                  <a:lnTo>
                    <a:pt x="21" y="110"/>
                  </a:lnTo>
                  <a:lnTo>
                    <a:pt x="13" y="113"/>
                  </a:lnTo>
                  <a:lnTo>
                    <a:pt x="7" y="106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9" name="Freeform 19"/>
            <p:cNvSpPr>
              <a:spLocks noChangeAspect="1"/>
            </p:cNvSpPr>
            <p:nvPr/>
          </p:nvSpPr>
          <p:spPr bwMode="auto">
            <a:xfrm>
              <a:off x="1859" y="2080"/>
              <a:ext cx="446" cy="457"/>
            </a:xfrm>
            <a:custGeom>
              <a:avLst/>
              <a:gdLst>
                <a:gd name="T0" fmla="*/ 1471 w 365"/>
                <a:gd name="T1" fmla="*/ 1034 h 374"/>
                <a:gd name="T2" fmla="*/ 1388 w 365"/>
                <a:gd name="T3" fmla="*/ 838 h 374"/>
                <a:gd name="T4" fmla="*/ 1307 w 365"/>
                <a:gd name="T5" fmla="*/ 677 h 374"/>
                <a:gd name="T6" fmla="*/ 1436 w 365"/>
                <a:gd name="T7" fmla="*/ 552 h 374"/>
                <a:gd name="T8" fmla="*/ 1378 w 365"/>
                <a:gd name="T9" fmla="*/ 260 h 374"/>
                <a:gd name="T10" fmla="*/ 1263 w 365"/>
                <a:gd name="T11" fmla="*/ 123 h 374"/>
                <a:gd name="T12" fmla="*/ 1017 w 365"/>
                <a:gd name="T13" fmla="*/ 149 h 374"/>
                <a:gd name="T14" fmla="*/ 821 w 365"/>
                <a:gd name="T15" fmla="*/ 109 h 374"/>
                <a:gd name="T16" fmla="*/ 700 w 365"/>
                <a:gd name="T17" fmla="*/ 149 h 374"/>
                <a:gd name="T18" fmla="*/ 695 w 365"/>
                <a:gd name="T19" fmla="*/ 65 h 374"/>
                <a:gd name="T20" fmla="*/ 600 w 365"/>
                <a:gd name="T21" fmla="*/ 0 h 374"/>
                <a:gd name="T22" fmla="*/ 298 w 365"/>
                <a:gd name="T23" fmla="*/ 132 h 374"/>
                <a:gd name="T24" fmla="*/ 109 w 365"/>
                <a:gd name="T25" fmla="*/ 213 h 374"/>
                <a:gd name="T26" fmla="*/ 60 w 365"/>
                <a:gd name="T27" fmla="*/ 222 h 374"/>
                <a:gd name="T28" fmla="*/ 65 w 365"/>
                <a:gd name="T29" fmla="*/ 271 h 374"/>
                <a:gd name="T30" fmla="*/ 49 w 365"/>
                <a:gd name="T31" fmla="*/ 323 h 374"/>
                <a:gd name="T32" fmla="*/ 0 w 365"/>
                <a:gd name="T33" fmla="*/ 494 h 374"/>
                <a:gd name="T34" fmla="*/ 40 w 365"/>
                <a:gd name="T35" fmla="*/ 626 h 374"/>
                <a:gd name="T36" fmla="*/ 40 w 365"/>
                <a:gd name="T37" fmla="*/ 734 h 374"/>
                <a:gd name="T38" fmla="*/ 79 w 365"/>
                <a:gd name="T39" fmla="*/ 882 h 374"/>
                <a:gd name="T40" fmla="*/ 65 w 365"/>
                <a:gd name="T41" fmla="*/ 1034 h 374"/>
                <a:gd name="T42" fmla="*/ 148 w 365"/>
                <a:gd name="T43" fmla="*/ 1037 h 374"/>
                <a:gd name="T44" fmla="*/ 254 w 365"/>
                <a:gd name="T45" fmla="*/ 1095 h 374"/>
                <a:gd name="T46" fmla="*/ 271 w 365"/>
                <a:gd name="T47" fmla="*/ 1151 h 374"/>
                <a:gd name="T48" fmla="*/ 371 w 365"/>
                <a:gd name="T49" fmla="*/ 1195 h 374"/>
                <a:gd name="T50" fmla="*/ 439 w 365"/>
                <a:gd name="T51" fmla="*/ 1191 h 374"/>
                <a:gd name="T52" fmla="*/ 494 w 365"/>
                <a:gd name="T53" fmla="*/ 1251 h 374"/>
                <a:gd name="T54" fmla="*/ 551 w 365"/>
                <a:gd name="T55" fmla="*/ 1273 h 374"/>
                <a:gd name="T56" fmla="*/ 700 w 365"/>
                <a:gd name="T57" fmla="*/ 1425 h 374"/>
                <a:gd name="T58" fmla="*/ 857 w 365"/>
                <a:gd name="T59" fmla="*/ 1505 h 374"/>
                <a:gd name="T60" fmla="*/ 970 w 365"/>
                <a:gd name="T61" fmla="*/ 1448 h 374"/>
                <a:gd name="T62" fmla="*/ 1034 w 365"/>
                <a:gd name="T63" fmla="*/ 1448 h 374"/>
                <a:gd name="T64" fmla="*/ 1199 w 365"/>
                <a:gd name="T65" fmla="*/ 1498 h 374"/>
                <a:gd name="T66" fmla="*/ 1279 w 365"/>
                <a:gd name="T67" fmla="*/ 1519 h 374"/>
                <a:gd name="T68" fmla="*/ 1371 w 365"/>
                <a:gd name="T69" fmla="*/ 1251 h 374"/>
                <a:gd name="T70" fmla="*/ 1486 w 365"/>
                <a:gd name="T71" fmla="*/ 1116 h 3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65" h="374">
                  <a:moveTo>
                    <a:pt x="365" y="274"/>
                  </a:moveTo>
                  <a:lnTo>
                    <a:pt x="362" y="254"/>
                  </a:lnTo>
                  <a:lnTo>
                    <a:pt x="347" y="223"/>
                  </a:lnTo>
                  <a:lnTo>
                    <a:pt x="341" y="206"/>
                  </a:lnTo>
                  <a:lnTo>
                    <a:pt x="343" y="182"/>
                  </a:lnTo>
                  <a:lnTo>
                    <a:pt x="322" y="167"/>
                  </a:lnTo>
                  <a:lnTo>
                    <a:pt x="346" y="148"/>
                  </a:lnTo>
                  <a:lnTo>
                    <a:pt x="353" y="136"/>
                  </a:lnTo>
                  <a:lnTo>
                    <a:pt x="353" y="114"/>
                  </a:lnTo>
                  <a:lnTo>
                    <a:pt x="339" y="64"/>
                  </a:lnTo>
                  <a:lnTo>
                    <a:pt x="334" y="44"/>
                  </a:lnTo>
                  <a:lnTo>
                    <a:pt x="310" y="31"/>
                  </a:lnTo>
                  <a:lnTo>
                    <a:pt x="271" y="37"/>
                  </a:lnTo>
                  <a:lnTo>
                    <a:pt x="250" y="37"/>
                  </a:lnTo>
                  <a:lnTo>
                    <a:pt x="221" y="32"/>
                  </a:lnTo>
                  <a:lnTo>
                    <a:pt x="201" y="27"/>
                  </a:lnTo>
                  <a:lnTo>
                    <a:pt x="176" y="32"/>
                  </a:lnTo>
                  <a:lnTo>
                    <a:pt x="172" y="37"/>
                  </a:lnTo>
                  <a:lnTo>
                    <a:pt x="162" y="12"/>
                  </a:lnTo>
                  <a:lnTo>
                    <a:pt x="171" y="16"/>
                  </a:lnTo>
                  <a:lnTo>
                    <a:pt x="172" y="11"/>
                  </a:lnTo>
                  <a:lnTo>
                    <a:pt x="147" y="0"/>
                  </a:lnTo>
                  <a:lnTo>
                    <a:pt x="95" y="15"/>
                  </a:lnTo>
                  <a:lnTo>
                    <a:pt x="74" y="32"/>
                  </a:lnTo>
                  <a:lnTo>
                    <a:pt x="32" y="43"/>
                  </a:lnTo>
                  <a:lnTo>
                    <a:pt x="27" y="52"/>
                  </a:lnTo>
                  <a:lnTo>
                    <a:pt x="23" y="48"/>
                  </a:lnTo>
                  <a:lnTo>
                    <a:pt x="15" y="55"/>
                  </a:lnTo>
                  <a:lnTo>
                    <a:pt x="19" y="57"/>
                  </a:lnTo>
                  <a:lnTo>
                    <a:pt x="16" y="67"/>
                  </a:lnTo>
                  <a:lnTo>
                    <a:pt x="7" y="60"/>
                  </a:lnTo>
                  <a:lnTo>
                    <a:pt x="12" y="79"/>
                  </a:lnTo>
                  <a:lnTo>
                    <a:pt x="10" y="99"/>
                  </a:lnTo>
                  <a:lnTo>
                    <a:pt x="0" y="122"/>
                  </a:lnTo>
                  <a:lnTo>
                    <a:pt x="10" y="130"/>
                  </a:lnTo>
                  <a:lnTo>
                    <a:pt x="10" y="154"/>
                  </a:lnTo>
                  <a:lnTo>
                    <a:pt x="12" y="175"/>
                  </a:lnTo>
                  <a:lnTo>
                    <a:pt x="10" y="181"/>
                  </a:lnTo>
                  <a:lnTo>
                    <a:pt x="10" y="198"/>
                  </a:lnTo>
                  <a:lnTo>
                    <a:pt x="20" y="217"/>
                  </a:lnTo>
                  <a:lnTo>
                    <a:pt x="11" y="250"/>
                  </a:lnTo>
                  <a:lnTo>
                    <a:pt x="16" y="254"/>
                  </a:lnTo>
                  <a:lnTo>
                    <a:pt x="27" y="242"/>
                  </a:lnTo>
                  <a:lnTo>
                    <a:pt x="36" y="255"/>
                  </a:lnTo>
                  <a:lnTo>
                    <a:pt x="56" y="259"/>
                  </a:lnTo>
                  <a:lnTo>
                    <a:pt x="62" y="269"/>
                  </a:lnTo>
                  <a:lnTo>
                    <a:pt x="70" y="274"/>
                  </a:lnTo>
                  <a:lnTo>
                    <a:pt x="67" y="282"/>
                  </a:lnTo>
                  <a:lnTo>
                    <a:pt x="84" y="300"/>
                  </a:lnTo>
                  <a:lnTo>
                    <a:pt x="92" y="294"/>
                  </a:lnTo>
                  <a:lnTo>
                    <a:pt x="91" y="285"/>
                  </a:lnTo>
                  <a:lnTo>
                    <a:pt x="108" y="293"/>
                  </a:lnTo>
                  <a:lnTo>
                    <a:pt x="122" y="296"/>
                  </a:lnTo>
                  <a:lnTo>
                    <a:pt x="122" y="308"/>
                  </a:lnTo>
                  <a:lnTo>
                    <a:pt x="128" y="313"/>
                  </a:lnTo>
                  <a:lnTo>
                    <a:pt x="135" y="313"/>
                  </a:lnTo>
                  <a:lnTo>
                    <a:pt x="151" y="338"/>
                  </a:lnTo>
                  <a:lnTo>
                    <a:pt x="172" y="350"/>
                  </a:lnTo>
                  <a:lnTo>
                    <a:pt x="187" y="344"/>
                  </a:lnTo>
                  <a:lnTo>
                    <a:pt x="211" y="370"/>
                  </a:lnTo>
                  <a:lnTo>
                    <a:pt x="223" y="356"/>
                  </a:lnTo>
                  <a:lnTo>
                    <a:pt x="238" y="356"/>
                  </a:lnTo>
                  <a:lnTo>
                    <a:pt x="245" y="361"/>
                  </a:lnTo>
                  <a:lnTo>
                    <a:pt x="254" y="356"/>
                  </a:lnTo>
                  <a:lnTo>
                    <a:pt x="275" y="353"/>
                  </a:lnTo>
                  <a:lnTo>
                    <a:pt x="295" y="368"/>
                  </a:lnTo>
                  <a:lnTo>
                    <a:pt x="305" y="374"/>
                  </a:lnTo>
                  <a:lnTo>
                    <a:pt x="315" y="373"/>
                  </a:lnTo>
                  <a:lnTo>
                    <a:pt x="314" y="352"/>
                  </a:lnTo>
                  <a:lnTo>
                    <a:pt x="337" y="308"/>
                  </a:lnTo>
                  <a:lnTo>
                    <a:pt x="362" y="285"/>
                  </a:lnTo>
                  <a:lnTo>
                    <a:pt x="365" y="274"/>
                  </a:lnTo>
                  <a:close/>
                </a:path>
              </a:pathLst>
            </a:custGeom>
            <a:solidFill>
              <a:srgbClr val="003398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0" name="Freeform 20"/>
            <p:cNvSpPr>
              <a:spLocks noChangeAspect="1"/>
            </p:cNvSpPr>
            <p:nvPr/>
          </p:nvSpPr>
          <p:spPr bwMode="auto">
            <a:xfrm>
              <a:off x="2166" y="1963"/>
              <a:ext cx="247" cy="203"/>
            </a:xfrm>
            <a:custGeom>
              <a:avLst/>
              <a:gdLst>
                <a:gd name="T0" fmla="*/ 0 w 202"/>
                <a:gd name="T1" fmla="*/ 97 h 166"/>
                <a:gd name="T2" fmla="*/ 2 w 202"/>
                <a:gd name="T3" fmla="*/ 122 h 166"/>
                <a:gd name="T4" fmla="*/ 29 w 202"/>
                <a:gd name="T5" fmla="*/ 223 h 166"/>
                <a:gd name="T6" fmla="*/ 33 w 202"/>
                <a:gd name="T7" fmla="*/ 268 h 166"/>
                <a:gd name="T8" fmla="*/ 40 w 202"/>
                <a:gd name="T9" fmla="*/ 309 h 166"/>
                <a:gd name="T10" fmla="*/ 59 w 202"/>
                <a:gd name="T11" fmla="*/ 297 h 166"/>
                <a:gd name="T12" fmla="*/ 93 w 202"/>
                <a:gd name="T13" fmla="*/ 328 h 166"/>
                <a:gd name="T14" fmla="*/ 122 w 202"/>
                <a:gd name="T15" fmla="*/ 347 h 166"/>
                <a:gd name="T16" fmla="*/ 208 w 202"/>
                <a:gd name="T17" fmla="*/ 344 h 166"/>
                <a:gd name="T18" fmla="*/ 227 w 202"/>
                <a:gd name="T19" fmla="*/ 361 h 166"/>
                <a:gd name="T20" fmla="*/ 257 w 202"/>
                <a:gd name="T21" fmla="*/ 421 h 166"/>
                <a:gd name="T22" fmla="*/ 241 w 202"/>
                <a:gd name="T23" fmla="*/ 462 h 166"/>
                <a:gd name="T24" fmla="*/ 241 w 202"/>
                <a:gd name="T25" fmla="*/ 519 h 166"/>
                <a:gd name="T26" fmla="*/ 340 w 202"/>
                <a:gd name="T27" fmla="*/ 572 h 166"/>
                <a:gd name="T28" fmla="*/ 361 w 202"/>
                <a:gd name="T29" fmla="*/ 655 h 166"/>
                <a:gd name="T30" fmla="*/ 418 w 202"/>
                <a:gd name="T31" fmla="*/ 679 h 166"/>
                <a:gd name="T32" fmla="*/ 531 w 202"/>
                <a:gd name="T33" fmla="*/ 642 h 166"/>
                <a:gd name="T34" fmla="*/ 572 w 202"/>
                <a:gd name="T35" fmla="*/ 649 h 166"/>
                <a:gd name="T36" fmla="*/ 565 w 202"/>
                <a:gd name="T37" fmla="*/ 604 h 166"/>
                <a:gd name="T38" fmla="*/ 633 w 202"/>
                <a:gd name="T39" fmla="*/ 561 h 166"/>
                <a:gd name="T40" fmla="*/ 680 w 202"/>
                <a:gd name="T41" fmla="*/ 591 h 166"/>
                <a:gd name="T42" fmla="*/ 699 w 202"/>
                <a:gd name="T43" fmla="*/ 569 h 166"/>
                <a:gd name="T44" fmla="*/ 679 w 202"/>
                <a:gd name="T45" fmla="*/ 509 h 166"/>
                <a:gd name="T46" fmla="*/ 714 w 202"/>
                <a:gd name="T47" fmla="*/ 462 h 166"/>
                <a:gd name="T48" fmla="*/ 703 w 202"/>
                <a:gd name="T49" fmla="*/ 378 h 166"/>
                <a:gd name="T50" fmla="*/ 806 w 202"/>
                <a:gd name="T51" fmla="*/ 329 h 166"/>
                <a:gd name="T52" fmla="*/ 824 w 202"/>
                <a:gd name="T53" fmla="*/ 273 h 166"/>
                <a:gd name="T54" fmla="*/ 783 w 202"/>
                <a:gd name="T55" fmla="*/ 268 h 166"/>
                <a:gd name="T56" fmla="*/ 783 w 202"/>
                <a:gd name="T57" fmla="*/ 223 h 166"/>
                <a:gd name="T58" fmla="*/ 823 w 202"/>
                <a:gd name="T59" fmla="*/ 187 h 166"/>
                <a:gd name="T60" fmla="*/ 764 w 202"/>
                <a:gd name="T61" fmla="*/ 169 h 166"/>
                <a:gd name="T62" fmla="*/ 712 w 202"/>
                <a:gd name="T63" fmla="*/ 108 h 166"/>
                <a:gd name="T64" fmla="*/ 646 w 202"/>
                <a:gd name="T65" fmla="*/ 65 h 166"/>
                <a:gd name="T66" fmla="*/ 584 w 202"/>
                <a:gd name="T67" fmla="*/ 65 h 166"/>
                <a:gd name="T68" fmla="*/ 555 w 202"/>
                <a:gd name="T69" fmla="*/ 1 h 166"/>
                <a:gd name="T70" fmla="*/ 525 w 202"/>
                <a:gd name="T71" fmla="*/ 0 h 166"/>
                <a:gd name="T72" fmla="*/ 499 w 202"/>
                <a:gd name="T73" fmla="*/ 33 h 166"/>
                <a:gd name="T74" fmla="*/ 459 w 202"/>
                <a:gd name="T75" fmla="*/ 40 h 166"/>
                <a:gd name="T76" fmla="*/ 384 w 202"/>
                <a:gd name="T77" fmla="*/ 16 h 166"/>
                <a:gd name="T78" fmla="*/ 302 w 202"/>
                <a:gd name="T79" fmla="*/ 20 h 166"/>
                <a:gd name="T80" fmla="*/ 287 w 202"/>
                <a:gd name="T81" fmla="*/ 16 h 166"/>
                <a:gd name="T82" fmla="*/ 260 w 202"/>
                <a:gd name="T83" fmla="*/ 24 h 166"/>
                <a:gd name="T84" fmla="*/ 208 w 202"/>
                <a:gd name="T85" fmla="*/ 2 h 166"/>
                <a:gd name="T86" fmla="*/ 109 w 202"/>
                <a:gd name="T87" fmla="*/ 35 h 166"/>
                <a:gd name="T88" fmla="*/ 93 w 202"/>
                <a:gd name="T89" fmla="*/ 53 h 166"/>
                <a:gd name="T90" fmla="*/ 73 w 202"/>
                <a:gd name="T91" fmla="*/ 59 h 166"/>
                <a:gd name="T92" fmla="*/ 33 w 202"/>
                <a:gd name="T93" fmla="*/ 108 h 166"/>
                <a:gd name="T94" fmla="*/ 0 w 202"/>
                <a:gd name="T95" fmla="*/ 97 h 16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02" h="166">
                  <a:moveTo>
                    <a:pt x="0" y="24"/>
                  </a:moveTo>
                  <a:lnTo>
                    <a:pt x="2" y="30"/>
                  </a:lnTo>
                  <a:lnTo>
                    <a:pt x="7" y="55"/>
                  </a:lnTo>
                  <a:lnTo>
                    <a:pt x="8" y="65"/>
                  </a:lnTo>
                  <a:lnTo>
                    <a:pt x="10" y="75"/>
                  </a:lnTo>
                  <a:lnTo>
                    <a:pt x="14" y="73"/>
                  </a:lnTo>
                  <a:lnTo>
                    <a:pt x="23" y="79"/>
                  </a:lnTo>
                  <a:lnTo>
                    <a:pt x="30" y="85"/>
                  </a:lnTo>
                  <a:lnTo>
                    <a:pt x="51" y="84"/>
                  </a:lnTo>
                  <a:lnTo>
                    <a:pt x="56" y="88"/>
                  </a:lnTo>
                  <a:lnTo>
                    <a:pt x="63" y="103"/>
                  </a:lnTo>
                  <a:lnTo>
                    <a:pt x="59" y="113"/>
                  </a:lnTo>
                  <a:lnTo>
                    <a:pt x="59" y="127"/>
                  </a:lnTo>
                  <a:lnTo>
                    <a:pt x="83" y="140"/>
                  </a:lnTo>
                  <a:lnTo>
                    <a:pt x="88" y="160"/>
                  </a:lnTo>
                  <a:lnTo>
                    <a:pt x="102" y="166"/>
                  </a:lnTo>
                  <a:lnTo>
                    <a:pt x="130" y="157"/>
                  </a:lnTo>
                  <a:lnTo>
                    <a:pt x="140" y="159"/>
                  </a:lnTo>
                  <a:lnTo>
                    <a:pt x="138" y="148"/>
                  </a:lnTo>
                  <a:lnTo>
                    <a:pt x="155" y="137"/>
                  </a:lnTo>
                  <a:lnTo>
                    <a:pt x="167" y="145"/>
                  </a:lnTo>
                  <a:lnTo>
                    <a:pt x="171" y="139"/>
                  </a:lnTo>
                  <a:lnTo>
                    <a:pt x="166" y="124"/>
                  </a:lnTo>
                  <a:lnTo>
                    <a:pt x="175" y="113"/>
                  </a:lnTo>
                  <a:lnTo>
                    <a:pt x="172" y="92"/>
                  </a:lnTo>
                  <a:lnTo>
                    <a:pt x="197" y="80"/>
                  </a:lnTo>
                  <a:lnTo>
                    <a:pt x="202" y="67"/>
                  </a:lnTo>
                  <a:lnTo>
                    <a:pt x="191" y="65"/>
                  </a:lnTo>
                  <a:lnTo>
                    <a:pt x="191" y="55"/>
                  </a:lnTo>
                  <a:lnTo>
                    <a:pt x="201" y="46"/>
                  </a:lnTo>
                  <a:lnTo>
                    <a:pt x="187" y="41"/>
                  </a:lnTo>
                  <a:lnTo>
                    <a:pt x="174" y="26"/>
                  </a:lnTo>
                  <a:lnTo>
                    <a:pt x="158" y="16"/>
                  </a:lnTo>
                  <a:lnTo>
                    <a:pt x="143" y="16"/>
                  </a:lnTo>
                  <a:lnTo>
                    <a:pt x="136" y="1"/>
                  </a:lnTo>
                  <a:lnTo>
                    <a:pt x="128" y="0"/>
                  </a:lnTo>
                  <a:lnTo>
                    <a:pt x="122" y="8"/>
                  </a:lnTo>
                  <a:lnTo>
                    <a:pt x="112" y="10"/>
                  </a:lnTo>
                  <a:lnTo>
                    <a:pt x="94" y="4"/>
                  </a:lnTo>
                  <a:lnTo>
                    <a:pt x="74" y="5"/>
                  </a:lnTo>
                  <a:lnTo>
                    <a:pt x="70" y="4"/>
                  </a:lnTo>
                  <a:lnTo>
                    <a:pt x="64" y="6"/>
                  </a:lnTo>
                  <a:lnTo>
                    <a:pt x="51" y="2"/>
                  </a:lnTo>
                  <a:lnTo>
                    <a:pt x="27" y="9"/>
                  </a:lnTo>
                  <a:lnTo>
                    <a:pt x="23" y="13"/>
                  </a:lnTo>
                  <a:lnTo>
                    <a:pt x="18" y="14"/>
                  </a:lnTo>
                  <a:lnTo>
                    <a:pt x="8" y="2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1" name="Freeform 21"/>
            <p:cNvSpPr>
              <a:spLocks noChangeAspect="1"/>
            </p:cNvSpPr>
            <p:nvPr/>
          </p:nvSpPr>
          <p:spPr bwMode="auto">
            <a:xfrm>
              <a:off x="2164" y="1834"/>
              <a:ext cx="304" cy="185"/>
            </a:xfrm>
            <a:custGeom>
              <a:avLst/>
              <a:gdLst>
                <a:gd name="T0" fmla="*/ 440 w 249"/>
                <a:gd name="T1" fmla="*/ 49 h 151"/>
                <a:gd name="T2" fmla="*/ 444 w 249"/>
                <a:gd name="T3" fmla="*/ 181 h 151"/>
                <a:gd name="T4" fmla="*/ 422 w 249"/>
                <a:gd name="T5" fmla="*/ 227 h 151"/>
                <a:gd name="T6" fmla="*/ 420 w 249"/>
                <a:gd name="T7" fmla="*/ 271 h 151"/>
                <a:gd name="T8" fmla="*/ 405 w 249"/>
                <a:gd name="T9" fmla="*/ 238 h 151"/>
                <a:gd name="T10" fmla="*/ 355 w 249"/>
                <a:gd name="T11" fmla="*/ 259 h 151"/>
                <a:gd name="T12" fmla="*/ 315 w 249"/>
                <a:gd name="T13" fmla="*/ 238 h 151"/>
                <a:gd name="T14" fmla="*/ 291 w 249"/>
                <a:gd name="T15" fmla="*/ 167 h 151"/>
                <a:gd name="T16" fmla="*/ 282 w 249"/>
                <a:gd name="T17" fmla="*/ 196 h 151"/>
                <a:gd name="T18" fmla="*/ 272 w 249"/>
                <a:gd name="T19" fmla="*/ 148 h 151"/>
                <a:gd name="T20" fmla="*/ 223 w 249"/>
                <a:gd name="T21" fmla="*/ 93 h 151"/>
                <a:gd name="T22" fmla="*/ 200 w 249"/>
                <a:gd name="T23" fmla="*/ 60 h 151"/>
                <a:gd name="T24" fmla="*/ 149 w 249"/>
                <a:gd name="T25" fmla="*/ 87 h 151"/>
                <a:gd name="T26" fmla="*/ 122 w 249"/>
                <a:gd name="T27" fmla="*/ 93 h 151"/>
                <a:gd name="T28" fmla="*/ 94 w 249"/>
                <a:gd name="T29" fmla="*/ 111 h 151"/>
                <a:gd name="T30" fmla="*/ 63 w 249"/>
                <a:gd name="T31" fmla="*/ 181 h 151"/>
                <a:gd name="T32" fmla="*/ 52 w 249"/>
                <a:gd name="T33" fmla="*/ 259 h 151"/>
                <a:gd name="T34" fmla="*/ 16 w 249"/>
                <a:gd name="T35" fmla="*/ 327 h 151"/>
                <a:gd name="T36" fmla="*/ 0 w 249"/>
                <a:gd name="T37" fmla="*/ 467 h 151"/>
                <a:gd name="T38" fmla="*/ 2 w 249"/>
                <a:gd name="T39" fmla="*/ 538 h 151"/>
                <a:gd name="T40" fmla="*/ 40 w 249"/>
                <a:gd name="T41" fmla="*/ 540 h 151"/>
                <a:gd name="T42" fmla="*/ 77 w 249"/>
                <a:gd name="T43" fmla="*/ 493 h 151"/>
                <a:gd name="T44" fmla="*/ 101 w 249"/>
                <a:gd name="T45" fmla="*/ 491 h 151"/>
                <a:gd name="T46" fmla="*/ 115 w 249"/>
                <a:gd name="T47" fmla="*/ 475 h 151"/>
                <a:gd name="T48" fmla="*/ 214 w 249"/>
                <a:gd name="T49" fmla="*/ 441 h 151"/>
                <a:gd name="T50" fmla="*/ 270 w 249"/>
                <a:gd name="T51" fmla="*/ 462 h 151"/>
                <a:gd name="T52" fmla="*/ 291 w 249"/>
                <a:gd name="T53" fmla="*/ 452 h 151"/>
                <a:gd name="T54" fmla="*/ 315 w 249"/>
                <a:gd name="T55" fmla="*/ 455 h 151"/>
                <a:gd name="T56" fmla="*/ 389 w 249"/>
                <a:gd name="T57" fmla="*/ 452 h 151"/>
                <a:gd name="T58" fmla="*/ 461 w 249"/>
                <a:gd name="T59" fmla="*/ 479 h 151"/>
                <a:gd name="T60" fmla="*/ 501 w 249"/>
                <a:gd name="T61" fmla="*/ 467 h 151"/>
                <a:gd name="T62" fmla="*/ 526 w 249"/>
                <a:gd name="T63" fmla="*/ 439 h 151"/>
                <a:gd name="T64" fmla="*/ 554 w 249"/>
                <a:gd name="T65" fmla="*/ 440 h 151"/>
                <a:gd name="T66" fmla="*/ 586 w 249"/>
                <a:gd name="T67" fmla="*/ 500 h 151"/>
                <a:gd name="T68" fmla="*/ 646 w 249"/>
                <a:gd name="T69" fmla="*/ 500 h 151"/>
                <a:gd name="T70" fmla="*/ 711 w 249"/>
                <a:gd name="T71" fmla="*/ 540 h 151"/>
                <a:gd name="T72" fmla="*/ 764 w 249"/>
                <a:gd name="T73" fmla="*/ 604 h 151"/>
                <a:gd name="T74" fmla="*/ 823 w 249"/>
                <a:gd name="T75" fmla="*/ 627 h 151"/>
                <a:gd name="T76" fmla="*/ 857 w 249"/>
                <a:gd name="T77" fmla="*/ 572 h 151"/>
                <a:gd name="T78" fmla="*/ 917 w 249"/>
                <a:gd name="T79" fmla="*/ 587 h 151"/>
                <a:gd name="T80" fmla="*/ 986 w 249"/>
                <a:gd name="T81" fmla="*/ 467 h 151"/>
                <a:gd name="T82" fmla="*/ 1006 w 249"/>
                <a:gd name="T83" fmla="*/ 462 h 151"/>
                <a:gd name="T84" fmla="*/ 991 w 249"/>
                <a:gd name="T85" fmla="*/ 388 h 151"/>
                <a:gd name="T86" fmla="*/ 912 w 249"/>
                <a:gd name="T87" fmla="*/ 271 h 151"/>
                <a:gd name="T88" fmla="*/ 929 w 249"/>
                <a:gd name="T89" fmla="*/ 181 h 151"/>
                <a:gd name="T90" fmla="*/ 858 w 249"/>
                <a:gd name="T91" fmla="*/ 99 h 151"/>
                <a:gd name="T92" fmla="*/ 824 w 249"/>
                <a:gd name="T93" fmla="*/ 91 h 151"/>
                <a:gd name="T94" fmla="*/ 748 w 249"/>
                <a:gd name="T95" fmla="*/ 111 h 151"/>
                <a:gd name="T96" fmla="*/ 695 w 249"/>
                <a:gd name="T97" fmla="*/ 71 h 151"/>
                <a:gd name="T98" fmla="*/ 676 w 249"/>
                <a:gd name="T99" fmla="*/ 47 h 151"/>
                <a:gd name="T100" fmla="*/ 641 w 249"/>
                <a:gd name="T101" fmla="*/ 31 h 151"/>
                <a:gd name="T102" fmla="*/ 574 w 249"/>
                <a:gd name="T103" fmla="*/ 0 h 151"/>
                <a:gd name="T104" fmla="*/ 512 w 249"/>
                <a:gd name="T105" fmla="*/ 13 h 151"/>
                <a:gd name="T106" fmla="*/ 486 w 249"/>
                <a:gd name="T107" fmla="*/ 40 h 151"/>
                <a:gd name="T108" fmla="*/ 440 w 249"/>
                <a:gd name="T109" fmla="*/ 49 h 15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49" h="151">
                  <a:moveTo>
                    <a:pt x="109" y="12"/>
                  </a:moveTo>
                  <a:lnTo>
                    <a:pt x="110" y="44"/>
                  </a:lnTo>
                  <a:lnTo>
                    <a:pt x="105" y="55"/>
                  </a:lnTo>
                  <a:lnTo>
                    <a:pt x="104" y="65"/>
                  </a:lnTo>
                  <a:lnTo>
                    <a:pt x="101" y="57"/>
                  </a:lnTo>
                  <a:lnTo>
                    <a:pt x="88" y="62"/>
                  </a:lnTo>
                  <a:lnTo>
                    <a:pt x="78" y="57"/>
                  </a:lnTo>
                  <a:lnTo>
                    <a:pt x="72" y="40"/>
                  </a:lnTo>
                  <a:lnTo>
                    <a:pt x="70" y="47"/>
                  </a:lnTo>
                  <a:lnTo>
                    <a:pt x="68" y="36"/>
                  </a:lnTo>
                  <a:lnTo>
                    <a:pt x="56" y="23"/>
                  </a:lnTo>
                  <a:lnTo>
                    <a:pt x="50" y="15"/>
                  </a:lnTo>
                  <a:lnTo>
                    <a:pt x="37" y="20"/>
                  </a:lnTo>
                  <a:lnTo>
                    <a:pt x="30" y="23"/>
                  </a:lnTo>
                  <a:lnTo>
                    <a:pt x="24" y="27"/>
                  </a:lnTo>
                  <a:lnTo>
                    <a:pt x="16" y="44"/>
                  </a:lnTo>
                  <a:lnTo>
                    <a:pt x="13" y="62"/>
                  </a:lnTo>
                  <a:lnTo>
                    <a:pt x="4" y="78"/>
                  </a:lnTo>
                  <a:lnTo>
                    <a:pt x="0" y="113"/>
                  </a:lnTo>
                  <a:lnTo>
                    <a:pt x="2" y="129"/>
                  </a:lnTo>
                  <a:lnTo>
                    <a:pt x="10" y="131"/>
                  </a:lnTo>
                  <a:lnTo>
                    <a:pt x="20" y="119"/>
                  </a:lnTo>
                  <a:lnTo>
                    <a:pt x="25" y="118"/>
                  </a:lnTo>
                  <a:lnTo>
                    <a:pt x="29" y="114"/>
                  </a:lnTo>
                  <a:lnTo>
                    <a:pt x="53" y="107"/>
                  </a:lnTo>
                  <a:lnTo>
                    <a:pt x="66" y="111"/>
                  </a:lnTo>
                  <a:lnTo>
                    <a:pt x="72" y="109"/>
                  </a:lnTo>
                  <a:lnTo>
                    <a:pt x="78" y="110"/>
                  </a:lnTo>
                  <a:lnTo>
                    <a:pt x="96" y="109"/>
                  </a:lnTo>
                  <a:lnTo>
                    <a:pt x="114" y="115"/>
                  </a:lnTo>
                  <a:lnTo>
                    <a:pt x="124" y="113"/>
                  </a:lnTo>
                  <a:lnTo>
                    <a:pt x="130" y="105"/>
                  </a:lnTo>
                  <a:lnTo>
                    <a:pt x="138" y="106"/>
                  </a:lnTo>
                  <a:lnTo>
                    <a:pt x="145" y="121"/>
                  </a:lnTo>
                  <a:lnTo>
                    <a:pt x="160" y="121"/>
                  </a:lnTo>
                  <a:lnTo>
                    <a:pt x="176" y="131"/>
                  </a:lnTo>
                  <a:lnTo>
                    <a:pt x="189" y="146"/>
                  </a:lnTo>
                  <a:lnTo>
                    <a:pt x="203" y="151"/>
                  </a:lnTo>
                  <a:lnTo>
                    <a:pt x="212" y="138"/>
                  </a:lnTo>
                  <a:lnTo>
                    <a:pt x="227" y="141"/>
                  </a:lnTo>
                  <a:lnTo>
                    <a:pt x="244" y="113"/>
                  </a:lnTo>
                  <a:lnTo>
                    <a:pt x="249" y="111"/>
                  </a:lnTo>
                  <a:lnTo>
                    <a:pt x="245" y="93"/>
                  </a:lnTo>
                  <a:lnTo>
                    <a:pt x="225" y="65"/>
                  </a:lnTo>
                  <a:lnTo>
                    <a:pt x="229" y="44"/>
                  </a:lnTo>
                  <a:lnTo>
                    <a:pt x="213" y="24"/>
                  </a:lnTo>
                  <a:lnTo>
                    <a:pt x="204" y="22"/>
                  </a:lnTo>
                  <a:lnTo>
                    <a:pt x="185" y="27"/>
                  </a:lnTo>
                  <a:lnTo>
                    <a:pt x="172" y="16"/>
                  </a:lnTo>
                  <a:lnTo>
                    <a:pt x="168" y="11"/>
                  </a:lnTo>
                  <a:lnTo>
                    <a:pt x="158" y="7"/>
                  </a:lnTo>
                  <a:lnTo>
                    <a:pt x="142" y="0"/>
                  </a:lnTo>
                  <a:lnTo>
                    <a:pt x="126" y="3"/>
                  </a:lnTo>
                  <a:lnTo>
                    <a:pt x="120" y="10"/>
                  </a:lnTo>
                  <a:lnTo>
                    <a:pt x="109" y="12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2" name="Freeform 22"/>
            <p:cNvSpPr>
              <a:spLocks noChangeAspect="1"/>
            </p:cNvSpPr>
            <p:nvPr/>
          </p:nvSpPr>
          <p:spPr bwMode="auto">
            <a:xfrm>
              <a:off x="2258" y="1694"/>
              <a:ext cx="184" cy="173"/>
            </a:xfrm>
            <a:custGeom>
              <a:avLst/>
              <a:gdLst>
                <a:gd name="T0" fmla="*/ 554 w 151"/>
                <a:gd name="T1" fmla="*/ 23 h 142"/>
                <a:gd name="T2" fmla="*/ 528 w 151"/>
                <a:gd name="T3" fmla="*/ 40 h 142"/>
                <a:gd name="T4" fmla="*/ 433 w 151"/>
                <a:gd name="T5" fmla="*/ 41 h 142"/>
                <a:gd name="T6" fmla="*/ 395 w 151"/>
                <a:gd name="T7" fmla="*/ 23 h 142"/>
                <a:gd name="T8" fmla="*/ 341 w 151"/>
                <a:gd name="T9" fmla="*/ 28 h 142"/>
                <a:gd name="T10" fmla="*/ 305 w 151"/>
                <a:gd name="T11" fmla="*/ 2 h 142"/>
                <a:gd name="T12" fmla="*/ 286 w 151"/>
                <a:gd name="T13" fmla="*/ 16 h 142"/>
                <a:gd name="T14" fmla="*/ 271 w 151"/>
                <a:gd name="T15" fmla="*/ 0 h 142"/>
                <a:gd name="T16" fmla="*/ 242 w 151"/>
                <a:gd name="T17" fmla="*/ 13 h 142"/>
                <a:gd name="T18" fmla="*/ 235 w 151"/>
                <a:gd name="T19" fmla="*/ 40 h 142"/>
                <a:gd name="T20" fmla="*/ 184 w 151"/>
                <a:gd name="T21" fmla="*/ 49 h 142"/>
                <a:gd name="T22" fmla="*/ 163 w 151"/>
                <a:gd name="T23" fmla="*/ 33 h 142"/>
                <a:gd name="T24" fmla="*/ 163 w 151"/>
                <a:gd name="T25" fmla="*/ 60 h 142"/>
                <a:gd name="T26" fmla="*/ 115 w 151"/>
                <a:gd name="T27" fmla="*/ 60 h 142"/>
                <a:gd name="T28" fmla="*/ 74 w 151"/>
                <a:gd name="T29" fmla="*/ 89 h 142"/>
                <a:gd name="T30" fmla="*/ 74 w 151"/>
                <a:gd name="T31" fmla="*/ 106 h 142"/>
                <a:gd name="T32" fmla="*/ 16 w 151"/>
                <a:gd name="T33" fmla="*/ 123 h 142"/>
                <a:gd name="T34" fmla="*/ 0 w 151"/>
                <a:gd name="T35" fmla="*/ 183 h 142"/>
                <a:gd name="T36" fmla="*/ 16 w 151"/>
                <a:gd name="T37" fmla="*/ 199 h 142"/>
                <a:gd name="T38" fmla="*/ 1 w 151"/>
                <a:gd name="T39" fmla="*/ 234 h 142"/>
                <a:gd name="T40" fmla="*/ 41 w 151"/>
                <a:gd name="T41" fmla="*/ 250 h 142"/>
                <a:gd name="T42" fmla="*/ 16 w 151"/>
                <a:gd name="T43" fmla="*/ 253 h 142"/>
                <a:gd name="T44" fmla="*/ 13 w 151"/>
                <a:gd name="T45" fmla="*/ 280 h 142"/>
                <a:gd name="T46" fmla="*/ 49 w 151"/>
                <a:gd name="T47" fmla="*/ 355 h 142"/>
                <a:gd name="T48" fmla="*/ 71 w 151"/>
                <a:gd name="T49" fmla="*/ 355 h 142"/>
                <a:gd name="T50" fmla="*/ 87 w 151"/>
                <a:gd name="T51" fmla="*/ 375 h 142"/>
                <a:gd name="T52" fmla="*/ 108 w 151"/>
                <a:gd name="T53" fmla="*/ 342 h 142"/>
                <a:gd name="T54" fmla="*/ 140 w 151"/>
                <a:gd name="T55" fmla="*/ 342 h 142"/>
                <a:gd name="T56" fmla="*/ 129 w 151"/>
                <a:gd name="T57" fmla="*/ 506 h 142"/>
                <a:gd name="T58" fmla="*/ 171 w 151"/>
                <a:gd name="T59" fmla="*/ 496 h 142"/>
                <a:gd name="T60" fmla="*/ 196 w 151"/>
                <a:gd name="T61" fmla="*/ 470 h 142"/>
                <a:gd name="T62" fmla="*/ 258 w 151"/>
                <a:gd name="T63" fmla="*/ 457 h 142"/>
                <a:gd name="T64" fmla="*/ 324 w 151"/>
                <a:gd name="T65" fmla="*/ 489 h 142"/>
                <a:gd name="T66" fmla="*/ 364 w 151"/>
                <a:gd name="T67" fmla="*/ 504 h 142"/>
                <a:gd name="T68" fmla="*/ 380 w 151"/>
                <a:gd name="T69" fmla="*/ 524 h 142"/>
                <a:gd name="T70" fmla="*/ 433 w 151"/>
                <a:gd name="T71" fmla="*/ 565 h 142"/>
                <a:gd name="T72" fmla="*/ 507 w 151"/>
                <a:gd name="T73" fmla="*/ 545 h 142"/>
                <a:gd name="T74" fmla="*/ 543 w 151"/>
                <a:gd name="T75" fmla="*/ 553 h 142"/>
                <a:gd name="T76" fmla="*/ 582 w 151"/>
                <a:gd name="T77" fmla="*/ 475 h 142"/>
                <a:gd name="T78" fmla="*/ 524 w 151"/>
                <a:gd name="T79" fmla="*/ 355 h 142"/>
                <a:gd name="T80" fmla="*/ 463 w 151"/>
                <a:gd name="T81" fmla="*/ 239 h 142"/>
                <a:gd name="T82" fmla="*/ 543 w 151"/>
                <a:gd name="T83" fmla="*/ 175 h 142"/>
                <a:gd name="T84" fmla="*/ 603 w 151"/>
                <a:gd name="T85" fmla="*/ 106 h 142"/>
                <a:gd name="T86" fmla="*/ 554 w 151"/>
                <a:gd name="T87" fmla="*/ 23 h 1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51" h="142">
                  <a:moveTo>
                    <a:pt x="139" y="6"/>
                  </a:moveTo>
                  <a:lnTo>
                    <a:pt x="132" y="10"/>
                  </a:lnTo>
                  <a:lnTo>
                    <a:pt x="108" y="11"/>
                  </a:lnTo>
                  <a:lnTo>
                    <a:pt x="99" y="6"/>
                  </a:lnTo>
                  <a:lnTo>
                    <a:pt x="85" y="7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7" y="0"/>
                  </a:lnTo>
                  <a:lnTo>
                    <a:pt x="61" y="3"/>
                  </a:lnTo>
                  <a:lnTo>
                    <a:pt x="59" y="10"/>
                  </a:lnTo>
                  <a:lnTo>
                    <a:pt x="47" y="12"/>
                  </a:lnTo>
                  <a:lnTo>
                    <a:pt x="41" y="8"/>
                  </a:lnTo>
                  <a:lnTo>
                    <a:pt x="41" y="15"/>
                  </a:lnTo>
                  <a:lnTo>
                    <a:pt x="29" y="15"/>
                  </a:lnTo>
                  <a:lnTo>
                    <a:pt x="19" y="22"/>
                  </a:lnTo>
                  <a:lnTo>
                    <a:pt x="19" y="26"/>
                  </a:lnTo>
                  <a:lnTo>
                    <a:pt x="4" y="31"/>
                  </a:lnTo>
                  <a:lnTo>
                    <a:pt x="0" y="46"/>
                  </a:lnTo>
                  <a:lnTo>
                    <a:pt x="4" y="50"/>
                  </a:lnTo>
                  <a:lnTo>
                    <a:pt x="1" y="59"/>
                  </a:lnTo>
                  <a:lnTo>
                    <a:pt x="11" y="62"/>
                  </a:lnTo>
                  <a:lnTo>
                    <a:pt x="4" y="63"/>
                  </a:lnTo>
                  <a:lnTo>
                    <a:pt x="3" y="70"/>
                  </a:lnTo>
                  <a:lnTo>
                    <a:pt x="12" y="89"/>
                  </a:lnTo>
                  <a:lnTo>
                    <a:pt x="17" y="89"/>
                  </a:lnTo>
                  <a:lnTo>
                    <a:pt x="21" y="94"/>
                  </a:lnTo>
                  <a:lnTo>
                    <a:pt x="27" y="86"/>
                  </a:lnTo>
                  <a:lnTo>
                    <a:pt x="35" y="86"/>
                  </a:lnTo>
                  <a:lnTo>
                    <a:pt x="32" y="127"/>
                  </a:lnTo>
                  <a:lnTo>
                    <a:pt x="43" y="125"/>
                  </a:lnTo>
                  <a:lnTo>
                    <a:pt x="49" y="118"/>
                  </a:lnTo>
                  <a:lnTo>
                    <a:pt x="65" y="115"/>
                  </a:lnTo>
                  <a:lnTo>
                    <a:pt x="81" y="122"/>
                  </a:lnTo>
                  <a:lnTo>
                    <a:pt x="91" y="126"/>
                  </a:lnTo>
                  <a:lnTo>
                    <a:pt x="95" y="131"/>
                  </a:lnTo>
                  <a:lnTo>
                    <a:pt x="108" y="142"/>
                  </a:lnTo>
                  <a:lnTo>
                    <a:pt x="127" y="137"/>
                  </a:lnTo>
                  <a:lnTo>
                    <a:pt x="136" y="139"/>
                  </a:lnTo>
                  <a:lnTo>
                    <a:pt x="146" y="119"/>
                  </a:lnTo>
                  <a:lnTo>
                    <a:pt x="131" y="89"/>
                  </a:lnTo>
                  <a:lnTo>
                    <a:pt x="116" y="60"/>
                  </a:lnTo>
                  <a:lnTo>
                    <a:pt x="136" y="44"/>
                  </a:lnTo>
                  <a:lnTo>
                    <a:pt x="151" y="26"/>
                  </a:lnTo>
                  <a:lnTo>
                    <a:pt x="139" y="6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3" name="Freeform 23"/>
            <p:cNvSpPr>
              <a:spLocks noChangeAspect="1"/>
            </p:cNvSpPr>
            <p:nvPr/>
          </p:nvSpPr>
          <p:spPr bwMode="auto">
            <a:xfrm>
              <a:off x="2205" y="1746"/>
              <a:ext cx="34" cy="28"/>
            </a:xfrm>
            <a:custGeom>
              <a:avLst/>
              <a:gdLst>
                <a:gd name="T0" fmla="*/ 74 w 28"/>
                <a:gd name="T1" fmla="*/ 0 h 23"/>
                <a:gd name="T2" fmla="*/ 41 w 28"/>
                <a:gd name="T3" fmla="*/ 33 h 23"/>
                <a:gd name="T4" fmla="*/ 0 w 28"/>
                <a:gd name="T5" fmla="*/ 41 h 23"/>
                <a:gd name="T6" fmla="*/ 28 w 28"/>
                <a:gd name="T7" fmla="*/ 50 h 23"/>
                <a:gd name="T8" fmla="*/ 41 w 28"/>
                <a:gd name="T9" fmla="*/ 90 h 23"/>
                <a:gd name="T10" fmla="*/ 61 w 28"/>
                <a:gd name="T11" fmla="*/ 90 h 23"/>
                <a:gd name="T12" fmla="*/ 74 w 28"/>
                <a:gd name="T13" fmla="*/ 69 h 23"/>
                <a:gd name="T14" fmla="*/ 109 w 28"/>
                <a:gd name="T15" fmla="*/ 50 h 23"/>
                <a:gd name="T16" fmla="*/ 109 w 28"/>
                <a:gd name="T17" fmla="*/ 28 h 23"/>
                <a:gd name="T18" fmla="*/ 74 w 28"/>
                <a:gd name="T19" fmla="*/ 0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" h="23">
                  <a:moveTo>
                    <a:pt x="19" y="0"/>
                  </a:moveTo>
                  <a:lnTo>
                    <a:pt x="11" y="8"/>
                  </a:lnTo>
                  <a:lnTo>
                    <a:pt x="0" y="11"/>
                  </a:lnTo>
                  <a:lnTo>
                    <a:pt x="7" y="13"/>
                  </a:lnTo>
                  <a:lnTo>
                    <a:pt x="11" y="23"/>
                  </a:lnTo>
                  <a:lnTo>
                    <a:pt x="16" y="23"/>
                  </a:lnTo>
                  <a:lnTo>
                    <a:pt x="19" y="17"/>
                  </a:lnTo>
                  <a:lnTo>
                    <a:pt x="28" y="13"/>
                  </a:lnTo>
                  <a:lnTo>
                    <a:pt x="28" y="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4" name="Freeform 24"/>
            <p:cNvSpPr>
              <a:spLocks noChangeAspect="1"/>
            </p:cNvSpPr>
            <p:nvPr/>
          </p:nvSpPr>
          <p:spPr bwMode="auto">
            <a:xfrm>
              <a:off x="2160" y="870"/>
              <a:ext cx="360" cy="816"/>
            </a:xfrm>
            <a:custGeom>
              <a:avLst/>
              <a:gdLst>
                <a:gd name="T0" fmla="*/ 1189 w 295"/>
                <a:gd name="T1" fmla="*/ 1863 h 668"/>
                <a:gd name="T2" fmla="*/ 1017 w 295"/>
                <a:gd name="T3" fmla="*/ 2231 h 668"/>
                <a:gd name="T4" fmla="*/ 849 w 295"/>
                <a:gd name="T5" fmla="*/ 2454 h 668"/>
                <a:gd name="T6" fmla="*/ 823 w 295"/>
                <a:gd name="T7" fmla="*/ 2476 h 668"/>
                <a:gd name="T8" fmla="*/ 803 w 295"/>
                <a:gd name="T9" fmla="*/ 2493 h 668"/>
                <a:gd name="T10" fmla="*/ 626 w 295"/>
                <a:gd name="T11" fmla="*/ 2520 h 668"/>
                <a:gd name="T12" fmla="*/ 567 w 295"/>
                <a:gd name="T13" fmla="*/ 2566 h 668"/>
                <a:gd name="T14" fmla="*/ 561 w 295"/>
                <a:gd name="T15" fmla="*/ 2545 h 668"/>
                <a:gd name="T16" fmla="*/ 480 w 295"/>
                <a:gd name="T17" fmla="*/ 2601 h 668"/>
                <a:gd name="T18" fmla="*/ 421 w 295"/>
                <a:gd name="T19" fmla="*/ 2652 h 668"/>
                <a:gd name="T20" fmla="*/ 323 w 295"/>
                <a:gd name="T21" fmla="*/ 2680 h 668"/>
                <a:gd name="T22" fmla="*/ 311 w 295"/>
                <a:gd name="T23" fmla="*/ 2652 h 668"/>
                <a:gd name="T24" fmla="*/ 261 w 295"/>
                <a:gd name="T25" fmla="*/ 2713 h 668"/>
                <a:gd name="T26" fmla="*/ 261 w 295"/>
                <a:gd name="T27" fmla="*/ 2667 h 668"/>
                <a:gd name="T28" fmla="*/ 242 w 295"/>
                <a:gd name="T29" fmla="*/ 2570 h 668"/>
                <a:gd name="T30" fmla="*/ 209 w 295"/>
                <a:gd name="T31" fmla="*/ 2606 h 668"/>
                <a:gd name="T32" fmla="*/ 189 w 295"/>
                <a:gd name="T33" fmla="*/ 2559 h 668"/>
                <a:gd name="T34" fmla="*/ 60 w 295"/>
                <a:gd name="T35" fmla="*/ 2479 h 668"/>
                <a:gd name="T36" fmla="*/ 52 w 295"/>
                <a:gd name="T37" fmla="*/ 2422 h 668"/>
                <a:gd name="T38" fmla="*/ 74 w 295"/>
                <a:gd name="T39" fmla="*/ 2268 h 668"/>
                <a:gd name="T40" fmla="*/ 43 w 295"/>
                <a:gd name="T41" fmla="*/ 2134 h 668"/>
                <a:gd name="T42" fmla="*/ 49 w 295"/>
                <a:gd name="T43" fmla="*/ 2073 h 668"/>
                <a:gd name="T44" fmla="*/ 13 w 295"/>
                <a:gd name="T45" fmla="*/ 1991 h 668"/>
                <a:gd name="T46" fmla="*/ 49 w 295"/>
                <a:gd name="T47" fmla="*/ 1911 h 668"/>
                <a:gd name="T48" fmla="*/ 110 w 295"/>
                <a:gd name="T49" fmla="*/ 1868 h 668"/>
                <a:gd name="T50" fmla="*/ 109 w 295"/>
                <a:gd name="T51" fmla="*/ 1818 h 668"/>
                <a:gd name="T52" fmla="*/ 164 w 295"/>
                <a:gd name="T53" fmla="*/ 1818 h 668"/>
                <a:gd name="T54" fmla="*/ 401 w 295"/>
                <a:gd name="T55" fmla="*/ 1471 h 668"/>
                <a:gd name="T56" fmla="*/ 415 w 295"/>
                <a:gd name="T57" fmla="*/ 1396 h 668"/>
                <a:gd name="T58" fmla="*/ 500 w 295"/>
                <a:gd name="T59" fmla="*/ 1351 h 668"/>
                <a:gd name="T60" fmla="*/ 420 w 295"/>
                <a:gd name="T61" fmla="*/ 1176 h 668"/>
                <a:gd name="T62" fmla="*/ 340 w 295"/>
                <a:gd name="T63" fmla="*/ 1106 h 668"/>
                <a:gd name="T64" fmla="*/ 323 w 295"/>
                <a:gd name="T65" fmla="*/ 943 h 668"/>
                <a:gd name="T66" fmla="*/ 272 w 295"/>
                <a:gd name="T67" fmla="*/ 783 h 668"/>
                <a:gd name="T68" fmla="*/ 279 w 295"/>
                <a:gd name="T69" fmla="*/ 586 h 668"/>
                <a:gd name="T70" fmla="*/ 214 w 295"/>
                <a:gd name="T71" fmla="*/ 479 h 668"/>
                <a:gd name="T72" fmla="*/ 123 w 295"/>
                <a:gd name="T73" fmla="*/ 430 h 668"/>
                <a:gd name="T74" fmla="*/ 0 w 295"/>
                <a:gd name="T75" fmla="*/ 288 h 668"/>
                <a:gd name="T76" fmla="*/ 60 w 295"/>
                <a:gd name="T77" fmla="*/ 221 h 668"/>
                <a:gd name="T78" fmla="*/ 162 w 295"/>
                <a:gd name="T79" fmla="*/ 352 h 668"/>
                <a:gd name="T80" fmla="*/ 238 w 295"/>
                <a:gd name="T81" fmla="*/ 385 h 668"/>
                <a:gd name="T82" fmla="*/ 305 w 295"/>
                <a:gd name="T83" fmla="*/ 331 h 668"/>
                <a:gd name="T84" fmla="*/ 389 w 295"/>
                <a:gd name="T85" fmla="*/ 370 h 668"/>
                <a:gd name="T86" fmla="*/ 464 w 295"/>
                <a:gd name="T87" fmla="*/ 291 h 668"/>
                <a:gd name="T88" fmla="*/ 494 w 295"/>
                <a:gd name="T89" fmla="*/ 60 h 668"/>
                <a:gd name="T90" fmla="*/ 658 w 295"/>
                <a:gd name="T91" fmla="*/ 0 h 668"/>
                <a:gd name="T92" fmla="*/ 721 w 295"/>
                <a:gd name="T93" fmla="*/ 49 h 668"/>
                <a:gd name="T94" fmla="*/ 775 w 295"/>
                <a:gd name="T95" fmla="*/ 148 h 668"/>
                <a:gd name="T96" fmla="*/ 744 w 295"/>
                <a:gd name="T97" fmla="*/ 191 h 668"/>
                <a:gd name="T98" fmla="*/ 765 w 295"/>
                <a:gd name="T99" fmla="*/ 242 h 668"/>
                <a:gd name="T100" fmla="*/ 725 w 295"/>
                <a:gd name="T101" fmla="*/ 285 h 668"/>
                <a:gd name="T102" fmla="*/ 736 w 295"/>
                <a:gd name="T103" fmla="*/ 459 h 668"/>
                <a:gd name="T104" fmla="*/ 885 w 295"/>
                <a:gd name="T105" fmla="*/ 561 h 668"/>
                <a:gd name="T106" fmla="*/ 884 w 295"/>
                <a:gd name="T107" fmla="*/ 943 h 668"/>
                <a:gd name="T108" fmla="*/ 947 w 295"/>
                <a:gd name="T109" fmla="*/ 1046 h 668"/>
                <a:gd name="T110" fmla="*/ 946 w 295"/>
                <a:gd name="T111" fmla="*/ 1300 h 668"/>
                <a:gd name="T112" fmla="*/ 995 w 295"/>
                <a:gd name="T113" fmla="*/ 1415 h 668"/>
                <a:gd name="T114" fmla="*/ 1047 w 295"/>
                <a:gd name="T115" fmla="*/ 1481 h 668"/>
                <a:gd name="T116" fmla="*/ 1029 w 295"/>
                <a:gd name="T117" fmla="*/ 1623 h 668"/>
                <a:gd name="T118" fmla="*/ 1176 w 295"/>
                <a:gd name="T119" fmla="*/ 1780 h 668"/>
                <a:gd name="T120" fmla="*/ 1189 w 295"/>
                <a:gd name="T121" fmla="*/ 1863 h 6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95" h="668">
                  <a:moveTo>
                    <a:pt x="295" y="459"/>
                  </a:moveTo>
                  <a:lnTo>
                    <a:pt x="252" y="549"/>
                  </a:lnTo>
                  <a:lnTo>
                    <a:pt x="211" y="605"/>
                  </a:lnTo>
                  <a:lnTo>
                    <a:pt x="203" y="610"/>
                  </a:lnTo>
                  <a:lnTo>
                    <a:pt x="199" y="615"/>
                  </a:lnTo>
                  <a:lnTo>
                    <a:pt x="155" y="621"/>
                  </a:lnTo>
                  <a:lnTo>
                    <a:pt x="141" y="633"/>
                  </a:lnTo>
                  <a:lnTo>
                    <a:pt x="139" y="627"/>
                  </a:lnTo>
                  <a:lnTo>
                    <a:pt x="119" y="641"/>
                  </a:lnTo>
                  <a:lnTo>
                    <a:pt x="105" y="653"/>
                  </a:lnTo>
                  <a:lnTo>
                    <a:pt x="80" y="660"/>
                  </a:lnTo>
                  <a:lnTo>
                    <a:pt x="77" y="653"/>
                  </a:lnTo>
                  <a:lnTo>
                    <a:pt x="65" y="668"/>
                  </a:lnTo>
                  <a:lnTo>
                    <a:pt x="65" y="657"/>
                  </a:lnTo>
                  <a:lnTo>
                    <a:pt x="60" y="634"/>
                  </a:lnTo>
                  <a:lnTo>
                    <a:pt x="52" y="642"/>
                  </a:lnTo>
                  <a:lnTo>
                    <a:pt x="47" y="630"/>
                  </a:lnTo>
                  <a:lnTo>
                    <a:pt x="15" y="611"/>
                  </a:lnTo>
                  <a:lnTo>
                    <a:pt x="13" y="597"/>
                  </a:lnTo>
                  <a:lnTo>
                    <a:pt x="19" y="558"/>
                  </a:lnTo>
                  <a:lnTo>
                    <a:pt x="11" y="526"/>
                  </a:lnTo>
                  <a:lnTo>
                    <a:pt x="12" y="511"/>
                  </a:lnTo>
                  <a:lnTo>
                    <a:pt x="3" y="490"/>
                  </a:lnTo>
                  <a:lnTo>
                    <a:pt x="12" y="471"/>
                  </a:lnTo>
                  <a:lnTo>
                    <a:pt x="28" y="460"/>
                  </a:lnTo>
                  <a:lnTo>
                    <a:pt x="27" y="448"/>
                  </a:lnTo>
                  <a:lnTo>
                    <a:pt x="41" y="448"/>
                  </a:lnTo>
                  <a:lnTo>
                    <a:pt x="99" y="363"/>
                  </a:lnTo>
                  <a:lnTo>
                    <a:pt x="103" y="344"/>
                  </a:lnTo>
                  <a:lnTo>
                    <a:pt x="124" y="333"/>
                  </a:lnTo>
                  <a:lnTo>
                    <a:pt x="104" y="290"/>
                  </a:lnTo>
                  <a:lnTo>
                    <a:pt x="84" y="273"/>
                  </a:lnTo>
                  <a:lnTo>
                    <a:pt x="80" y="232"/>
                  </a:lnTo>
                  <a:lnTo>
                    <a:pt x="68" y="193"/>
                  </a:lnTo>
                  <a:lnTo>
                    <a:pt x="69" y="145"/>
                  </a:lnTo>
                  <a:lnTo>
                    <a:pt x="53" y="118"/>
                  </a:lnTo>
                  <a:lnTo>
                    <a:pt x="31" y="106"/>
                  </a:lnTo>
                  <a:lnTo>
                    <a:pt x="0" y="71"/>
                  </a:lnTo>
                  <a:lnTo>
                    <a:pt x="15" y="54"/>
                  </a:lnTo>
                  <a:lnTo>
                    <a:pt x="40" y="87"/>
                  </a:lnTo>
                  <a:lnTo>
                    <a:pt x="59" y="95"/>
                  </a:lnTo>
                  <a:lnTo>
                    <a:pt x="76" y="82"/>
                  </a:lnTo>
                  <a:lnTo>
                    <a:pt x="96" y="91"/>
                  </a:lnTo>
                  <a:lnTo>
                    <a:pt x="115" y="72"/>
                  </a:lnTo>
                  <a:lnTo>
                    <a:pt x="123" y="15"/>
                  </a:lnTo>
                  <a:lnTo>
                    <a:pt x="163" y="0"/>
                  </a:lnTo>
                  <a:lnTo>
                    <a:pt x="179" y="12"/>
                  </a:lnTo>
                  <a:lnTo>
                    <a:pt x="192" y="36"/>
                  </a:lnTo>
                  <a:lnTo>
                    <a:pt x="184" y="47"/>
                  </a:lnTo>
                  <a:lnTo>
                    <a:pt x="190" y="60"/>
                  </a:lnTo>
                  <a:lnTo>
                    <a:pt x="180" y="70"/>
                  </a:lnTo>
                  <a:lnTo>
                    <a:pt x="183" y="113"/>
                  </a:lnTo>
                  <a:lnTo>
                    <a:pt x="220" y="138"/>
                  </a:lnTo>
                  <a:lnTo>
                    <a:pt x="219" y="232"/>
                  </a:lnTo>
                  <a:lnTo>
                    <a:pt x="235" y="258"/>
                  </a:lnTo>
                  <a:lnTo>
                    <a:pt x="234" y="320"/>
                  </a:lnTo>
                  <a:lnTo>
                    <a:pt x="247" y="349"/>
                  </a:lnTo>
                  <a:lnTo>
                    <a:pt x="260" y="364"/>
                  </a:lnTo>
                  <a:lnTo>
                    <a:pt x="255" y="400"/>
                  </a:lnTo>
                  <a:lnTo>
                    <a:pt x="292" y="439"/>
                  </a:lnTo>
                  <a:lnTo>
                    <a:pt x="295" y="459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5" name="Freeform 25"/>
            <p:cNvSpPr>
              <a:spLocks noChangeAspect="1"/>
            </p:cNvSpPr>
            <p:nvPr/>
          </p:nvSpPr>
          <p:spPr bwMode="auto">
            <a:xfrm>
              <a:off x="1581" y="795"/>
              <a:ext cx="851" cy="986"/>
            </a:xfrm>
            <a:custGeom>
              <a:avLst/>
              <a:gdLst>
                <a:gd name="T0" fmla="*/ 2816 w 697"/>
                <a:gd name="T1" fmla="*/ 347 h 806"/>
                <a:gd name="T2" fmla="*/ 2725 w 697"/>
                <a:gd name="T3" fmla="*/ 269 h 806"/>
                <a:gd name="T4" fmla="*/ 2816 w 697"/>
                <a:gd name="T5" fmla="*/ 139 h 806"/>
                <a:gd name="T6" fmla="*/ 2596 w 697"/>
                <a:gd name="T7" fmla="*/ 133 h 806"/>
                <a:gd name="T8" fmla="*/ 2531 w 697"/>
                <a:gd name="T9" fmla="*/ 80 h 806"/>
                <a:gd name="T10" fmla="*/ 2431 w 697"/>
                <a:gd name="T11" fmla="*/ 170 h 806"/>
                <a:gd name="T12" fmla="*/ 2356 w 697"/>
                <a:gd name="T13" fmla="*/ 59 h 806"/>
                <a:gd name="T14" fmla="*/ 2234 w 697"/>
                <a:gd name="T15" fmla="*/ 169 h 806"/>
                <a:gd name="T16" fmla="*/ 2111 w 697"/>
                <a:gd name="T17" fmla="*/ 241 h 806"/>
                <a:gd name="T18" fmla="*/ 1978 w 697"/>
                <a:gd name="T19" fmla="*/ 292 h 806"/>
                <a:gd name="T20" fmla="*/ 1830 w 697"/>
                <a:gd name="T21" fmla="*/ 440 h 806"/>
                <a:gd name="T22" fmla="*/ 1803 w 697"/>
                <a:gd name="T23" fmla="*/ 502 h 806"/>
                <a:gd name="T24" fmla="*/ 1707 w 697"/>
                <a:gd name="T25" fmla="*/ 429 h 806"/>
                <a:gd name="T26" fmla="*/ 1618 w 697"/>
                <a:gd name="T27" fmla="*/ 702 h 806"/>
                <a:gd name="T28" fmla="*/ 1513 w 697"/>
                <a:gd name="T29" fmla="*/ 844 h 806"/>
                <a:gd name="T30" fmla="*/ 1405 w 697"/>
                <a:gd name="T31" fmla="*/ 911 h 806"/>
                <a:gd name="T32" fmla="*/ 1367 w 697"/>
                <a:gd name="T33" fmla="*/ 916 h 806"/>
                <a:gd name="T34" fmla="*/ 1243 w 697"/>
                <a:gd name="T35" fmla="*/ 1051 h 806"/>
                <a:gd name="T36" fmla="*/ 1098 w 697"/>
                <a:gd name="T37" fmla="*/ 1318 h 806"/>
                <a:gd name="T38" fmla="*/ 1079 w 697"/>
                <a:gd name="T39" fmla="*/ 1396 h 806"/>
                <a:gd name="T40" fmla="*/ 1045 w 697"/>
                <a:gd name="T41" fmla="*/ 1522 h 806"/>
                <a:gd name="T42" fmla="*/ 946 w 697"/>
                <a:gd name="T43" fmla="*/ 1655 h 806"/>
                <a:gd name="T44" fmla="*/ 764 w 697"/>
                <a:gd name="T45" fmla="*/ 1905 h 806"/>
                <a:gd name="T46" fmla="*/ 708 w 697"/>
                <a:gd name="T47" fmla="*/ 1872 h 806"/>
                <a:gd name="T48" fmla="*/ 332 w 697"/>
                <a:gd name="T49" fmla="*/ 2069 h 806"/>
                <a:gd name="T50" fmla="*/ 148 w 697"/>
                <a:gd name="T51" fmla="*/ 2224 h 806"/>
                <a:gd name="T52" fmla="*/ 88 w 697"/>
                <a:gd name="T53" fmla="*/ 2405 h 806"/>
                <a:gd name="T54" fmla="*/ 258 w 697"/>
                <a:gd name="T55" fmla="*/ 2453 h 806"/>
                <a:gd name="T56" fmla="*/ 389 w 697"/>
                <a:gd name="T57" fmla="*/ 2460 h 806"/>
                <a:gd name="T58" fmla="*/ 261 w 697"/>
                <a:gd name="T59" fmla="*/ 2475 h 806"/>
                <a:gd name="T60" fmla="*/ 131 w 697"/>
                <a:gd name="T61" fmla="*/ 2556 h 806"/>
                <a:gd name="T62" fmla="*/ 198 w 697"/>
                <a:gd name="T63" fmla="*/ 2608 h 806"/>
                <a:gd name="T64" fmla="*/ 109 w 697"/>
                <a:gd name="T65" fmla="*/ 2891 h 806"/>
                <a:gd name="T66" fmla="*/ 238 w 697"/>
                <a:gd name="T67" fmla="*/ 3303 h 806"/>
                <a:gd name="T68" fmla="*/ 586 w 697"/>
                <a:gd name="T69" fmla="*/ 3090 h 806"/>
                <a:gd name="T70" fmla="*/ 676 w 697"/>
                <a:gd name="T71" fmla="*/ 2891 h 806"/>
                <a:gd name="T72" fmla="*/ 728 w 697"/>
                <a:gd name="T73" fmla="*/ 3154 h 806"/>
                <a:gd name="T74" fmla="*/ 841 w 697"/>
                <a:gd name="T75" fmla="*/ 2896 h 806"/>
                <a:gd name="T76" fmla="*/ 899 w 697"/>
                <a:gd name="T77" fmla="*/ 2606 h 806"/>
                <a:gd name="T78" fmla="*/ 919 w 697"/>
                <a:gd name="T79" fmla="*/ 2405 h 806"/>
                <a:gd name="T80" fmla="*/ 972 w 697"/>
                <a:gd name="T81" fmla="*/ 2052 h 806"/>
                <a:gd name="T82" fmla="*/ 1045 w 697"/>
                <a:gd name="T83" fmla="*/ 1844 h 806"/>
                <a:gd name="T84" fmla="*/ 1205 w 697"/>
                <a:gd name="T85" fmla="*/ 1814 h 806"/>
                <a:gd name="T86" fmla="*/ 1261 w 697"/>
                <a:gd name="T87" fmla="*/ 1534 h 806"/>
                <a:gd name="T88" fmla="*/ 1499 w 697"/>
                <a:gd name="T89" fmla="*/ 1017 h 806"/>
                <a:gd name="T90" fmla="*/ 1673 w 697"/>
                <a:gd name="T91" fmla="*/ 800 h 806"/>
                <a:gd name="T92" fmla="*/ 1833 w 697"/>
                <a:gd name="T93" fmla="*/ 703 h 806"/>
                <a:gd name="T94" fmla="*/ 1918 w 697"/>
                <a:gd name="T95" fmla="*/ 541 h 806"/>
                <a:gd name="T96" fmla="*/ 2159 w 697"/>
                <a:gd name="T97" fmla="*/ 641 h 806"/>
                <a:gd name="T98" fmla="*/ 2382 w 697"/>
                <a:gd name="T99" fmla="*/ 543 h 806"/>
                <a:gd name="T100" fmla="*/ 2638 w 697"/>
                <a:gd name="T101" fmla="*/ 297 h 806"/>
                <a:gd name="T102" fmla="*/ 2686 w 697"/>
                <a:gd name="T103" fmla="*/ 494 h 8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97" h="806">
                  <a:moveTo>
                    <a:pt x="664" y="121"/>
                  </a:moveTo>
                  <a:lnTo>
                    <a:pt x="682" y="85"/>
                  </a:lnTo>
                  <a:lnTo>
                    <a:pt x="696" y="85"/>
                  </a:lnTo>
                  <a:lnTo>
                    <a:pt x="697" y="71"/>
                  </a:lnTo>
                  <a:lnTo>
                    <a:pt x="669" y="83"/>
                  </a:lnTo>
                  <a:lnTo>
                    <a:pt x="673" y="65"/>
                  </a:lnTo>
                  <a:lnTo>
                    <a:pt x="646" y="50"/>
                  </a:lnTo>
                  <a:lnTo>
                    <a:pt x="676" y="53"/>
                  </a:lnTo>
                  <a:lnTo>
                    <a:pt x="696" y="34"/>
                  </a:lnTo>
                  <a:lnTo>
                    <a:pt x="653" y="6"/>
                  </a:lnTo>
                  <a:lnTo>
                    <a:pt x="643" y="8"/>
                  </a:lnTo>
                  <a:lnTo>
                    <a:pt x="642" y="33"/>
                  </a:lnTo>
                  <a:lnTo>
                    <a:pt x="629" y="33"/>
                  </a:lnTo>
                  <a:lnTo>
                    <a:pt x="635" y="22"/>
                  </a:lnTo>
                  <a:lnTo>
                    <a:pt x="626" y="20"/>
                  </a:lnTo>
                  <a:lnTo>
                    <a:pt x="637" y="0"/>
                  </a:lnTo>
                  <a:lnTo>
                    <a:pt x="618" y="0"/>
                  </a:lnTo>
                  <a:lnTo>
                    <a:pt x="601" y="42"/>
                  </a:lnTo>
                  <a:lnTo>
                    <a:pt x="597" y="5"/>
                  </a:lnTo>
                  <a:lnTo>
                    <a:pt x="567" y="67"/>
                  </a:lnTo>
                  <a:lnTo>
                    <a:pt x="583" y="14"/>
                  </a:lnTo>
                  <a:lnTo>
                    <a:pt x="566" y="6"/>
                  </a:lnTo>
                  <a:lnTo>
                    <a:pt x="553" y="17"/>
                  </a:lnTo>
                  <a:lnTo>
                    <a:pt x="553" y="41"/>
                  </a:lnTo>
                  <a:lnTo>
                    <a:pt x="531" y="60"/>
                  </a:lnTo>
                  <a:lnTo>
                    <a:pt x="533" y="77"/>
                  </a:lnTo>
                  <a:lnTo>
                    <a:pt x="522" y="59"/>
                  </a:lnTo>
                  <a:lnTo>
                    <a:pt x="495" y="53"/>
                  </a:lnTo>
                  <a:lnTo>
                    <a:pt x="505" y="91"/>
                  </a:lnTo>
                  <a:lnTo>
                    <a:pt x="489" y="71"/>
                  </a:lnTo>
                  <a:lnTo>
                    <a:pt x="463" y="116"/>
                  </a:lnTo>
                  <a:lnTo>
                    <a:pt x="467" y="77"/>
                  </a:lnTo>
                  <a:lnTo>
                    <a:pt x="453" y="107"/>
                  </a:lnTo>
                  <a:lnTo>
                    <a:pt x="454" y="87"/>
                  </a:lnTo>
                  <a:lnTo>
                    <a:pt x="443" y="100"/>
                  </a:lnTo>
                  <a:lnTo>
                    <a:pt x="446" y="123"/>
                  </a:lnTo>
                  <a:lnTo>
                    <a:pt x="433" y="105"/>
                  </a:lnTo>
                  <a:lnTo>
                    <a:pt x="431" y="119"/>
                  </a:lnTo>
                  <a:lnTo>
                    <a:pt x="422" y="105"/>
                  </a:lnTo>
                  <a:lnTo>
                    <a:pt x="408" y="151"/>
                  </a:lnTo>
                  <a:lnTo>
                    <a:pt x="380" y="164"/>
                  </a:lnTo>
                  <a:lnTo>
                    <a:pt x="400" y="171"/>
                  </a:lnTo>
                  <a:lnTo>
                    <a:pt x="398" y="179"/>
                  </a:lnTo>
                  <a:lnTo>
                    <a:pt x="375" y="174"/>
                  </a:lnTo>
                  <a:lnTo>
                    <a:pt x="374" y="206"/>
                  </a:lnTo>
                  <a:lnTo>
                    <a:pt x="366" y="187"/>
                  </a:lnTo>
                  <a:lnTo>
                    <a:pt x="352" y="203"/>
                  </a:lnTo>
                  <a:lnTo>
                    <a:pt x="347" y="222"/>
                  </a:lnTo>
                  <a:lnTo>
                    <a:pt x="359" y="223"/>
                  </a:lnTo>
                  <a:lnTo>
                    <a:pt x="351" y="231"/>
                  </a:lnTo>
                  <a:lnTo>
                    <a:pt x="338" y="223"/>
                  </a:lnTo>
                  <a:lnTo>
                    <a:pt x="324" y="239"/>
                  </a:lnTo>
                  <a:lnTo>
                    <a:pt x="318" y="258"/>
                  </a:lnTo>
                  <a:lnTo>
                    <a:pt x="307" y="256"/>
                  </a:lnTo>
                  <a:lnTo>
                    <a:pt x="290" y="294"/>
                  </a:lnTo>
                  <a:lnTo>
                    <a:pt x="295" y="302"/>
                  </a:lnTo>
                  <a:lnTo>
                    <a:pt x="272" y="321"/>
                  </a:lnTo>
                  <a:lnTo>
                    <a:pt x="288" y="319"/>
                  </a:lnTo>
                  <a:lnTo>
                    <a:pt x="276" y="327"/>
                  </a:lnTo>
                  <a:lnTo>
                    <a:pt x="267" y="341"/>
                  </a:lnTo>
                  <a:lnTo>
                    <a:pt x="268" y="362"/>
                  </a:lnTo>
                  <a:lnTo>
                    <a:pt x="260" y="350"/>
                  </a:lnTo>
                  <a:lnTo>
                    <a:pt x="258" y="371"/>
                  </a:lnTo>
                  <a:lnTo>
                    <a:pt x="248" y="370"/>
                  </a:lnTo>
                  <a:lnTo>
                    <a:pt x="232" y="392"/>
                  </a:lnTo>
                  <a:lnTo>
                    <a:pt x="234" y="404"/>
                  </a:lnTo>
                  <a:lnTo>
                    <a:pt x="219" y="402"/>
                  </a:lnTo>
                  <a:lnTo>
                    <a:pt x="181" y="444"/>
                  </a:lnTo>
                  <a:lnTo>
                    <a:pt x="189" y="465"/>
                  </a:lnTo>
                  <a:lnTo>
                    <a:pt x="226" y="450"/>
                  </a:lnTo>
                  <a:lnTo>
                    <a:pt x="189" y="474"/>
                  </a:lnTo>
                  <a:lnTo>
                    <a:pt x="175" y="456"/>
                  </a:lnTo>
                  <a:lnTo>
                    <a:pt x="96" y="493"/>
                  </a:lnTo>
                  <a:lnTo>
                    <a:pt x="103" y="513"/>
                  </a:lnTo>
                  <a:lnTo>
                    <a:pt x="83" y="504"/>
                  </a:lnTo>
                  <a:lnTo>
                    <a:pt x="61" y="532"/>
                  </a:lnTo>
                  <a:lnTo>
                    <a:pt x="39" y="528"/>
                  </a:lnTo>
                  <a:lnTo>
                    <a:pt x="36" y="543"/>
                  </a:lnTo>
                  <a:lnTo>
                    <a:pt x="68" y="552"/>
                  </a:lnTo>
                  <a:lnTo>
                    <a:pt x="25" y="555"/>
                  </a:lnTo>
                  <a:lnTo>
                    <a:pt x="21" y="587"/>
                  </a:lnTo>
                  <a:lnTo>
                    <a:pt x="56" y="598"/>
                  </a:lnTo>
                  <a:lnTo>
                    <a:pt x="65" y="588"/>
                  </a:lnTo>
                  <a:lnTo>
                    <a:pt x="64" y="598"/>
                  </a:lnTo>
                  <a:lnTo>
                    <a:pt x="95" y="583"/>
                  </a:lnTo>
                  <a:lnTo>
                    <a:pt x="85" y="600"/>
                  </a:lnTo>
                  <a:lnTo>
                    <a:pt x="96" y="600"/>
                  </a:lnTo>
                  <a:lnTo>
                    <a:pt x="77" y="606"/>
                  </a:lnTo>
                  <a:lnTo>
                    <a:pt x="76" y="616"/>
                  </a:lnTo>
                  <a:lnTo>
                    <a:pt x="65" y="603"/>
                  </a:lnTo>
                  <a:lnTo>
                    <a:pt x="23" y="596"/>
                  </a:lnTo>
                  <a:lnTo>
                    <a:pt x="13" y="626"/>
                  </a:lnTo>
                  <a:lnTo>
                    <a:pt x="32" y="624"/>
                  </a:lnTo>
                  <a:lnTo>
                    <a:pt x="12" y="646"/>
                  </a:lnTo>
                  <a:lnTo>
                    <a:pt x="28" y="662"/>
                  </a:lnTo>
                  <a:lnTo>
                    <a:pt x="49" y="636"/>
                  </a:lnTo>
                  <a:lnTo>
                    <a:pt x="63" y="639"/>
                  </a:lnTo>
                  <a:lnTo>
                    <a:pt x="1" y="706"/>
                  </a:lnTo>
                  <a:lnTo>
                    <a:pt x="27" y="705"/>
                  </a:lnTo>
                  <a:lnTo>
                    <a:pt x="0" y="747"/>
                  </a:lnTo>
                  <a:lnTo>
                    <a:pt x="33" y="795"/>
                  </a:lnTo>
                  <a:lnTo>
                    <a:pt x="59" y="806"/>
                  </a:lnTo>
                  <a:lnTo>
                    <a:pt x="92" y="797"/>
                  </a:lnTo>
                  <a:lnTo>
                    <a:pt x="133" y="754"/>
                  </a:lnTo>
                  <a:lnTo>
                    <a:pt x="145" y="754"/>
                  </a:lnTo>
                  <a:lnTo>
                    <a:pt x="153" y="711"/>
                  </a:lnTo>
                  <a:lnTo>
                    <a:pt x="160" y="723"/>
                  </a:lnTo>
                  <a:lnTo>
                    <a:pt x="168" y="705"/>
                  </a:lnTo>
                  <a:lnTo>
                    <a:pt x="163" y="746"/>
                  </a:lnTo>
                  <a:lnTo>
                    <a:pt x="177" y="755"/>
                  </a:lnTo>
                  <a:lnTo>
                    <a:pt x="180" y="769"/>
                  </a:lnTo>
                  <a:lnTo>
                    <a:pt x="195" y="737"/>
                  </a:lnTo>
                  <a:lnTo>
                    <a:pt x="196" y="722"/>
                  </a:lnTo>
                  <a:lnTo>
                    <a:pt x="208" y="706"/>
                  </a:lnTo>
                  <a:lnTo>
                    <a:pt x="218" y="703"/>
                  </a:lnTo>
                  <a:lnTo>
                    <a:pt x="227" y="662"/>
                  </a:lnTo>
                  <a:lnTo>
                    <a:pt x="223" y="635"/>
                  </a:lnTo>
                  <a:lnTo>
                    <a:pt x="238" y="627"/>
                  </a:lnTo>
                  <a:lnTo>
                    <a:pt x="242" y="606"/>
                  </a:lnTo>
                  <a:lnTo>
                    <a:pt x="228" y="587"/>
                  </a:lnTo>
                  <a:lnTo>
                    <a:pt x="231" y="563"/>
                  </a:lnTo>
                  <a:lnTo>
                    <a:pt x="230" y="537"/>
                  </a:lnTo>
                  <a:lnTo>
                    <a:pt x="240" y="500"/>
                  </a:lnTo>
                  <a:lnTo>
                    <a:pt x="238" y="483"/>
                  </a:lnTo>
                  <a:lnTo>
                    <a:pt x="244" y="465"/>
                  </a:lnTo>
                  <a:lnTo>
                    <a:pt x="258" y="450"/>
                  </a:lnTo>
                  <a:lnTo>
                    <a:pt x="278" y="444"/>
                  </a:lnTo>
                  <a:lnTo>
                    <a:pt x="286" y="448"/>
                  </a:lnTo>
                  <a:lnTo>
                    <a:pt x="298" y="442"/>
                  </a:lnTo>
                  <a:lnTo>
                    <a:pt x="299" y="420"/>
                  </a:lnTo>
                  <a:lnTo>
                    <a:pt x="292" y="406"/>
                  </a:lnTo>
                  <a:lnTo>
                    <a:pt x="312" y="374"/>
                  </a:lnTo>
                  <a:lnTo>
                    <a:pt x="326" y="317"/>
                  </a:lnTo>
                  <a:lnTo>
                    <a:pt x="336" y="313"/>
                  </a:lnTo>
                  <a:lnTo>
                    <a:pt x="371" y="248"/>
                  </a:lnTo>
                  <a:lnTo>
                    <a:pt x="368" y="231"/>
                  </a:lnTo>
                  <a:lnTo>
                    <a:pt x="394" y="194"/>
                  </a:lnTo>
                  <a:lnTo>
                    <a:pt x="414" y="195"/>
                  </a:lnTo>
                  <a:lnTo>
                    <a:pt x="416" y="171"/>
                  </a:lnTo>
                  <a:lnTo>
                    <a:pt x="429" y="167"/>
                  </a:lnTo>
                  <a:lnTo>
                    <a:pt x="454" y="172"/>
                  </a:lnTo>
                  <a:lnTo>
                    <a:pt x="462" y="170"/>
                  </a:lnTo>
                  <a:lnTo>
                    <a:pt x="466" y="135"/>
                  </a:lnTo>
                  <a:lnTo>
                    <a:pt x="474" y="132"/>
                  </a:lnTo>
                  <a:lnTo>
                    <a:pt x="489" y="115"/>
                  </a:lnTo>
                  <a:lnTo>
                    <a:pt x="514" y="148"/>
                  </a:lnTo>
                  <a:lnTo>
                    <a:pt x="533" y="156"/>
                  </a:lnTo>
                  <a:lnTo>
                    <a:pt x="550" y="143"/>
                  </a:lnTo>
                  <a:lnTo>
                    <a:pt x="570" y="152"/>
                  </a:lnTo>
                  <a:lnTo>
                    <a:pt x="589" y="133"/>
                  </a:lnTo>
                  <a:lnTo>
                    <a:pt x="597" y="76"/>
                  </a:lnTo>
                  <a:lnTo>
                    <a:pt x="637" y="61"/>
                  </a:lnTo>
                  <a:lnTo>
                    <a:pt x="653" y="73"/>
                  </a:lnTo>
                  <a:lnTo>
                    <a:pt x="666" y="97"/>
                  </a:lnTo>
                  <a:lnTo>
                    <a:pt x="658" y="108"/>
                  </a:lnTo>
                  <a:lnTo>
                    <a:pt x="664" y="121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6" name="Freeform 26"/>
            <p:cNvSpPr>
              <a:spLocks noChangeAspect="1"/>
            </p:cNvSpPr>
            <p:nvPr/>
          </p:nvSpPr>
          <p:spPr bwMode="auto">
            <a:xfrm>
              <a:off x="1634" y="1825"/>
              <a:ext cx="121" cy="215"/>
            </a:xfrm>
            <a:custGeom>
              <a:avLst/>
              <a:gdLst>
                <a:gd name="T0" fmla="*/ 145 w 99"/>
                <a:gd name="T1" fmla="*/ 707 h 176"/>
                <a:gd name="T2" fmla="*/ 123 w 99"/>
                <a:gd name="T3" fmla="*/ 715 h 176"/>
                <a:gd name="T4" fmla="*/ 49 w 99"/>
                <a:gd name="T5" fmla="*/ 685 h 176"/>
                <a:gd name="T6" fmla="*/ 65 w 99"/>
                <a:gd name="T7" fmla="*/ 573 h 176"/>
                <a:gd name="T8" fmla="*/ 33 w 99"/>
                <a:gd name="T9" fmla="*/ 500 h 176"/>
                <a:gd name="T10" fmla="*/ 0 w 99"/>
                <a:gd name="T11" fmla="*/ 500 h 176"/>
                <a:gd name="T12" fmla="*/ 16 w 99"/>
                <a:gd name="T13" fmla="*/ 419 h 176"/>
                <a:gd name="T14" fmla="*/ 20 w 99"/>
                <a:gd name="T15" fmla="*/ 315 h 176"/>
                <a:gd name="T16" fmla="*/ 79 w 99"/>
                <a:gd name="T17" fmla="*/ 170 h 176"/>
                <a:gd name="T18" fmla="*/ 132 w 99"/>
                <a:gd name="T19" fmla="*/ 109 h 176"/>
                <a:gd name="T20" fmla="*/ 208 w 99"/>
                <a:gd name="T21" fmla="*/ 109 h 176"/>
                <a:gd name="T22" fmla="*/ 264 w 99"/>
                <a:gd name="T23" fmla="*/ 89 h 176"/>
                <a:gd name="T24" fmla="*/ 323 w 99"/>
                <a:gd name="T25" fmla="*/ 24 h 176"/>
                <a:gd name="T26" fmla="*/ 395 w 99"/>
                <a:gd name="T27" fmla="*/ 0 h 176"/>
                <a:gd name="T28" fmla="*/ 379 w 99"/>
                <a:gd name="T29" fmla="*/ 40 h 176"/>
                <a:gd name="T30" fmla="*/ 379 w 99"/>
                <a:gd name="T31" fmla="*/ 114 h 176"/>
                <a:gd name="T32" fmla="*/ 335 w 99"/>
                <a:gd name="T33" fmla="*/ 191 h 176"/>
                <a:gd name="T34" fmla="*/ 329 w 99"/>
                <a:gd name="T35" fmla="*/ 254 h 176"/>
                <a:gd name="T36" fmla="*/ 281 w 99"/>
                <a:gd name="T37" fmla="*/ 270 h 176"/>
                <a:gd name="T38" fmla="*/ 329 w 99"/>
                <a:gd name="T39" fmla="*/ 270 h 176"/>
                <a:gd name="T40" fmla="*/ 310 w 99"/>
                <a:gd name="T41" fmla="*/ 315 h 176"/>
                <a:gd name="T42" fmla="*/ 335 w 99"/>
                <a:gd name="T43" fmla="*/ 304 h 176"/>
                <a:gd name="T44" fmla="*/ 345 w 99"/>
                <a:gd name="T45" fmla="*/ 321 h 176"/>
                <a:gd name="T46" fmla="*/ 403 w 99"/>
                <a:gd name="T47" fmla="*/ 321 h 176"/>
                <a:gd name="T48" fmla="*/ 395 w 99"/>
                <a:gd name="T49" fmla="*/ 385 h 176"/>
                <a:gd name="T50" fmla="*/ 335 w 99"/>
                <a:gd name="T51" fmla="*/ 409 h 176"/>
                <a:gd name="T52" fmla="*/ 330 w 99"/>
                <a:gd name="T53" fmla="*/ 379 h 176"/>
                <a:gd name="T54" fmla="*/ 304 w 99"/>
                <a:gd name="T55" fmla="*/ 409 h 176"/>
                <a:gd name="T56" fmla="*/ 304 w 99"/>
                <a:gd name="T57" fmla="*/ 445 h 176"/>
                <a:gd name="T58" fmla="*/ 290 w 99"/>
                <a:gd name="T59" fmla="*/ 463 h 176"/>
                <a:gd name="T60" fmla="*/ 249 w 99"/>
                <a:gd name="T61" fmla="*/ 463 h 176"/>
                <a:gd name="T62" fmla="*/ 249 w 99"/>
                <a:gd name="T63" fmla="*/ 500 h 176"/>
                <a:gd name="T64" fmla="*/ 199 w 99"/>
                <a:gd name="T65" fmla="*/ 494 h 176"/>
                <a:gd name="T66" fmla="*/ 216 w 99"/>
                <a:gd name="T67" fmla="*/ 513 h 176"/>
                <a:gd name="T68" fmla="*/ 191 w 99"/>
                <a:gd name="T69" fmla="*/ 551 h 176"/>
                <a:gd name="T70" fmla="*/ 181 w 99"/>
                <a:gd name="T71" fmla="*/ 611 h 176"/>
                <a:gd name="T72" fmla="*/ 182 w 99"/>
                <a:gd name="T73" fmla="*/ 622 h 176"/>
                <a:gd name="T74" fmla="*/ 161 w 99"/>
                <a:gd name="T75" fmla="*/ 640 h 176"/>
                <a:gd name="T76" fmla="*/ 149 w 99"/>
                <a:gd name="T77" fmla="*/ 673 h 176"/>
                <a:gd name="T78" fmla="*/ 182 w 99"/>
                <a:gd name="T79" fmla="*/ 715 h 176"/>
                <a:gd name="T80" fmla="*/ 145 w 99"/>
                <a:gd name="T81" fmla="*/ 707 h 17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9" h="176">
                  <a:moveTo>
                    <a:pt x="35" y="174"/>
                  </a:moveTo>
                  <a:lnTo>
                    <a:pt x="31" y="176"/>
                  </a:lnTo>
                  <a:lnTo>
                    <a:pt x="12" y="169"/>
                  </a:lnTo>
                  <a:lnTo>
                    <a:pt x="16" y="141"/>
                  </a:lnTo>
                  <a:lnTo>
                    <a:pt x="8" y="123"/>
                  </a:lnTo>
                  <a:lnTo>
                    <a:pt x="0" y="123"/>
                  </a:lnTo>
                  <a:lnTo>
                    <a:pt x="4" y="103"/>
                  </a:lnTo>
                  <a:lnTo>
                    <a:pt x="5" y="78"/>
                  </a:lnTo>
                  <a:lnTo>
                    <a:pt x="20" y="42"/>
                  </a:lnTo>
                  <a:lnTo>
                    <a:pt x="32" y="27"/>
                  </a:lnTo>
                  <a:lnTo>
                    <a:pt x="51" y="27"/>
                  </a:lnTo>
                  <a:lnTo>
                    <a:pt x="65" y="22"/>
                  </a:lnTo>
                  <a:lnTo>
                    <a:pt x="79" y="6"/>
                  </a:lnTo>
                  <a:lnTo>
                    <a:pt x="97" y="0"/>
                  </a:lnTo>
                  <a:lnTo>
                    <a:pt x="93" y="10"/>
                  </a:lnTo>
                  <a:lnTo>
                    <a:pt x="93" y="28"/>
                  </a:lnTo>
                  <a:lnTo>
                    <a:pt x="83" y="47"/>
                  </a:lnTo>
                  <a:lnTo>
                    <a:pt x="80" y="62"/>
                  </a:lnTo>
                  <a:lnTo>
                    <a:pt x="69" y="66"/>
                  </a:lnTo>
                  <a:lnTo>
                    <a:pt x="80" y="66"/>
                  </a:lnTo>
                  <a:lnTo>
                    <a:pt x="76" y="78"/>
                  </a:lnTo>
                  <a:lnTo>
                    <a:pt x="83" y="75"/>
                  </a:lnTo>
                  <a:lnTo>
                    <a:pt x="85" y="79"/>
                  </a:lnTo>
                  <a:lnTo>
                    <a:pt x="99" y="79"/>
                  </a:lnTo>
                  <a:lnTo>
                    <a:pt x="97" y="95"/>
                  </a:lnTo>
                  <a:lnTo>
                    <a:pt x="83" y="101"/>
                  </a:lnTo>
                  <a:lnTo>
                    <a:pt x="81" y="93"/>
                  </a:lnTo>
                  <a:lnTo>
                    <a:pt x="75" y="101"/>
                  </a:lnTo>
                  <a:lnTo>
                    <a:pt x="75" y="110"/>
                  </a:lnTo>
                  <a:lnTo>
                    <a:pt x="71" y="114"/>
                  </a:lnTo>
                  <a:lnTo>
                    <a:pt x="61" y="114"/>
                  </a:lnTo>
                  <a:lnTo>
                    <a:pt x="61" y="123"/>
                  </a:lnTo>
                  <a:lnTo>
                    <a:pt x="49" y="122"/>
                  </a:lnTo>
                  <a:lnTo>
                    <a:pt x="53" y="127"/>
                  </a:lnTo>
                  <a:lnTo>
                    <a:pt x="47" y="135"/>
                  </a:lnTo>
                  <a:lnTo>
                    <a:pt x="44" y="150"/>
                  </a:lnTo>
                  <a:lnTo>
                    <a:pt x="45" y="153"/>
                  </a:lnTo>
                  <a:lnTo>
                    <a:pt x="39" y="157"/>
                  </a:lnTo>
                  <a:lnTo>
                    <a:pt x="37" y="165"/>
                  </a:lnTo>
                  <a:lnTo>
                    <a:pt x="45" y="176"/>
                  </a:lnTo>
                  <a:lnTo>
                    <a:pt x="35" y="174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7" name="Freeform 27"/>
            <p:cNvSpPr>
              <a:spLocks noChangeAspect="1"/>
            </p:cNvSpPr>
            <p:nvPr/>
          </p:nvSpPr>
          <p:spPr bwMode="auto">
            <a:xfrm>
              <a:off x="1753" y="1955"/>
              <a:ext cx="76" cy="91"/>
            </a:xfrm>
            <a:custGeom>
              <a:avLst/>
              <a:gdLst>
                <a:gd name="T0" fmla="*/ 228 w 62"/>
                <a:gd name="T1" fmla="*/ 0 h 74"/>
                <a:gd name="T2" fmla="*/ 259 w 62"/>
                <a:gd name="T3" fmla="*/ 137 h 74"/>
                <a:gd name="T4" fmla="*/ 199 w 62"/>
                <a:gd name="T5" fmla="*/ 149 h 74"/>
                <a:gd name="T6" fmla="*/ 173 w 62"/>
                <a:gd name="T7" fmla="*/ 197 h 74"/>
                <a:gd name="T8" fmla="*/ 197 w 62"/>
                <a:gd name="T9" fmla="*/ 218 h 74"/>
                <a:gd name="T10" fmla="*/ 197 w 62"/>
                <a:gd name="T11" fmla="*/ 255 h 74"/>
                <a:gd name="T12" fmla="*/ 173 w 62"/>
                <a:gd name="T13" fmla="*/ 258 h 74"/>
                <a:gd name="T14" fmla="*/ 148 w 62"/>
                <a:gd name="T15" fmla="*/ 268 h 74"/>
                <a:gd name="T16" fmla="*/ 147 w 62"/>
                <a:gd name="T17" fmla="*/ 316 h 74"/>
                <a:gd name="T18" fmla="*/ 77 w 62"/>
                <a:gd name="T19" fmla="*/ 283 h 74"/>
                <a:gd name="T20" fmla="*/ 94 w 62"/>
                <a:gd name="T21" fmla="*/ 261 h 74"/>
                <a:gd name="T22" fmla="*/ 49 w 62"/>
                <a:gd name="T23" fmla="*/ 245 h 74"/>
                <a:gd name="T24" fmla="*/ 33 w 62"/>
                <a:gd name="T25" fmla="*/ 245 h 74"/>
                <a:gd name="T26" fmla="*/ 33 w 62"/>
                <a:gd name="T27" fmla="*/ 218 h 74"/>
                <a:gd name="T28" fmla="*/ 13 w 62"/>
                <a:gd name="T29" fmla="*/ 199 h 74"/>
                <a:gd name="T30" fmla="*/ 33 w 62"/>
                <a:gd name="T31" fmla="*/ 132 h 74"/>
                <a:gd name="T32" fmla="*/ 0 w 62"/>
                <a:gd name="T33" fmla="*/ 111 h 74"/>
                <a:gd name="T34" fmla="*/ 2 w 62"/>
                <a:gd name="T35" fmla="*/ 87 h 74"/>
                <a:gd name="T36" fmla="*/ 49 w 62"/>
                <a:gd name="T37" fmla="*/ 92 h 74"/>
                <a:gd name="T38" fmla="*/ 91 w 62"/>
                <a:gd name="T39" fmla="*/ 71 h 74"/>
                <a:gd name="T40" fmla="*/ 74 w 62"/>
                <a:gd name="T41" fmla="*/ 32 h 74"/>
                <a:gd name="T42" fmla="*/ 131 w 62"/>
                <a:gd name="T43" fmla="*/ 41 h 74"/>
                <a:gd name="T44" fmla="*/ 115 w 62"/>
                <a:gd name="T45" fmla="*/ 119 h 74"/>
                <a:gd name="T46" fmla="*/ 147 w 62"/>
                <a:gd name="T47" fmla="*/ 71 h 74"/>
                <a:gd name="T48" fmla="*/ 148 w 62"/>
                <a:gd name="T49" fmla="*/ 137 h 74"/>
                <a:gd name="T50" fmla="*/ 168 w 62"/>
                <a:gd name="T51" fmla="*/ 61 h 74"/>
                <a:gd name="T52" fmla="*/ 147 w 62"/>
                <a:gd name="T53" fmla="*/ 33 h 74"/>
                <a:gd name="T54" fmla="*/ 228 w 62"/>
                <a:gd name="T55" fmla="*/ 0 h 7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2" h="74">
                  <a:moveTo>
                    <a:pt x="55" y="0"/>
                  </a:moveTo>
                  <a:lnTo>
                    <a:pt x="62" y="32"/>
                  </a:lnTo>
                  <a:lnTo>
                    <a:pt x="48" y="35"/>
                  </a:lnTo>
                  <a:lnTo>
                    <a:pt x="42" y="46"/>
                  </a:lnTo>
                  <a:lnTo>
                    <a:pt x="47" y="51"/>
                  </a:lnTo>
                  <a:lnTo>
                    <a:pt x="47" y="59"/>
                  </a:lnTo>
                  <a:lnTo>
                    <a:pt x="42" y="61"/>
                  </a:lnTo>
                  <a:lnTo>
                    <a:pt x="36" y="63"/>
                  </a:lnTo>
                  <a:lnTo>
                    <a:pt x="35" y="74"/>
                  </a:lnTo>
                  <a:lnTo>
                    <a:pt x="19" y="67"/>
                  </a:lnTo>
                  <a:lnTo>
                    <a:pt x="23" y="62"/>
                  </a:lnTo>
                  <a:lnTo>
                    <a:pt x="12" y="58"/>
                  </a:lnTo>
                  <a:lnTo>
                    <a:pt x="8" y="58"/>
                  </a:lnTo>
                  <a:lnTo>
                    <a:pt x="8" y="51"/>
                  </a:lnTo>
                  <a:lnTo>
                    <a:pt x="3" y="47"/>
                  </a:lnTo>
                  <a:lnTo>
                    <a:pt x="8" y="31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12" y="22"/>
                  </a:lnTo>
                  <a:lnTo>
                    <a:pt x="22" y="16"/>
                  </a:lnTo>
                  <a:lnTo>
                    <a:pt x="18" y="7"/>
                  </a:lnTo>
                  <a:lnTo>
                    <a:pt x="31" y="10"/>
                  </a:lnTo>
                  <a:lnTo>
                    <a:pt x="28" y="28"/>
                  </a:lnTo>
                  <a:lnTo>
                    <a:pt x="35" y="16"/>
                  </a:lnTo>
                  <a:lnTo>
                    <a:pt x="36" y="32"/>
                  </a:lnTo>
                  <a:lnTo>
                    <a:pt x="40" y="15"/>
                  </a:lnTo>
                  <a:lnTo>
                    <a:pt x="35" y="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8" name="Freeform 28"/>
            <p:cNvSpPr>
              <a:spLocks noChangeAspect="1"/>
            </p:cNvSpPr>
            <p:nvPr/>
          </p:nvSpPr>
          <p:spPr bwMode="auto">
            <a:xfrm>
              <a:off x="1702" y="1988"/>
              <a:ext cx="45" cy="47"/>
            </a:xfrm>
            <a:custGeom>
              <a:avLst/>
              <a:gdLst>
                <a:gd name="T0" fmla="*/ 114 w 37"/>
                <a:gd name="T1" fmla="*/ 0 h 38"/>
                <a:gd name="T2" fmla="*/ 97 w 37"/>
                <a:gd name="T3" fmla="*/ 21 h 38"/>
                <a:gd name="T4" fmla="*/ 69 w 37"/>
                <a:gd name="T5" fmla="*/ 0 h 38"/>
                <a:gd name="T6" fmla="*/ 23 w 37"/>
                <a:gd name="T7" fmla="*/ 17 h 38"/>
                <a:gd name="T8" fmla="*/ 0 w 37"/>
                <a:gd name="T9" fmla="*/ 1 h 38"/>
                <a:gd name="T10" fmla="*/ 1 w 37"/>
                <a:gd name="T11" fmla="*/ 57 h 38"/>
                <a:gd name="T12" fmla="*/ 2 w 37"/>
                <a:gd name="T13" fmla="*/ 101 h 38"/>
                <a:gd name="T14" fmla="*/ 40 w 37"/>
                <a:gd name="T15" fmla="*/ 125 h 38"/>
                <a:gd name="T16" fmla="*/ 33 w 37"/>
                <a:gd name="T17" fmla="*/ 142 h 38"/>
                <a:gd name="T18" fmla="*/ 61 w 37"/>
                <a:gd name="T19" fmla="*/ 142 h 38"/>
                <a:gd name="T20" fmla="*/ 89 w 37"/>
                <a:gd name="T21" fmla="*/ 168 h 38"/>
                <a:gd name="T22" fmla="*/ 124 w 37"/>
                <a:gd name="T23" fmla="*/ 155 h 38"/>
                <a:gd name="T24" fmla="*/ 146 w 37"/>
                <a:gd name="T25" fmla="*/ 93 h 38"/>
                <a:gd name="T26" fmla="*/ 124 w 37"/>
                <a:gd name="T27" fmla="*/ 71 h 38"/>
                <a:gd name="T28" fmla="*/ 114 w 37"/>
                <a:gd name="T29" fmla="*/ 0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7" h="38">
                  <a:moveTo>
                    <a:pt x="29" y="0"/>
                  </a:moveTo>
                  <a:lnTo>
                    <a:pt x="25" y="5"/>
                  </a:lnTo>
                  <a:lnTo>
                    <a:pt x="17" y="0"/>
                  </a:lnTo>
                  <a:lnTo>
                    <a:pt x="6" y="4"/>
                  </a:lnTo>
                  <a:lnTo>
                    <a:pt x="0" y="1"/>
                  </a:lnTo>
                  <a:lnTo>
                    <a:pt x="1" y="12"/>
                  </a:lnTo>
                  <a:lnTo>
                    <a:pt x="2" y="23"/>
                  </a:lnTo>
                  <a:lnTo>
                    <a:pt x="10" y="28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22" y="38"/>
                  </a:lnTo>
                  <a:lnTo>
                    <a:pt x="32" y="35"/>
                  </a:lnTo>
                  <a:lnTo>
                    <a:pt x="37" y="21"/>
                  </a:lnTo>
                  <a:lnTo>
                    <a:pt x="32" y="1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9" name="Freeform 29"/>
            <p:cNvSpPr>
              <a:spLocks noChangeAspect="1"/>
            </p:cNvSpPr>
            <p:nvPr/>
          </p:nvSpPr>
          <p:spPr bwMode="auto">
            <a:xfrm>
              <a:off x="1732" y="2026"/>
              <a:ext cx="15" cy="33"/>
            </a:xfrm>
            <a:custGeom>
              <a:avLst/>
              <a:gdLst>
                <a:gd name="T0" fmla="*/ 56 w 12"/>
                <a:gd name="T1" fmla="*/ 0 h 27"/>
                <a:gd name="T2" fmla="*/ 45 w 12"/>
                <a:gd name="T3" fmla="*/ 29 h 27"/>
                <a:gd name="T4" fmla="*/ 16 w 12"/>
                <a:gd name="T5" fmla="*/ 35 h 27"/>
                <a:gd name="T6" fmla="*/ 0 w 12"/>
                <a:gd name="T7" fmla="*/ 76 h 27"/>
                <a:gd name="T8" fmla="*/ 16 w 12"/>
                <a:gd name="T9" fmla="*/ 109 h 27"/>
                <a:gd name="T10" fmla="*/ 25 w 12"/>
                <a:gd name="T11" fmla="*/ 88 h 27"/>
                <a:gd name="T12" fmla="*/ 45 w 12"/>
                <a:gd name="T13" fmla="*/ 53 h 27"/>
                <a:gd name="T14" fmla="*/ 60 w 12"/>
                <a:gd name="T15" fmla="*/ 35 h 27"/>
                <a:gd name="T16" fmla="*/ 56 w 12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27">
                  <a:moveTo>
                    <a:pt x="11" y="0"/>
                  </a:moveTo>
                  <a:lnTo>
                    <a:pt x="9" y="7"/>
                  </a:lnTo>
                  <a:lnTo>
                    <a:pt x="3" y="9"/>
                  </a:lnTo>
                  <a:lnTo>
                    <a:pt x="0" y="19"/>
                  </a:lnTo>
                  <a:lnTo>
                    <a:pt x="3" y="27"/>
                  </a:lnTo>
                  <a:lnTo>
                    <a:pt x="5" y="21"/>
                  </a:lnTo>
                  <a:lnTo>
                    <a:pt x="9" y="13"/>
                  </a:lnTo>
                  <a:lnTo>
                    <a:pt x="12" y="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0" name="Freeform 30"/>
            <p:cNvSpPr>
              <a:spLocks noChangeAspect="1"/>
            </p:cNvSpPr>
            <p:nvPr/>
          </p:nvSpPr>
          <p:spPr bwMode="auto">
            <a:xfrm>
              <a:off x="1747" y="2045"/>
              <a:ext cx="30" cy="26"/>
            </a:xfrm>
            <a:custGeom>
              <a:avLst/>
              <a:gdLst>
                <a:gd name="T0" fmla="*/ 1 w 25"/>
                <a:gd name="T1" fmla="*/ 2 h 22"/>
                <a:gd name="T2" fmla="*/ 14 w 25"/>
                <a:gd name="T3" fmla="*/ 15 h 22"/>
                <a:gd name="T4" fmla="*/ 0 w 25"/>
                <a:gd name="T5" fmla="*/ 30 h 22"/>
                <a:gd name="T6" fmla="*/ 29 w 25"/>
                <a:gd name="T7" fmla="*/ 54 h 22"/>
                <a:gd name="T8" fmla="*/ 42 w 25"/>
                <a:gd name="T9" fmla="*/ 72 h 22"/>
                <a:gd name="T10" fmla="*/ 60 w 25"/>
                <a:gd name="T11" fmla="*/ 64 h 22"/>
                <a:gd name="T12" fmla="*/ 89 w 25"/>
                <a:gd name="T13" fmla="*/ 67 h 22"/>
                <a:gd name="T14" fmla="*/ 86 w 25"/>
                <a:gd name="T15" fmla="*/ 39 h 22"/>
                <a:gd name="T16" fmla="*/ 74 w 25"/>
                <a:gd name="T17" fmla="*/ 18 h 22"/>
                <a:gd name="T18" fmla="*/ 59 w 25"/>
                <a:gd name="T19" fmla="*/ 25 h 22"/>
                <a:gd name="T20" fmla="*/ 34 w 25"/>
                <a:gd name="T21" fmla="*/ 0 h 22"/>
                <a:gd name="T22" fmla="*/ 14 w 25"/>
                <a:gd name="T23" fmla="*/ 0 h 22"/>
                <a:gd name="T24" fmla="*/ 1 w 25"/>
                <a:gd name="T25" fmla="*/ 2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22">
                  <a:moveTo>
                    <a:pt x="1" y="2"/>
                  </a:moveTo>
                  <a:lnTo>
                    <a:pt x="4" y="5"/>
                  </a:lnTo>
                  <a:lnTo>
                    <a:pt x="0" y="9"/>
                  </a:lnTo>
                  <a:lnTo>
                    <a:pt x="8" y="17"/>
                  </a:lnTo>
                  <a:lnTo>
                    <a:pt x="12" y="22"/>
                  </a:lnTo>
                  <a:lnTo>
                    <a:pt x="17" y="20"/>
                  </a:lnTo>
                  <a:lnTo>
                    <a:pt x="25" y="21"/>
                  </a:lnTo>
                  <a:lnTo>
                    <a:pt x="24" y="12"/>
                  </a:lnTo>
                  <a:lnTo>
                    <a:pt x="21" y="6"/>
                  </a:lnTo>
                  <a:lnTo>
                    <a:pt x="16" y="8"/>
                  </a:lnTo>
                  <a:lnTo>
                    <a:pt x="9" y="0"/>
                  </a:lnTo>
                  <a:lnTo>
                    <a:pt x="4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1" name="Freeform 31"/>
            <p:cNvSpPr>
              <a:spLocks noChangeAspect="1"/>
            </p:cNvSpPr>
            <p:nvPr/>
          </p:nvSpPr>
          <p:spPr bwMode="auto">
            <a:xfrm>
              <a:off x="1780" y="2047"/>
              <a:ext cx="12" cy="32"/>
            </a:xfrm>
            <a:custGeom>
              <a:avLst/>
              <a:gdLst>
                <a:gd name="T0" fmla="*/ 0 w 10"/>
                <a:gd name="T1" fmla="*/ 0 h 26"/>
                <a:gd name="T2" fmla="*/ 17 w 10"/>
                <a:gd name="T3" fmla="*/ 2 h 26"/>
                <a:gd name="T4" fmla="*/ 20 w 10"/>
                <a:gd name="T5" fmla="*/ 17 h 26"/>
                <a:gd name="T6" fmla="*/ 34 w 10"/>
                <a:gd name="T7" fmla="*/ 32 h 26"/>
                <a:gd name="T8" fmla="*/ 35 w 10"/>
                <a:gd name="T9" fmla="*/ 50 h 26"/>
                <a:gd name="T10" fmla="*/ 20 w 10"/>
                <a:gd name="T11" fmla="*/ 62 h 26"/>
                <a:gd name="T12" fmla="*/ 14 w 10"/>
                <a:gd name="T13" fmla="*/ 111 h 26"/>
                <a:gd name="T14" fmla="*/ 14 w 10"/>
                <a:gd name="T15" fmla="*/ 59 h 26"/>
                <a:gd name="T16" fmla="*/ 0 w 10"/>
                <a:gd name="T17" fmla="*/ 0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26">
                  <a:moveTo>
                    <a:pt x="0" y="0"/>
                  </a:moveTo>
                  <a:lnTo>
                    <a:pt x="5" y="2"/>
                  </a:lnTo>
                  <a:lnTo>
                    <a:pt x="6" y="4"/>
                  </a:lnTo>
                  <a:lnTo>
                    <a:pt x="9" y="7"/>
                  </a:lnTo>
                  <a:lnTo>
                    <a:pt x="10" y="12"/>
                  </a:lnTo>
                  <a:lnTo>
                    <a:pt x="6" y="15"/>
                  </a:lnTo>
                  <a:lnTo>
                    <a:pt x="4" y="26"/>
                  </a:lnTo>
                  <a:lnTo>
                    <a:pt x="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2" name="Freeform 32"/>
            <p:cNvSpPr>
              <a:spLocks noChangeAspect="1"/>
            </p:cNvSpPr>
            <p:nvPr/>
          </p:nvSpPr>
          <p:spPr bwMode="auto">
            <a:xfrm>
              <a:off x="1897" y="2036"/>
              <a:ext cx="16" cy="23"/>
            </a:xfrm>
            <a:custGeom>
              <a:avLst/>
              <a:gdLst>
                <a:gd name="T0" fmla="*/ 14 w 13"/>
                <a:gd name="T1" fmla="*/ 0 h 19"/>
                <a:gd name="T2" fmla="*/ 33 w 13"/>
                <a:gd name="T3" fmla="*/ 12 h 19"/>
                <a:gd name="T4" fmla="*/ 50 w 13"/>
                <a:gd name="T5" fmla="*/ 33 h 19"/>
                <a:gd name="T6" fmla="*/ 58 w 13"/>
                <a:gd name="T7" fmla="*/ 74 h 19"/>
                <a:gd name="T8" fmla="*/ 21 w 13"/>
                <a:gd name="T9" fmla="*/ 64 h 19"/>
                <a:gd name="T10" fmla="*/ 0 w 13"/>
                <a:gd name="T11" fmla="*/ 48 h 19"/>
                <a:gd name="T12" fmla="*/ 14 w 13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9">
                  <a:moveTo>
                    <a:pt x="3" y="0"/>
                  </a:moveTo>
                  <a:lnTo>
                    <a:pt x="8" y="3"/>
                  </a:lnTo>
                  <a:lnTo>
                    <a:pt x="12" y="8"/>
                  </a:lnTo>
                  <a:lnTo>
                    <a:pt x="13" y="19"/>
                  </a:lnTo>
                  <a:lnTo>
                    <a:pt x="5" y="17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3" name="Freeform 33"/>
            <p:cNvSpPr>
              <a:spLocks noChangeAspect="1"/>
            </p:cNvSpPr>
            <p:nvPr/>
          </p:nvSpPr>
          <p:spPr bwMode="auto">
            <a:xfrm>
              <a:off x="1827" y="2079"/>
              <a:ext cx="25" cy="32"/>
            </a:xfrm>
            <a:custGeom>
              <a:avLst/>
              <a:gdLst>
                <a:gd name="T0" fmla="*/ 60 w 20"/>
                <a:gd name="T1" fmla="*/ 50 h 26"/>
                <a:gd name="T2" fmla="*/ 20 w 20"/>
                <a:gd name="T3" fmla="*/ 26 h 26"/>
                <a:gd name="T4" fmla="*/ 1 w 20"/>
                <a:gd name="T5" fmla="*/ 39 h 26"/>
                <a:gd name="T6" fmla="*/ 13 w 20"/>
                <a:gd name="T7" fmla="*/ 71 h 26"/>
                <a:gd name="T8" fmla="*/ 0 w 20"/>
                <a:gd name="T9" fmla="*/ 76 h 26"/>
                <a:gd name="T10" fmla="*/ 31 w 20"/>
                <a:gd name="T11" fmla="*/ 111 h 26"/>
                <a:gd name="T12" fmla="*/ 70 w 20"/>
                <a:gd name="T13" fmla="*/ 94 h 26"/>
                <a:gd name="T14" fmla="*/ 80 w 20"/>
                <a:gd name="T15" fmla="*/ 111 h 26"/>
                <a:gd name="T16" fmla="*/ 95 w 20"/>
                <a:gd name="T17" fmla="*/ 94 h 26"/>
                <a:gd name="T18" fmla="*/ 80 w 20"/>
                <a:gd name="T19" fmla="*/ 71 h 26"/>
                <a:gd name="T20" fmla="*/ 88 w 20"/>
                <a:gd name="T21" fmla="*/ 26 h 26"/>
                <a:gd name="T22" fmla="*/ 76 w 20"/>
                <a:gd name="T23" fmla="*/ 21 h 26"/>
                <a:gd name="T24" fmla="*/ 49 w 20"/>
                <a:gd name="T25" fmla="*/ 21 h 26"/>
                <a:gd name="T26" fmla="*/ 49 w 20"/>
                <a:gd name="T27" fmla="*/ 0 h 26"/>
                <a:gd name="T28" fmla="*/ 31 w 20"/>
                <a:gd name="T29" fmla="*/ 0 h 26"/>
                <a:gd name="T30" fmla="*/ 60 w 20"/>
                <a:gd name="T31" fmla="*/ 50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" h="26">
                  <a:moveTo>
                    <a:pt x="12" y="12"/>
                  </a:moveTo>
                  <a:lnTo>
                    <a:pt x="4" y="6"/>
                  </a:lnTo>
                  <a:lnTo>
                    <a:pt x="1" y="9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6" y="26"/>
                  </a:lnTo>
                  <a:lnTo>
                    <a:pt x="14" y="22"/>
                  </a:lnTo>
                  <a:lnTo>
                    <a:pt x="17" y="26"/>
                  </a:lnTo>
                  <a:lnTo>
                    <a:pt x="20" y="22"/>
                  </a:lnTo>
                  <a:lnTo>
                    <a:pt x="17" y="16"/>
                  </a:lnTo>
                  <a:lnTo>
                    <a:pt x="18" y="6"/>
                  </a:lnTo>
                  <a:lnTo>
                    <a:pt x="16" y="5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6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4" name="Freeform 34"/>
            <p:cNvSpPr>
              <a:spLocks noChangeAspect="1"/>
            </p:cNvSpPr>
            <p:nvPr/>
          </p:nvSpPr>
          <p:spPr bwMode="auto">
            <a:xfrm>
              <a:off x="2214" y="1653"/>
              <a:ext cx="16" cy="19"/>
            </a:xfrm>
            <a:custGeom>
              <a:avLst/>
              <a:gdLst>
                <a:gd name="T0" fmla="*/ 17 w 13"/>
                <a:gd name="T1" fmla="*/ 25 h 15"/>
                <a:gd name="T2" fmla="*/ 50 w 13"/>
                <a:gd name="T3" fmla="*/ 0 h 15"/>
                <a:gd name="T4" fmla="*/ 58 w 13"/>
                <a:gd name="T5" fmla="*/ 37 h 15"/>
                <a:gd name="T6" fmla="*/ 39 w 13"/>
                <a:gd name="T7" fmla="*/ 77 h 15"/>
                <a:gd name="T8" fmla="*/ 0 w 13"/>
                <a:gd name="T9" fmla="*/ 66 h 15"/>
                <a:gd name="T10" fmla="*/ 17 w 13"/>
                <a:gd name="T11" fmla="*/ 25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15">
                  <a:moveTo>
                    <a:pt x="4" y="5"/>
                  </a:moveTo>
                  <a:lnTo>
                    <a:pt x="12" y="0"/>
                  </a:lnTo>
                  <a:lnTo>
                    <a:pt x="13" y="7"/>
                  </a:lnTo>
                  <a:lnTo>
                    <a:pt x="9" y="15"/>
                  </a:lnTo>
                  <a:lnTo>
                    <a:pt x="0" y="13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CDD9E8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5" name="Freeform 35" descr="Wide upward diagonal"/>
            <p:cNvSpPr>
              <a:spLocks noChangeAspect="1"/>
            </p:cNvSpPr>
            <p:nvPr/>
          </p:nvSpPr>
          <p:spPr bwMode="auto">
            <a:xfrm>
              <a:off x="2117" y="1640"/>
              <a:ext cx="17" cy="33"/>
            </a:xfrm>
            <a:custGeom>
              <a:avLst/>
              <a:gdLst>
                <a:gd name="T0" fmla="*/ 23 w 14"/>
                <a:gd name="T1" fmla="*/ 0 h 27"/>
                <a:gd name="T2" fmla="*/ 53 w 14"/>
                <a:gd name="T3" fmla="*/ 33 h 27"/>
                <a:gd name="T4" fmla="*/ 33 w 14"/>
                <a:gd name="T5" fmla="*/ 65 h 27"/>
                <a:gd name="T6" fmla="*/ 53 w 14"/>
                <a:gd name="T7" fmla="*/ 93 h 27"/>
                <a:gd name="T8" fmla="*/ 41 w 14"/>
                <a:gd name="T9" fmla="*/ 109 h 27"/>
                <a:gd name="T10" fmla="*/ 28 w 14"/>
                <a:gd name="T11" fmla="*/ 93 h 27"/>
                <a:gd name="T12" fmla="*/ 0 w 14"/>
                <a:gd name="T13" fmla="*/ 79 h 27"/>
                <a:gd name="T14" fmla="*/ 0 w 14"/>
                <a:gd name="T15" fmla="*/ 40 h 27"/>
                <a:gd name="T16" fmla="*/ 13 w 14"/>
                <a:gd name="T17" fmla="*/ 40 h 27"/>
                <a:gd name="T18" fmla="*/ 0 w 14"/>
                <a:gd name="T19" fmla="*/ 16 h 27"/>
                <a:gd name="T20" fmla="*/ 23 w 14"/>
                <a:gd name="T21" fmla="*/ 0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" h="27">
                  <a:moveTo>
                    <a:pt x="6" y="0"/>
                  </a:moveTo>
                  <a:lnTo>
                    <a:pt x="14" y="8"/>
                  </a:lnTo>
                  <a:lnTo>
                    <a:pt x="8" y="16"/>
                  </a:lnTo>
                  <a:lnTo>
                    <a:pt x="14" y="23"/>
                  </a:lnTo>
                  <a:lnTo>
                    <a:pt x="11" y="27"/>
                  </a:lnTo>
                  <a:lnTo>
                    <a:pt x="7" y="23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pattFill prst="wdUpDiag">
              <a:fgClr>
                <a:srgbClr val="CDD9E8"/>
              </a:fgClr>
              <a:bgClr>
                <a:srgbClr val="003398"/>
              </a:bgClr>
            </a:patt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6" name="Freeform 36"/>
            <p:cNvSpPr>
              <a:spLocks noChangeAspect="1"/>
            </p:cNvSpPr>
            <p:nvPr/>
          </p:nvSpPr>
          <p:spPr bwMode="auto">
            <a:xfrm>
              <a:off x="2286" y="790"/>
              <a:ext cx="12" cy="15"/>
            </a:xfrm>
            <a:custGeom>
              <a:avLst/>
              <a:gdLst>
                <a:gd name="T0" fmla="*/ 1 w 10"/>
                <a:gd name="T1" fmla="*/ 0 h 12"/>
                <a:gd name="T2" fmla="*/ 0 w 10"/>
                <a:gd name="T3" fmla="*/ 60 h 12"/>
                <a:gd name="T4" fmla="*/ 35 w 10"/>
                <a:gd name="T5" fmla="*/ 49 h 12"/>
                <a:gd name="T6" fmla="*/ 1 w 10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2">
                  <a:moveTo>
                    <a:pt x="1" y="0"/>
                  </a:moveTo>
                  <a:lnTo>
                    <a:pt x="0" y="12"/>
                  </a:lnTo>
                  <a:lnTo>
                    <a:pt x="10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D9E8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7" name="Freeform 37"/>
            <p:cNvSpPr>
              <a:spLocks noChangeAspect="1"/>
            </p:cNvSpPr>
            <p:nvPr/>
          </p:nvSpPr>
          <p:spPr bwMode="auto">
            <a:xfrm>
              <a:off x="2242" y="822"/>
              <a:ext cx="7" cy="20"/>
            </a:xfrm>
            <a:custGeom>
              <a:avLst/>
              <a:gdLst>
                <a:gd name="T0" fmla="*/ 0 w 6"/>
                <a:gd name="T1" fmla="*/ 0 h 16"/>
                <a:gd name="T2" fmla="*/ 2 w 6"/>
                <a:gd name="T3" fmla="*/ 76 h 16"/>
                <a:gd name="T4" fmla="*/ 18 w 6"/>
                <a:gd name="T5" fmla="*/ 70 h 16"/>
                <a:gd name="T6" fmla="*/ 18 w 6"/>
                <a:gd name="T7" fmla="*/ 16 h 16"/>
                <a:gd name="T8" fmla="*/ 0 w 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2" y="16"/>
                  </a:lnTo>
                  <a:lnTo>
                    <a:pt x="6" y="14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D9E8"/>
            </a:solidFill>
            <a:ln w="4826" cap="rnd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48" name="Freeform 38"/>
            <p:cNvSpPr>
              <a:spLocks noChangeAspect="1"/>
            </p:cNvSpPr>
            <p:nvPr/>
          </p:nvSpPr>
          <p:spPr bwMode="auto">
            <a:xfrm>
              <a:off x="2222" y="837"/>
              <a:ext cx="16" cy="23"/>
            </a:xfrm>
            <a:custGeom>
              <a:avLst/>
              <a:gdLst>
                <a:gd name="T0" fmla="*/ 39 w 13"/>
                <a:gd name="T1" fmla="*/ 0 h 19"/>
                <a:gd name="T2" fmla="*/ 17 w 13"/>
                <a:gd name="T3" fmla="*/ 27 h 19"/>
                <a:gd name="T4" fmla="*/ 1 w 13"/>
                <a:gd name="T5" fmla="*/ 15 h 19"/>
                <a:gd name="T6" fmla="*/ 0 w 13"/>
                <a:gd name="T7" fmla="*/ 53 h 19"/>
                <a:gd name="T8" fmla="*/ 33 w 13"/>
                <a:gd name="T9" fmla="*/ 74 h 19"/>
                <a:gd name="T10" fmla="*/ 33 w 13"/>
                <a:gd name="T11" fmla="*/ 58 h 19"/>
                <a:gd name="T12" fmla="*/ 58 w 13"/>
                <a:gd name="T13" fmla="*/ 40 h 19"/>
                <a:gd name="T14" fmla="*/ 39 w 13"/>
                <a:gd name="T15" fmla="*/ 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19">
                  <a:moveTo>
                    <a:pt x="9" y="0"/>
                  </a:moveTo>
                  <a:lnTo>
                    <a:pt x="4" y="7"/>
                  </a:lnTo>
                  <a:lnTo>
                    <a:pt x="1" y="4"/>
                  </a:lnTo>
                  <a:lnTo>
                    <a:pt x="0" y="14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13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DD9E8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9" name="Freeform 39"/>
            <p:cNvSpPr>
              <a:spLocks noChangeAspect="1"/>
            </p:cNvSpPr>
            <p:nvPr/>
          </p:nvSpPr>
          <p:spPr bwMode="auto">
            <a:xfrm>
              <a:off x="2199" y="826"/>
              <a:ext cx="24" cy="21"/>
            </a:xfrm>
            <a:custGeom>
              <a:avLst/>
              <a:gdLst>
                <a:gd name="T0" fmla="*/ 53 w 20"/>
                <a:gd name="T1" fmla="*/ 0 h 17"/>
                <a:gd name="T2" fmla="*/ 41 w 20"/>
                <a:gd name="T3" fmla="*/ 21 h 17"/>
                <a:gd name="T4" fmla="*/ 34 w 20"/>
                <a:gd name="T5" fmla="*/ 0 h 17"/>
                <a:gd name="T6" fmla="*/ 0 w 20"/>
                <a:gd name="T7" fmla="*/ 35 h 17"/>
                <a:gd name="T8" fmla="*/ 1 w 20"/>
                <a:gd name="T9" fmla="*/ 72 h 17"/>
                <a:gd name="T10" fmla="*/ 24 w 20"/>
                <a:gd name="T11" fmla="*/ 58 h 17"/>
                <a:gd name="T12" fmla="*/ 41 w 20"/>
                <a:gd name="T13" fmla="*/ 75 h 17"/>
                <a:gd name="T14" fmla="*/ 53 w 20"/>
                <a:gd name="T15" fmla="*/ 53 h 17"/>
                <a:gd name="T16" fmla="*/ 71 w 20"/>
                <a:gd name="T17" fmla="*/ 49 h 17"/>
                <a:gd name="T18" fmla="*/ 72 w 20"/>
                <a:gd name="T19" fmla="*/ 17 h 17"/>
                <a:gd name="T20" fmla="*/ 53 w 20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" h="17">
                  <a:moveTo>
                    <a:pt x="15" y="0"/>
                  </a:moveTo>
                  <a:lnTo>
                    <a:pt x="11" y="5"/>
                  </a:lnTo>
                  <a:lnTo>
                    <a:pt x="9" y="0"/>
                  </a:lnTo>
                  <a:lnTo>
                    <a:pt x="0" y="8"/>
                  </a:lnTo>
                  <a:lnTo>
                    <a:pt x="1" y="16"/>
                  </a:lnTo>
                  <a:lnTo>
                    <a:pt x="7" y="13"/>
                  </a:lnTo>
                  <a:lnTo>
                    <a:pt x="11" y="17"/>
                  </a:lnTo>
                  <a:lnTo>
                    <a:pt x="15" y="12"/>
                  </a:lnTo>
                  <a:lnTo>
                    <a:pt x="19" y="11"/>
                  </a:lnTo>
                  <a:lnTo>
                    <a:pt x="20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DD9E8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50" name="Freeform 40"/>
            <p:cNvSpPr>
              <a:spLocks noChangeAspect="1"/>
            </p:cNvSpPr>
            <p:nvPr/>
          </p:nvSpPr>
          <p:spPr bwMode="auto">
            <a:xfrm>
              <a:off x="2208" y="854"/>
              <a:ext cx="14" cy="13"/>
            </a:xfrm>
            <a:custGeom>
              <a:avLst/>
              <a:gdLst>
                <a:gd name="T0" fmla="*/ 2 w 12"/>
                <a:gd name="T1" fmla="*/ 0 h 11"/>
                <a:gd name="T2" fmla="*/ 35 w 12"/>
                <a:gd name="T3" fmla="*/ 13 h 11"/>
                <a:gd name="T4" fmla="*/ 29 w 12"/>
                <a:gd name="T5" fmla="*/ 35 h 11"/>
                <a:gd name="T6" fmla="*/ 0 w 12"/>
                <a:gd name="T7" fmla="*/ 15 h 11"/>
                <a:gd name="T8" fmla="*/ 2 w 1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lnTo>
                    <a:pt x="12" y="4"/>
                  </a:lnTo>
                  <a:lnTo>
                    <a:pt x="9" y="11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DD9E8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51" name="Freeform 41"/>
            <p:cNvSpPr>
              <a:spLocks noChangeAspect="1"/>
            </p:cNvSpPr>
            <p:nvPr/>
          </p:nvSpPr>
          <p:spPr bwMode="auto">
            <a:xfrm>
              <a:off x="2159" y="867"/>
              <a:ext cx="7" cy="13"/>
            </a:xfrm>
            <a:custGeom>
              <a:avLst/>
              <a:gdLst>
                <a:gd name="T0" fmla="*/ 13 w 6"/>
                <a:gd name="T1" fmla="*/ 0 h 10"/>
                <a:gd name="T2" fmla="*/ 0 w 6"/>
                <a:gd name="T3" fmla="*/ 0 h 10"/>
                <a:gd name="T4" fmla="*/ 0 w 6"/>
                <a:gd name="T5" fmla="*/ 38 h 10"/>
                <a:gd name="T6" fmla="*/ 15 w 6"/>
                <a:gd name="T7" fmla="*/ 64 h 10"/>
                <a:gd name="T8" fmla="*/ 18 w 6"/>
                <a:gd name="T9" fmla="*/ 35 h 10"/>
                <a:gd name="T10" fmla="*/ 13 w 6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10">
                  <a:moveTo>
                    <a:pt x="4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5" y="10"/>
                  </a:lnTo>
                  <a:lnTo>
                    <a:pt x="6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DD9E8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52" name="Freeform 42"/>
            <p:cNvSpPr>
              <a:spLocks noChangeAspect="1"/>
            </p:cNvSpPr>
            <p:nvPr/>
          </p:nvSpPr>
          <p:spPr bwMode="auto">
            <a:xfrm>
              <a:off x="2134" y="864"/>
              <a:ext cx="15" cy="16"/>
            </a:xfrm>
            <a:custGeom>
              <a:avLst/>
              <a:gdLst>
                <a:gd name="T0" fmla="*/ 0 w 12"/>
                <a:gd name="T1" fmla="*/ 0 h 13"/>
                <a:gd name="T2" fmla="*/ 20 w 12"/>
                <a:gd name="T3" fmla="*/ 50 h 13"/>
                <a:gd name="T4" fmla="*/ 45 w 12"/>
                <a:gd name="T5" fmla="*/ 58 h 13"/>
                <a:gd name="T6" fmla="*/ 60 w 12"/>
                <a:gd name="T7" fmla="*/ 48 h 13"/>
                <a:gd name="T8" fmla="*/ 25 w 12"/>
                <a:gd name="T9" fmla="*/ 21 h 13"/>
                <a:gd name="T10" fmla="*/ 0 w 12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lnTo>
                    <a:pt x="4" y="12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D9E8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53" name="Freeform 43" descr="Wide upward diagonal"/>
            <p:cNvSpPr>
              <a:spLocks noChangeAspect="1"/>
            </p:cNvSpPr>
            <p:nvPr/>
          </p:nvSpPr>
          <p:spPr bwMode="auto">
            <a:xfrm>
              <a:off x="2110" y="877"/>
              <a:ext cx="24" cy="21"/>
            </a:xfrm>
            <a:custGeom>
              <a:avLst/>
              <a:gdLst>
                <a:gd name="T0" fmla="*/ 72 w 20"/>
                <a:gd name="T1" fmla="*/ 26 h 17"/>
                <a:gd name="T2" fmla="*/ 50 w 20"/>
                <a:gd name="T3" fmla="*/ 17 h 17"/>
                <a:gd name="T4" fmla="*/ 42 w 20"/>
                <a:gd name="T5" fmla="*/ 40 h 17"/>
                <a:gd name="T6" fmla="*/ 35 w 20"/>
                <a:gd name="T7" fmla="*/ 0 h 17"/>
                <a:gd name="T8" fmla="*/ 1 w 20"/>
                <a:gd name="T9" fmla="*/ 1 h 17"/>
                <a:gd name="T10" fmla="*/ 0 w 20"/>
                <a:gd name="T11" fmla="*/ 21 h 17"/>
                <a:gd name="T12" fmla="*/ 17 w 20"/>
                <a:gd name="T13" fmla="*/ 17 h 17"/>
                <a:gd name="T14" fmla="*/ 14 w 20"/>
                <a:gd name="T15" fmla="*/ 43 h 17"/>
                <a:gd name="T16" fmla="*/ 14 w 20"/>
                <a:gd name="T17" fmla="*/ 43 h 17"/>
                <a:gd name="T18" fmla="*/ 35 w 20"/>
                <a:gd name="T19" fmla="*/ 75 h 17"/>
                <a:gd name="T20" fmla="*/ 72 w 20"/>
                <a:gd name="T21" fmla="*/ 2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" h="17">
                  <a:moveTo>
                    <a:pt x="20" y="6"/>
                  </a:moveTo>
                  <a:lnTo>
                    <a:pt x="14" y="4"/>
                  </a:lnTo>
                  <a:lnTo>
                    <a:pt x="12" y="9"/>
                  </a:lnTo>
                  <a:lnTo>
                    <a:pt x="10" y="0"/>
                  </a:lnTo>
                  <a:lnTo>
                    <a:pt x="1" y="1"/>
                  </a:lnTo>
                  <a:lnTo>
                    <a:pt x="0" y="5"/>
                  </a:lnTo>
                  <a:lnTo>
                    <a:pt x="5" y="4"/>
                  </a:lnTo>
                  <a:lnTo>
                    <a:pt x="4" y="10"/>
                  </a:lnTo>
                  <a:lnTo>
                    <a:pt x="10" y="17"/>
                  </a:lnTo>
                  <a:lnTo>
                    <a:pt x="20" y="6"/>
                  </a:lnTo>
                  <a:close/>
                </a:path>
              </a:pathLst>
            </a:custGeom>
            <a:pattFill prst="wdUpDiag">
              <a:fgClr>
                <a:srgbClr val="CDD9E8"/>
              </a:fgClr>
              <a:bgClr>
                <a:srgbClr val="003398"/>
              </a:bgClr>
            </a:patt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54" name="Freeform 44" descr="Wide upward diagonal"/>
            <p:cNvSpPr>
              <a:spLocks noChangeAspect="1"/>
            </p:cNvSpPr>
            <p:nvPr/>
          </p:nvSpPr>
          <p:spPr bwMode="auto">
            <a:xfrm>
              <a:off x="2093" y="893"/>
              <a:ext cx="24" cy="25"/>
            </a:xfrm>
            <a:custGeom>
              <a:avLst/>
              <a:gdLst>
                <a:gd name="T0" fmla="*/ 50 w 20"/>
                <a:gd name="T1" fmla="*/ 56 h 20"/>
                <a:gd name="T2" fmla="*/ 41 w 20"/>
                <a:gd name="T3" fmla="*/ 25 h 20"/>
                <a:gd name="T4" fmla="*/ 29 w 20"/>
                <a:gd name="T5" fmla="*/ 56 h 20"/>
                <a:gd name="T6" fmla="*/ 12 w 20"/>
                <a:gd name="T7" fmla="*/ 56 h 20"/>
                <a:gd name="T8" fmla="*/ 0 w 20"/>
                <a:gd name="T9" fmla="*/ 94 h 20"/>
                <a:gd name="T10" fmla="*/ 24 w 20"/>
                <a:gd name="T11" fmla="*/ 95 h 20"/>
                <a:gd name="T12" fmla="*/ 59 w 20"/>
                <a:gd name="T13" fmla="*/ 94 h 20"/>
                <a:gd name="T14" fmla="*/ 59 w 20"/>
                <a:gd name="T15" fmla="*/ 61 h 20"/>
                <a:gd name="T16" fmla="*/ 72 w 20"/>
                <a:gd name="T17" fmla="*/ 36 h 20"/>
                <a:gd name="T18" fmla="*/ 53 w 20"/>
                <a:gd name="T19" fmla="*/ 0 h 20"/>
                <a:gd name="T20" fmla="*/ 50 w 20"/>
                <a:gd name="T21" fmla="*/ 56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" h="20">
                  <a:moveTo>
                    <a:pt x="14" y="11"/>
                  </a:moveTo>
                  <a:lnTo>
                    <a:pt x="11" y="5"/>
                  </a:lnTo>
                  <a:lnTo>
                    <a:pt x="8" y="11"/>
                  </a:lnTo>
                  <a:lnTo>
                    <a:pt x="3" y="11"/>
                  </a:lnTo>
                  <a:lnTo>
                    <a:pt x="0" y="19"/>
                  </a:lnTo>
                  <a:lnTo>
                    <a:pt x="7" y="20"/>
                  </a:lnTo>
                  <a:lnTo>
                    <a:pt x="16" y="19"/>
                  </a:lnTo>
                  <a:lnTo>
                    <a:pt x="16" y="13"/>
                  </a:lnTo>
                  <a:lnTo>
                    <a:pt x="20" y="7"/>
                  </a:lnTo>
                  <a:lnTo>
                    <a:pt x="15" y="0"/>
                  </a:lnTo>
                  <a:lnTo>
                    <a:pt x="14" y="11"/>
                  </a:lnTo>
                  <a:close/>
                </a:path>
              </a:pathLst>
            </a:custGeom>
            <a:pattFill prst="wdUpDiag">
              <a:fgClr>
                <a:srgbClr val="CDD9E8"/>
              </a:fgClr>
              <a:bgClr>
                <a:srgbClr val="003398"/>
              </a:bgClr>
            </a:patt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55" name="Freeform 45" descr="Wide upward diagonal"/>
            <p:cNvSpPr>
              <a:spLocks noChangeAspect="1"/>
            </p:cNvSpPr>
            <p:nvPr/>
          </p:nvSpPr>
          <p:spPr bwMode="auto">
            <a:xfrm>
              <a:off x="2057" y="914"/>
              <a:ext cx="32" cy="41"/>
            </a:xfrm>
            <a:custGeom>
              <a:avLst/>
              <a:gdLst>
                <a:gd name="T0" fmla="*/ 76 w 26"/>
                <a:gd name="T1" fmla="*/ 2 h 34"/>
                <a:gd name="T2" fmla="*/ 71 w 26"/>
                <a:gd name="T3" fmla="*/ 30 h 34"/>
                <a:gd name="T4" fmla="*/ 39 w 26"/>
                <a:gd name="T5" fmla="*/ 25 h 34"/>
                <a:gd name="T6" fmla="*/ 39 w 26"/>
                <a:gd name="T7" fmla="*/ 52 h 34"/>
                <a:gd name="T8" fmla="*/ 2 w 26"/>
                <a:gd name="T9" fmla="*/ 43 h 34"/>
                <a:gd name="T10" fmla="*/ 17 w 26"/>
                <a:gd name="T11" fmla="*/ 86 h 34"/>
                <a:gd name="T12" fmla="*/ 0 w 26"/>
                <a:gd name="T13" fmla="*/ 113 h 34"/>
                <a:gd name="T14" fmla="*/ 1 w 26"/>
                <a:gd name="T15" fmla="*/ 125 h 34"/>
                <a:gd name="T16" fmla="*/ 41 w 26"/>
                <a:gd name="T17" fmla="*/ 121 h 34"/>
                <a:gd name="T18" fmla="*/ 71 w 26"/>
                <a:gd name="T19" fmla="*/ 94 h 34"/>
                <a:gd name="T20" fmla="*/ 73 w 26"/>
                <a:gd name="T21" fmla="*/ 104 h 34"/>
                <a:gd name="T22" fmla="*/ 106 w 26"/>
                <a:gd name="T23" fmla="*/ 101 h 34"/>
                <a:gd name="T24" fmla="*/ 106 w 26"/>
                <a:gd name="T25" fmla="*/ 71 h 34"/>
                <a:gd name="T26" fmla="*/ 111 w 26"/>
                <a:gd name="T27" fmla="*/ 58 h 34"/>
                <a:gd name="T28" fmla="*/ 90 w 26"/>
                <a:gd name="T29" fmla="*/ 0 h 34"/>
                <a:gd name="T30" fmla="*/ 76 w 26"/>
                <a:gd name="T31" fmla="*/ 2 h 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" h="34">
                  <a:moveTo>
                    <a:pt x="18" y="2"/>
                  </a:moveTo>
                  <a:lnTo>
                    <a:pt x="16" y="8"/>
                  </a:lnTo>
                  <a:lnTo>
                    <a:pt x="9" y="7"/>
                  </a:lnTo>
                  <a:lnTo>
                    <a:pt x="9" y="14"/>
                  </a:lnTo>
                  <a:lnTo>
                    <a:pt x="2" y="12"/>
                  </a:lnTo>
                  <a:lnTo>
                    <a:pt x="4" y="23"/>
                  </a:lnTo>
                  <a:lnTo>
                    <a:pt x="0" y="31"/>
                  </a:lnTo>
                  <a:lnTo>
                    <a:pt x="1" y="34"/>
                  </a:lnTo>
                  <a:lnTo>
                    <a:pt x="10" y="32"/>
                  </a:lnTo>
                  <a:lnTo>
                    <a:pt x="16" y="26"/>
                  </a:lnTo>
                  <a:lnTo>
                    <a:pt x="17" y="28"/>
                  </a:lnTo>
                  <a:lnTo>
                    <a:pt x="24" y="27"/>
                  </a:lnTo>
                  <a:lnTo>
                    <a:pt x="24" y="19"/>
                  </a:lnTo>
                  <a:lnTo>
                    <a:pt x="26" y="15"/>
                  </a:lnTo>
                  <a:lnTo>
                    <a:pt x="21" y="0"/>
                  </a:lnTo>
                  <a:lnTo>
                    <a:pt x="18" y="2"/>
                  </a:lnTo>
                  <a:close/>
                </a:path>
              </a:pathLst>
            </a:custGeom>
            <a:pattFill prst="wdUpDiag">
              <a:fgClr>
                <a:srgbClr val="CDD9E8"/>
              </a:fgClr>
              <a:bgClr>
                <a:srgbClr val="003398"/>
              </a:bgClr>
            </a:patt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56" name="Freeform 46" descr="Wide upward diagonal"/>
            <p:cNvSpPr>
              <a:spLocks noChangeAspect="1"/>
            </p:cNvSpPr>
            <p:nvPr/>
          </p:nvSpPr>
          <p:spPr bwMode="auto">
            <a:xfrm>
              <a:off x="1757" y="1345"/>
              <a:ext cx="24" cy="15"/>
            </a:xfrm>
            <a:custGeom>
              <a:avLst/>
              <a:gdLst>
                <a:gd name="T0" fmla="*/ 71 w 20"/>
                <a:gd name="T1" fmla="*/ 0 h 12"/>
                <a:gd name="T2" fmla="*/ 0 w 20"/>
                <a:gd name="T3" fmla="*/ 36 h 12"/>
                <a:gd name="T4" fmla="*/ 0 w 20"/>
                <a:gd name="T5" fmla="*/ 60 h 12"/>
                <a:gd name="T6" fmla="*/ 24 w 20"/>
                <a:gd name="T7" fmla="*/ 39 h 12"/>
                <a:gd name="T8" fmla="*/ 72 w 20"/>
                <a:gd name="T9" fmla="*/ 39 h 12"/>
                <a:gd name="T10" fmla="*/ 71 w 20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2">
                  <a:moveTo>
                    <a:pt x="19" y="0"/>
                  </a:moveTo>
                  <a:lnTo>
                    <a:pt x="0" y="7"/>
                  </a:lnTo>
                  <a:lnTo>
                    <a:pt x="0" y="12"/>
                  </a:lnTo>
                  <a:lnTo>
                    <a:pt x="7" y="8"/>
                  </a:lnTo>
                  <a:lnTo>
                    <a:pt x="20" y="8"/>
                  </a:lnTo>
                  <a:lnTo>
                    <a:pt x="19" y="0"/>
                  </a:lnTo>
                  <a:close/>
                </a:path>
              </a:pathLst>
            </a:custGeom>
            <a:pattFill prst="wdUpDiag">
              <a:fgClr>
                <a:srgbClr val="CDD9E8"/>
              </a:fgClr>
              <a:bgClr>
                <a:srgbClr val="003398"/>
              </a:bgClr>
            </a:patt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57" name="Freeform 47"/>
            <p:cNvSpPr>
              <a:spLocks noChangeAspect="1"/>
            </p:cNvSpPr>
            <p:nvPr/>
          </p:nvSpPr>
          <p:spPr bwMode="auto">
            <a:xfrm>
              <a:off x="1375" y="2240"/>
              <a:ext cx="8" cy="10"/>
            </a:xfrm>
            <a:custGeom>
              <a:avLst/>
              <a:gdLst>
                <a:gd name="T0" fmla="*/ 28 w 6"/>
                <a:gd name="T1" fmla="*/ 0 h 8"/>
                <a:gd name="T2" fmla="*/ 0 w 6"/>
                <a:gd name="T3" fmla="*/ 20 h 8"/>
                <a:gd name="T4" fmla="*/ 16 w 6"/>
                <a:gd name="T5" fmla="*/ 39 h 8"/>
                <a:gd name="T6" fmla="*/ 48 w 6"/>
                <a:gd name="T7" fmla="*/ 36 h 8"/>
                <a:gd name="T8" fmla="*/ 28 w 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0" y="4"/>
                  </a:lnTo>
                  <a:lnTo>
                    <a:pt x="2" y="8"/>
                  </a:lnTo>
                  <a:lnTo>
                    <a:pt x="6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58" name="Freeform 48"/>
            <p:cNvSpPr>
              <a:spLocks noChangeAspect="1"/>
            </p:cNvSpPr>
            <p:nvPr/>
          </p:nvSpPr>
          <p:spPr bwMode="auto">
            <a:xfrm>
              <a:off x="1391" y="2230"/>
              <a:ext cx="11" cy="10"/>
            </a:xfrm>
            <a:custGeom>
              <a:avLst/>
              <a:gdLst>
                <a:gd name="T0" fmla="*/ 0 w 9"/>
                <a:gd name="T1" fmla="*/ 1 h 8"/>
                <a:gd name="T2" fmla="*/ 1 w 9"/>
                <a:gd name="T3" fmla="*/ 0 h 8"/>
                <a:gd name="T4" fmla="*/ 35 w 9"/>
                <a:gd name="T5" fmla="*/ 16 h 8"/>
                <a:gd name="T6" fmla="*/ 35 w 9"/>
                <a:gd name="T7" fmla="*/ 39 h 8"/>
                <a:gd name="T8" fmla="*/ 0 w 9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lnTo>
                    <a:pt x="1" y="0"/>
                  </a:lnTo>
                  <a:lnTo>
                    <a:pt x="9" y="3"/>
                  </a:lnTo>
                  <a:lnTo>
                    <a:pt x="9" y="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59" name="Freeform 49"/>
            <p:cNvSpPr>
              <a:spLocks noChangeAspect="1"/>
            </p:cNvSpPr>
            <p:nvPr/>
          </p:nvSpPr>
          <p:spPr bwMode="auto">
            <a:xfrm>
              <a:off x="1401" y="2227"/>
              <a:ext cx="11" cy="13"/>
            </a:xfrm>
            <a:custGeom>
              <a:avLst/>
              <a:gdLst>
                <a:gd name="T0" fmla="*/ 0 w 9"/>
                <a:gd name="T1" fmla="*/ 0 h 11"/>
                <a:gd name="T2" fmla="*/ 20 w 9"/>
                <a:gd name="T3" fmla="*/ 0 h 11"/>
                <a:gd name="T4" fmla="*/ 35 w 9"/>
                <a:gd name="T5" fmla="*/ 25 h 11"/>
                <a:gd name="T6" fmla="*/ 35 w 9"/>
                <a:gd name="T7" fmla="*/ 35 h 11"/>
                <a:gd name="T8" fmla="*/ 0 w 9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5" y="0"/>
                  </a:lnTo>
                  <a:lnTo>
                    <a:pt x="9" y="8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60" name="Freeform 50"/>
            <p:cNvSpPr>
              <a:spLocks noChangeAspect="1"/>
            </p:cNvSpPr>
            <p:nvPr/>
          </p:nvSpPr>
          <p:spPr bwMode="auto">
            <a:xfrm>
              <a:off x="1455" y="2128"/>
              <a:ext cx="18" cy="19"/>
            </a:xfrm>
            <a:custGeom>
              <a:avLst/>
              <a:gdLst>
                <a:gd name="T0" fmla="*/ 53 w 15"/>
                <a:gd name="T1" fmla="*/ 0 h 16"/>
                <a:gd name="T2" fmla="*/ 0 w 15"/>
                <a:gd name="T3" fmla="*/ 53 h 16"/>
                <a:gd name="T4" fmla="*/ 24 w 15"/>
                <a:gd name="T5" fmla="*/ 53 h 16"/>
                <a:gd name="T6" fmla="*/ 34 w 15"/>
                <a:gd name="T7" fmla="*/ 30 h 16"/>
                <a:gd name="T8" fmla="*/ 49 w 15"/>
                <a:gd name="T9" fmla="*/ 17 h 16"/>
                <a:gd name="T10" fmla="*/ 53 w 15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16">
                  <a:moveTo>
                    <a:pt x="15" y="0"/>
                  </a:moveTo>
                  <a:lnTo>
                    <a:pt x="0" y="16"/>
                  </a:lnTo>
                  <a:lnTo>
                    <a:pt x="7" y="16"/>
                  </a:lnTo>
                  <a:lnTo>
                    <a:pt x="9" y="9"/>
                  </a:lnTo>
                  <a:lnTo>
                    <a:pt x="13" y="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61" name="Freeform 51"/>
            <p:cNvSpPr>
              <a:spLocks noChangeAspect="1"/>
            </p:cNvSpPr>
            <p:nvPr/>
          </p:nvSpPr>
          <p:spPr bwMode="auto">
            <a:xfrm>
              <a:off x="1790" y="957"/>
              <a:ext cx="473" cy="1067"/>
            </a:xfrm>
            <a:custGeom>
              <a:avLst/>
              <a:gdLst>
                <a:gd name="T0" fmla="*/ 1363 w 387"/>
                <a:gd name="T1" fmla="*/ 145 h 873"/>
                <a:gd name="T2" fmla="*/ 1518 w 387"/>
                <a:gd name="T3" fmla="*/ 298 h 873"/>
                <a:gd name="T4" fmla="*/ 1560 w 387"/>
                <a:gd name="T5" fmla="*/ 659 h 873"/>
                <a:gd name="T6" fmla="*/ 1562 w 387"/>
                <a:gd name="T7" fmla="*/ 868 h 873"/>
                <a:gd name="T8" fmla="*/ 1481 w 387"/>
                <a:gd name="T9" fmla="*/ 873 h 873"/>
                <a:gd name="T10" fmla="*/ 1396 w 387"/>
                <a:gd name="T11" fmla="*/ 912 h 873"/>
                <a:gd name="T12" fmla="*/ 1353 w 387"/>
                <a:gd name="T13" fmla="*/ 956 h 873"/>
                <a:gd name="T14" fmla="*/ 1316 w 387"/>
                <a:gd name="T15" fmla="*/ 1065 h 873"/>
                <a:gd name="T16" fmla="*/ 1316 w 387"/>
                <a:gd name="T17" fmla="*/ 1248 h 873"/>
                <a:gd name="T18" fmla="*/ 1142 w 387"/>
                <a:gd name="T19" fmla="*/ 1428 h 873"/>
                <a:gd name="T20" fmla="*/ 1041 w 387"/>
                <a:gd name="T21" fmla="*/ 1518 h 873"/>
                <a:gd name="T22" fmla="*/ 961 w 387"/>
                <a:gd name="T23" fmla="*/ 1608 h 873"/>
                <a:gd name="T24" fmla="*/ 896 w 387"/>
                <a:gd name="T25" fmla="*/ 1616 h 873"/>
                <a:gd name="T26" fmla="*/ 868 w 387"/>
                <a:gd name="T27" fmla="*/ 1728 h 873"/>
                <a:gd name="T28" fmla="*/ 846 w 387"/>
                <a:gd name="T29" fmla="*/ 1797 h 873"/>
                <a:gd name="T30" fmla="*/ 799 w 387"/>
                <a:gd name="T31" fmla="*/ 1920 h 873"/>
                <a:gd name="T32" fmla="*/ 812 w 387"/>
                <a:gd name="T33" fmla="*/ 2196 h 873"/>
                <a:gd name="T34" fmla="*/ 665 w 387"/>
                <a:gd name="T35" fmla="*/ 2333 h 873"/>
                <a:gd name="T36" fmla="*/ 831 w 387"/>
                <a:gd name="T37" fmla="*/ 2212 h 873"/>
                <a:gd name="T38" fmla="*/ 942 w 387"/>
                <a:gd name="T39" fmla="*/ 2317 h 873"/>
                <a:gd name="T40" fmla="*/ 860 w 387"/>
                <a:gd name="T41" fmla="*/ 2548 h 873"/>
                <a:gd name="T42" fmla="*/ 771 w 387"/>
                <a:gd name="T43" fmla="*/ 2514 h 873"/>
                <a:gd name="T44" fmla="*/ 680 w 387"/>
                <a:gd name="T45" fmla="*/ 2517 h 873"/>
                <a:gd name="T46" fmla="*/ 782 w 387"/>
                <a:gd name="T47" fmla="*/ 2569 h 873"/>
                <a:gd name="T48" fmla="*/ 912 w 387"/>
                <a:gd name="T49" fmla="*/ 2603 h 873"/>
                <a:gd name="T50" fmla="*/ 812 w 387"/>
                <a:gd name="T51" fmla="*/ 2628 h 873"/>
                <a:gd name="T52" fmla="*/ 631 w 387"/>
                <a:gd name="T53" fmla="*/ 2729 h 873"/>
                <a:gd name="T54" fmla="*/ 659 w 387"/>
                <a:gd name="T55" fmla="*/ 2774 h 873"/>
                <a:gd name="T56" fmla="*/ 673 w 387"/>
                <a:gd name="T57" fmla="*/ 2922 h 873"/>
                <a:gd name="T58" fmla="*/ 665 w 387"/>
                <a:gd name="T59" fmla="*/ 3020 h 873"/>
                <a:gd name="T60" fmla="*/ 405 w 387"/>
                <a:gd name="T61" fmla="*/ 3359 h 873"/>
                <a:gd name="T62" fmla="*/ 345 w 387"/>
                <a:gd name="T63" fmla="*/ 3387 h 873"/>
                <a:gd name="T64" fmla="*/ 290 w 387"/>
                <a:gd name="T65" fmla="*/ 3557 h 873"/>
                <a:gd name="T66" fmla="*/ 119 w 387"/>
                <a:gd name="T67" fmla="*/ 3522 h 873"/>
                <a:gd name="T68" fmla="*/ 97 w 387"/>
                <a:gd name="T69" fmla="*/ 3359 h 873"/>
                <a:gd name="T70" fmla="*/ 123 w 387"/>
                <a:gd name="T71" fmla="*/ 3313 h 873"/>
                <a:gd name="T72" fmla="*/ 167 w 387"/>
                <a:gd name="T73" fmla="*/ 3261 h 873"/>
                <a:gd name="T74" fmla="*/ 72 w 387"/>
                <a:gd name="T75" fmla="*/ 2883 h 873"/>
                <a:gd name="T76" fmla="*/ 49 w 387"/>
                <a:gd name="T77" fmla="*/ 2821 h 873"/>
                <a:gd name="T78" fmla="*/ 40 w 387"/>
                <a:gd name="T79" fmla="*/ 2735 h 873"/>
                <a:gd name="T80" fmla="*/ 1 w 387"/>
                <a:gd name="T81" fmla="*/ 2569 h 873"/>
                <a:gd name="T82" fmla="*/ 35 w 387"/>
                <a:gd name="T83" fmla="*/ 2597 h 873"/>
                <a:gd name="T84" fmla="*/ 101 w 387"/>
                <a:gd name="T85" fmla="*/ 2402 h 873"/>
                <a:gd name="T86" fmla="*/ 191 w 387"/>
                <a:gd name="T87" fmla="*/ 2327 h 873"/>
                <a:gd name="T88" fmla="*/ 213 w 387"/>
                <a:gd name="T89" fmla="*/ 2051 h 873"/>
                <a:gd name="T90" fmla="*/ 290 w 387"/>
                <a:gd name="T91" fmla="*/ 1930 h 873"/>
                <a:gd name="T92" fmla="*/ 243 w 387"/>
                <a:gd name="T93" fmla="*/ 1756 h 873"/>
                <a:gd name="T94" fmla="*/ 281 w 387"/>
                <a:gd name="T95" fmla="*/ 1498 h 873"/>
                <a:gd name="T96" fmla="*/ 297 w 387"/>
                <a:gd name="T97" fmla="*/ 1355 h 873"/>
                <a:gd name="T98" fmla="*/ 438 w 387"/>
                <a:gd name="T99" fmla="*/ 1272 h 873"/>
                <a:gd name="T100" fmla="*/ 516 w 387"/>
                <a:gd name="T101" fmla="*/ 1264 h 873"/>
                <a:gd name="T102" fmla="*/ 493 w 387"/>
                <a:gd name="T103" fmla="*/ 1116 h 873"/>
                <a:gd name="T104" fmla="*/ 631 w 387"/>
                <a:gd name="T105" fmla="*/ 753 h 873"/>
                <a:gd name="T106" fmla="*/ 813 w 387"/>
                <a:gd name="T107" fmla="*/ 475 h 873"/>
                <a:gd name="T108" fmla="*/ 912 w 387"/>
                <a:gd name="T109" fmla="*/ 254 h 873"/>
                <a:gd name="T110" fmla="*/ 995 w 387"/>
                <a:gd name="T111" fmla="*/ 161 h 873"/>
                <a:gd name="T112" fmla="*/ 1154 w 387"/>
                <a:gd name="T113" fmla="*/ 163 h 873"/>
                <a:gd name="T114" fmla="*/ 1203 w 387"/>
                <a:gd name="T115" fmla="*/ 13 h 87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87" h="873">
                  <a:moveTo>
                    <a:pt x="303" y="0"/>
                  </a:moveTo>
                  <a:lnTo>
                    <a:pt x="334" y="35"/>
                  </a:lnTo>
                  <a:lnTo>
                    <a:pt x="356" y="47"/>
                  </a:lnTo>
                  <a:lnTo>
                    <a:pt x="372" y="74"/>
                  </a:lnTo>
                  <a:lnTo>
                    <a:pt x="371" y="122"/>
                  </a:lnTo>
                  <a:lnTo>
                    <a:pt x="383" y="161"/>
                  </a:lnTo>
                  <a:lnTo>
                    <a:pt x="387" y="202"/>
                  </a:lnTo>
                  <a:lnTo>
                    <a:pt x="384" y="213"/>
                  </a:lnTo>
                  <a:lnTo>
                    <a:pt x="366" y="207"/>
                  </a:lnTo>
                  <a:lnTo>
                    <a:pt x="363" y="214"/>
                  </a:lnTo>
                  <a:lnTo>
                    <a:pt x="344" y="206"/>
                  </a:lnTo>
                  <a:lnTo>
                    <a:pt x="342" y="223"/>
                  </a:lnTo>
                  <a:lnTo>
                    <a:pt x="332" y="218"/>
                  </a:lnTo>
                  <a:lnTo>
                    <a:pt x="332" y="235"/>
                  </a:lnTo>
                  <a:lnTo>
                    <a:pt x="323" y="246"/>
                  </a:lnTo>
                  <a:lnTo>
                    <a:pt x="323" y="261"/>
                  </a:lnTo>
                  <a:lnTo>
                    <a:pt x="314" y="276"/>
                  </a:lnTo>
                  <a:lnTo>
                    <a:pt x="323" y="306"/>
                  </a:lnTo>
                  <a:lnTo>
                    <a:pt x="302" y="337"/>
                  </a:lnTo>
                  <a:lnTo>
                    <a:pt x="280" y="351"/>
                  </a:lnTo>
                  <a:lnTo>
                    <a:pt x="272" y="364"/>
                  </a:lnTo>
                  <a:lnTo>
                    <a:pt x="255" y="372"/>
                  </a:lnTo>
                  <a:lnTo>
                    <a:pt x="247" y="372"/>
                  </a:lnTo>
                  <a:lnTo>
                    <a:pt x="236" y="395"/>
                  </a:lnTo>
                  <a:lnTo>
                    <a:pt x="224" y="405"/>
                  </a:lnTo>
                  <a:lnTo>
                    <a:pt x="220" y="396"/>
                  </a:lnTo>
                  <a:lnTo>
                    <a:pt x="220" y="411"/>
                  </a:lnTo>
                  <a:lnTo>
                    <a:pt x="213" y="425"/>
                  </a:lnTo>
                  <a:lnTo>
                    <a:pt x="205" y="421"/>
                  </a:lnTo>
                  <a:lnTo>
                    <a:pt x="208" y="441"/>
                  </a:lnTo>
                  <a:lnTo>
                    <a:pt x="204" y="476"/>
                  </a:lnTo>
                  <a:lnTo>
                    <a:pt x="196" y="471"/>
                  </a:lnTo>
                  <a:lnTo>
                    <a:pt x="196" y="527"/>
                  </a:lnTo>
                  <a:lnTo>
                    <a:pt x="199" y="539"/>
                  </a:lnTo>
                  <a:lnTo>
                    <a:pt x="191" y="556"/>
                  </a:lnTo>
                  <a:lnTo>
                    <a:pt x="164" y="573"/>
                  </a:lnTo>
                  <a:lnTo>
                    <a:pt x="183" y="575"/>
                  </a:lnTo>
                  <a:lnTo>
                    <a:pt x="204" y="543"/>
                  </a:lnTo>
                  <a:lnTo>
                    <a:pt x="217" y="548"/>
                  </a:lnTo>
                  <a:lnTo>
                    <a:pt x="231" y="569"/>
                  </a:lnTo>
                  <a:lnTo>
                    <a:pt x="240" y="598"/>
                  </a:lnTo>
                  <a:lnTo>
                    <a:pt x="211" y="625"/>
                  </a:lnTo>
                  <a:lnTo>
                    <a:pt x="203" y="615"/>
                  </a:lnTo>
                  <a:lnTo>
                    <a:pt x="189" y="617"/>
                  </a:lnTo>
                  <a:lnTo>
                    <a:pt x="169" y="610"/>
                  </a:lnTo>
                  <a:lnTo>
                    <a:pt x="167" y="618"/>
                  </a:lnTo>
                  <a:lnTo>
                    <a:pt x="175" y="617"/>
                  </a:lnTo>
                  <a:lnTo>
                    <a:pt x="192" y="631"/>
                  </a:lnTo>
                  <a:lnTo>
                    <a:pt x="231" y="629"/>
                  </a:lnTo>
                  <a:lnTo>
                    <a:pt x="223" y="639"/>
                  </a:lnTo>
                  <a:lnTo>
                    <a:pt x="204" y="655"/>
                  </a:lnTo>
                  <a:lnTo>
                    <a:pt x="199" y="645"/>
                  </a:lnTo>
                  <a:lnTo>
                    <a:pt x="180" y="669"/>
                  </a:lnTo>
                  <a:lnTo>
                    <a:pt x="155" y="670"/>
                  </a:lnTo>
                  <a:lnTo>
                    <a:pt x="173" y="682"/>
                  </a:lnTo>
                  <a:lnTo>
                    <a:pt x="161" y="681"/>
                  </a:lnTo>
                  <a:lnTo>
                    <a:pt x="172" y="693"/>
                  </a:lnTo>
                  <a:lnTo>
                    <a:pt x="165" y="717"/>
                  </a:lnTo>
                  <a:lnTo>
                    <a:pt x="161" y="717"/>
                  </a:lnTo>
                  <a:lnTo>
                    <a:pt x="164" y="741"/>
                  </a:lnTo>
                  <a:lnTo>
                    <a:pt x="135" y="829"/>
                  </a:lnTo>
                  <a:lnTo>
                    <a:pt x="100" y="824"/>
                  </a:lnTo>
                  <a:lnTo>
                    <a:pt x="91" y="835"/>
                  </a:lnTo>
                  <a:lnTo>
                    <a:pt x="85" y="831"/>
                  </a:lnTo>
                  <a:lnTo>
                    <a:pt x="77" y="847"/>
                  </a:lnTo>
                  <a:lnTo>
                    <a:pt x="71" y="873"/>
                  </a:lnTo>
                  <a:lnTo>
                    <a:pt x="43" y="872"/>
                  </a:lnTo>
                  <a:lnTo>
                    <a:pt x="29" y="864"/>
                  </a:lnTo>
                  <a:lnTo>
                    <a:pt x="35" y="853"/>
                  </a:lnTo>
                  <a:lnTo>
                    <a:pt x="24" y="824"/>
                  </a:lnTo>
                  <a:lnTo>
                    <a:pt x="24" y="811"/>
                  </a:lnTo>
                  <a:lnTo>
                    <a:pt x="31" y="813"/>
                  </a:lnTo>
                  <a:lnTo>
                    <a:pt x="29" y="801"/>
                  </a:lnTo>
                  <a:lnTo>
                    <a:pt x="41" y="800"/>
                  </a:lnTo>
                  <a:lnTo>
                    <a:pt x="16" y="737"/>
                  </a:lnTo>
                  <a:lnTo>
                    <a:pt x="17" y="708"/>
                  </a:lnTo>
                  <a:lnTo>
                    <a:pt x="9" y="708"/>
                  </a:lnTo>
                  <a:lnTo>
                    <a:pt x="12" y="692"/>
                  </a:lnTo>
                  <a:lnTo>
                    <a:pt x="4" y="686"/>
                  </a:lnTo>
                  <a:lnTo>
                    <a:pt x="10" y="672"/>
                  </a:lnTo>
                  <a:lnTo>
                    <a:pt x="0" y="674"/>
                  </a:lnTo>
                  <a:lnTo>
                    <a:pt x="1" y="631"/>
                  </a:lnTo>
                  <a:lnTo>
                    <a:pt x="6" y="623"/>
                  </a:lnTo>
                  <a:lnTo>
                    <a:pt x="9" y="637"/>
                  </a:lnTo>
                  <a:lnTo>
                    <a:pt x="24" y="605"/>
                  </a:lnTo>
                  <a:lnTo>
                    <a:pt x="25" y="590"/>
                  </a:lnTo>
                  <a:lnTo>
                    <a:pt x="37" y="574"/>
                  </a:lnTo>
                  <a:lnTo>
                    <a:pt x="47" y="571"/>
                  </a:lnTo>
                  <a:lnTo>
                    <a:pt x="56" y="530"/>
                  </a:lnTo>
                  <a:lnTo>
                    <a:pt x="52" y="503"/>
                  </a:lnTo>
                  <a:lnTo>
                    <a:pt x="67" y="495"/>
                  </a:lnTo>
                  <a:lnTo>
                    <a:pt x="71" y="474"/>
                  </a:lnTo>
                  <a:lnTo>
                    <a:pt x="57" y="455"/>
                  </a:lnTo>
                  <a:lnTo>
                    <a:pt x="60" y="431"/>
                  </a:lnTo>
                  <a:lnTo>
                    <a:pt x="59" y="405"/>
                  </a:lnTo>
                  <a:lnTo>
                    <a:pt x="69" y="368"/>
                  </a:lnTo>
                  <a:lnTo>
                    <a:pt x="67" y="351"/>
                  </a:lnTo>
                  <a:lnTo>
                    <a:pt x="73" y="333"/>
                  </a:lnTo>
                  <a:lnTo>
                    <a:pt x="87" y="318"/>
                  </a:lnTo>
                  <a:lnTo>
                    <a:pt x="107" y="312"/>
                  </a:lnTo>
                  <a:lnTo>
                    <a:pt x="115" y="316"/>
                  </a:lnTo>
                  <a:lnTo>
                    <a:pt x="127" y="310"/>
                  </a:lnTo>
                  <a:lnTo>
                    <a:pt x="128" y="288"/>
                  </a:lnTo>
                  <a:lnTo>
                    <a:pt x="121" y="274"/>
                  </a:lnTo>
                  <a:lnTo>
                    <a:pt x="141" y="242"/>
                  </a:lnTo>
                  <a:lnTo>
                    <a:pt x="155" y="185"/>
                  </a:lnTo>
                  <a:lnTo>
                    <a:pt x="165" y="181"/>
                  </a:lnTo>
                  <a:lnTo>
                    <a:pt x="200" y="116"/>
                  </a:lnTo>
                  <a:lnTo>
                    <a:pt x="197" y="99"/>
                  </a:lnTo>
                  <a:lnTo>
                    <a:pt x="223" y="62"/>
                  </a:lnTo>
                  <a:lnTo>
                    <a:pt x="243" y="63"/>
                  </a:lnTo>
                  <a:lnTo>
                    <a:pt x="245" y="39"/>
                  </a:lnTo>
                  <a:lnTo>
                    <a:pt x="258" y="35"/>
                  </a:lnTo>
                  <a:lnTo>
                    <a:pt x="283" y="40"/>
                  </a:lnTo>
                  <a:lnTo>
                    <a:pt x="291" y="38"/>
                  </a:lnTo>
                  <a:lnTo>
                    <a:pt x="295" y="3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62" name="Freeform 52"/>
            <p:cNvSpPr>
              <a:spLocks noChangeAspect="1"/>
            </p:cNvSpPr>
            <p:nvPr/>
          </p:nvSpPr>
          <p:spPr bwMode="auto">
            <a:xfrm>
              <a:off x="402" y="2739"/>
              <a:ext cx="279" cy="376"/>
            </a:xfrm>
            <a:custGeom>
              <a:avLst/>
              <a:gdLst>
                <a:gd name="T0" fmla="*/ 510 w 228"/>
                <a:gd name="T1" fmla="*/ 20 h 308"/>
                <a:gd name="T2" fmla="*/ 475 w 228"/>
                <a:gd name="T3" fmla="*/ 181 h 308"/>
                <a:gd name="T4" fmla="*/ 371 w 228"/>
                <a:gd name="T5" fmla="*/ 332 h 308"/>
                <a:gd name="T6" fmla="*/ 244 w 228"/>
                <a:gd name="T7" fmla="*/ 512 h 308"/>
                <a:gd name="T8" fmla="*/ 163 w 228"/>
                <a:gd name="T9" fmla="*/ 566 h 308"/>
                <a:gd name="T10" fmla="*/ 80 w 228"/>
                <a:gd name="T11" fmla="*/ 687 h 308"/>
                <a:gd name="T12" fmla="*/ 98 w 228"/>
                <a:gd name="T13" fmla="*/ 734 h 308"/>
                <a:gd name="T14" fmla="*/ 109 w 228"/>
                <a:gd name="T15" fmla="*/ 798 h 308"/>
                <a:gd name="T16" fmla="*/ 182 w 228"/>
                <a:gd name="T17" fmla="*/ 818 h 308"/>
                <a:gd name="T18" fmla="*/ 163 w 228"/>
                <a:gd name="T19" fmla="*/ 837 h 308"/>
                <a:gd name="T20" fmla="*/ 114 w 228"/>
                <a:gd name="T21" fmla="*/ 931 h 308"/>
                <a:gd name="T22" fmla="*/ 114 w 228"/>
                <a:gd name="T23" fmla="*/ 957 h 308"/>
                <a:gd name="T24" fmla="*/ 76 w 228"/>
                <a:gd name="T25" fmla="*/ 1030 h 308"/>
                <a:gd name="T26" fmla="*/ 20 w 228"/>
                <a:gd name="T27" fmla="*/ 1096 h 308"/>
                <a:gd name="T28" fmla="*/ 0 w 228"/>
                <a:gd name="T29" fmla="*/ 1137 h 308"/>
                <a:gd name="T30" fmla="*/ 1 w 228"/>
                <a:gd name="T31" fmla="*/ 1154 h 308"/>
                <a:gd name="T32" fmla="*/ 132 w 228"/>
                <a:gd name="T33" fmla="*/ 1201 h 308"/>
                <a:gd name="T34" fmla="*/ 198 w 228"/>
                <a:gd name="T35" fmla="*/ 1244 h 308"/>
                <a:gd name="T36" fmla="*/ 292 w 228"/>
                <a:gd name="T37" fmla="*/ 1244 h 308"/>
                <a:gd name="T38" fmla="*/ 328 w 228"/>
                <a:gd name="T39" fmla="*/ 1139 h 308"/>
                <a:gd name="T40" fmla="*/ 461 w 228"/>
                <a:gd name="T41" fmla="*/ 1082 h 308"/>
                <a:gd name="T42" fmla="*/ 464 w 228"/>
                <a:gd name="T43" fmla="*/ 1039 h 308"/>
                <a:gd name="T44" fmla="*/ 454 w 228"/>
                <a:gd name="T45" fmla="*/ 933 h 308"/>
                <a:gd name="T46" fmla="*/ 542 w 228"/>
                <a:gd name="T47" fmla="*/ 831 h 308"/>
                <a:gd name="T48" fmla="*/ 527 w 228"/>
                <a:gd name="T49" fmla="*/ 734 h 308"/>
                <a:gd name="T50" fmla="*/ 542 w 228"/>
                <a:gd name="T51" fmla="*/ 674 h 308"/>
                <a:gd name="T52" fmla="*/ 574 w 228"/>
                <a:gd name="T53" fmla="*/ 660 h 308"/>
                <a:gd name="T54" fmla="*/ 612 w 228"/>
                <a:gd name="T55" fmla="*/ 664 h 308"/>
                <a:gd name="T56" fmla="*/ 662 w 228"/>
                <a:gd name="T57" fmla="*/ 642 h 308"/>
                <a:gd name="T58" fmla="*/ 678 w 228"/>
                <a:gd name="T59" fmla="*/ 612 h 308"/>
                <a:gd name="T60" fmla="*/ 671 w 228"/>
                <a:gd name="T61" fmla="*/ 566 h 308"/>
                <a:gd name="T62" fmla="*/ 740 w 228"/>
                <a:gd name="T63" fmla="*/ 453 h 308"/>
                <a:gd name="T64" fmla="*/ 784 w 228"/>
                <a:gd name="T65" fmla="*/ 380 h 308"/>
                <a:gd name="T66" fmla="*/ 883 w 228"/>
                <a:gd name="T67" fmla="*/ 332 h 308"/>
                <a:gd name="T68" fmla="*/ 935 w 228"/>
                <a:gd name="T69" fmla="*/ 271 h 308"/>
                <a:gd name="T70" fmla="*/ 917 w 228"/>
                <a:gd name="T71" fmla="*/ 195 h 308"/>
                <a:gd name="T72" fmla="*/ 821 w 228"/>
                <a:gd name="T73" fmla="*/ 133 h 308"/>
                <a:gd name="T74" fmla="*/ 784 w 228"/>
                <a:gd name="T75" fmla="*/ 148 h 308"/>
                <a:gd name="T76" fmla="*/ 655 w 228"/>
                <a:gd name="T77" fmla="*/ 77 h 308"/>
                <a:gd name="T78" fmla="*/ 645 w 228"/>
                <a:gd name="T79" fmla="*/ 29 h 308"/>
                <a:gd name="T80" fmla="*/ 548 w 228"/>
                <a:gd name="T81" fmla="*/ 0 h 308"/>
                <a:gd name="T82" fmla="*/ 510 w 228"/>
                <a:gd name="T83" fmla="*/ 20 h 30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" h="308">
                  <a:moveTo>
                    <a:pt x="124" y="5"/>
                  </a:moveTo>
                  <a:lnTo>
                    <a:pt x="115" y="44"/>
                  </a:lnTo>
                  <a:lnTo>
                    <a:pt x="91" y="83"/>
                  </a:lnTo>
                  <a:lnTo>
                    <a:pt x="60" y="126"/>
                  </a:lnTo>
                  <a:lnTo>
                    <a:pt x="40" y="140"/>
                  </a:lnTo>
                  <a:lnTo>
                    <a:pt x="20" y="170"/>
                  </a:lnTo>
                  <a:lnTo>
                    <a:pt x="24" y="181"/>
                  </a:lnTo>
                  <a:lnTo>
                    <a:pt x="27" y="198"/>
                  </a:lnTo>
                  <a:lnTo>
                    <a:pt x="45" y="202"/>
                  </a:lnTo>
                  <a:lnTo>
                    <a:pt x="40" y="207"/>
                  </a:lnTo>
                  <a:lnTo>
                    <a:pt x="28" y="230"/>
                  </a:lnTo>
                  <a:lnTo>
                    <a:pt x="28" y="237"/>
                  </a:lnTo>
                  <a:lnTo>
                    <a:pt x="19" y="255"/>
                  </a:lnTo>
                  <a:lnTo>
                    <a:pt x="5" y="272"/>
                  </a:lnTo>
                  <a:lnTo>
                    <a:pt x="0" y="281"/>
                  </a:lnTo>
                  <a:lnTo>
                    <a:pt x="1" y="285"/>
                  </a:lnTo>
                  <a:lnTo>
                    <a:pt x="32" y="297"/>
                  </a:lnTo>
                  <a:lnTo>
                    <a:pt x="48" y="308"/>
                  </a:lnTo>
                  <a:lnTo>
                    <a:pt x="71" y="308"/>
                  </a:lnTo>
                  <a:lnTo>
                    <a:pt x="79" y="282"/>
                  </a:lnTo>
                  <a:lnTo>
                    <a:pt x="112" y="268"/>
                  </a:lnTo>
                  <a:lnTo>
                    <a:pt x="113" y="257"/>
                  </a:lnTo>
                  <a:lnTo>
                    <a:pt x="111" y="231"/>
                  </a:lnTo>
                  <a:lnTo>
                    <a:pt x="132" y="206"/>
                  </a:lnTo>
                  <a:lnTo>
                    <a:pt x="128" y="181"/>
                  </a:lnTo>
                  <a:lnTo>
                    <a:pt x="132" y="166"/>
                  </a:lnTo>
                  <a:lnTo>
                    <a:pt x="140" y="163"/>
                  </a:lnTo>
                  <a:lnTo>
                    <a:pt x="149" y="165"/>
                  </a:lnTo>
                  <a:lnTo>
                    <a:pt x="161" y="159"/>
                  </a:lnTo>
                  <a:lnTo>
                    <a:pt x="165" y="151"/>
                  </a:lnTo>
                  <a:lnTo>
                    <a:pt x="163" y="140"/>
                  </a:lnTo>
                  <a:lnTo>
                    <a:pt x="181" y="112"/>
                  </a:lnTo>
                  <a:lnTo>
                    <a:pt x="191" y="94"/>
                  </a:lnTo>
                  <a:lnTo>
                    <a:pt x="215" y="83"/>
                  </a:lnTo>
                  <a:lnTo>
                    <a:pt x="228" y="67"/>
                  </a:lnTo>
                  <a:lnTo>
                    <a:pt x="223" y="48"/>
                  </a:lnTo>
                  <a:lnTo>
                    <a:pt x="199" y="33"/>
                  </a:lnTo>
                  <a:lnTo>
                    <a:pt x="191" y="36"/>
                  </a:lnTo>
                  <a:lnTo>
                    <a:pt x="159" y="20"/>
                  </a:lnTo>
                  <a:lnTo>
                    <a:pt x="157" y="7"/>
                  </a:lnTo>
                  <a:lnTo>
                    <a:pt x="133" y="0"/>
                  </a:lnTo>
                  <a:lnTo>
                    <a:pt x="124" y="5"/>
                  </a:lnTo>
                  <a:close/>
                </a:path>
              </a:pathLst>
            </a:custGeom>
            <a:solidFill>
              <a:srgbClr val="003398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63" name="Freeform 53"/>
            <p:cNvSpPr>
              <a:spLocks noChangeAspect="1"/>
            </p:cNvSpPr>
            <p:nvPr/>
          </p:nvSpPr>
          <p:spPr bwMode="auto">
            <a:xfrm>
              <a:off x="489" y="2628"/>
              <a:ext cx="707" cy="644"/>
            </a:xfrm>
            <a:custGeom>
              <a:avLst/>
              <a:gdLst>
                <a:gd name="T0" fmla="*/ 229 w 578"/>
                <a:gd name="T1" fmla="*/ 343 h 527"/>
                <a:gd name="T2" fmla="*/ 254 w 578"/>
                <a:gd name="T3" fmla="*/ 274 h 527"/>
                <a:gd name="T4" fmla="*/ 269 w 578"/>
                <a:gd name="T5" fmla="*/ 170 h 527"/>
                <a:gd name="T6" fmla="*/ 254 w 578"/>
                <a:gd name="T7" fmla="*/ 76 h 527"/>
                <a:gd name="T8" fmla="*/ 378 w 578"/>
                <a:gd name="T9" fmla="*/ 35 h 527"/>
                <a:gd name="T10" fmla="*/ 462 w 578"/>
                <a:gd name="T11" fmla="*/ 49 h 527"/>
                <a:gd name="T12" fmla="*/ 583 w 578"/>
                <a:gd name="T13" fmla="*/ 16 h 527"/>
                <a:gd name="T14" fmla="*/ 837 w 578"/>
                <a:gd name="T15" fmla="*/ 177 h 527"/>
                <a:gd name="T16" fmla="*/ 1138 w 578"/>
                <a:gd name="T17" fmla="*/ 343 h 527"/>
                <a:gd name="T18" fmla="*/ 1326 w 578"/>
                <a:gd name="T19" fmla="*/ 422 h 527"/>
                <a:gd name="T20" fmla="*/ 1544 w 578"/>
                <a:gd name="T21" fmla="*/ 529 h 527"/>
                <a:gd name="T22" fmla="*/ 1682 w 578"/>
                <a:gd name="T23" fmla="*/ 675 h 527"/>
                <a:gd name="T24" fmla="*/ 1878 w 578"/>
                <a:gd name="T25" fmla="*/ 836 h 527"/>
                <a:gd name="T26" fmla="*/ 2008 w 578"/>
                <a:gd name="T27" fmla="*/ 855 h 527"/>
                <a:gd name="T28" fmla="*/ 2110 w 578"/>
                <a:gd name="T29" fmla="*/ 964 h 527"/>
                <a:gd name="T30" fmla="*/ 2345 w 578"/>
                <a:gd name="T31" fmla="*/ 1034 h 527"/>
                <a:gd name="T32" fmla="*/ 2335 w 578"/>
                <a:gd name="T33" fmla="*/ 1083 h 527"/>
                <a:gd name="T34" fmla="*/ 2147 w 578"/>
                <a:gd name="T35" fmla="*/ 1235 h 527"/>
                <a:gd name="T36" fmla="*/ 1876 w 578"/>
                <a:gd name="T37" fmla="*/ 1277 h 527"/>
                <a:gd name="T38" fmla="*/ 1544 w 578"/>
                <a:gd name="T39" fmla="*/ 1548 h 527"/>
                <a:gd name="T40" fmla="*/ 1507 w 578"/>
                <a:gd name="T41" fmla="*/ 1646 h 527"/>
                <a:gd name="T42" fmla="*/ 1557 w 578"/>
                <a:gd name="T43" fmla="*/ 1769 h 527"/>
                <a:gd name="T44" fmla="*/ 1535 w 578"/>
                <a:gd name="T45" fmla="*/ 1817 h 527"/>
                <a:gd name="T46" fmla="*/ 1361 w 578"/>
                <a:gd name="T47" fmla="*/ 1917 h 527"/>
                <a:gd name="T48" fmla="*/ 1295 w 578"/>
                <a:gd name="T49" fmla="*/ 2027 h 527"/>
                <a:gd name="T50" fmla="*/ 1084 w 578"/>
                <a:gd name="T51" fmla="*/ 2049 h 527"/>
                <a:gd name="T52" fmla="*/ 920 w 578"/>
                <a:gd name="T53" fmla="*/ 2113 h 527"/>
                <a:gd name="T54" fmla="*/ 764 w 578"/>
                <a:gd name="T55" fmla="*/ 2065 h 527"/>
                <a:gd name="T56" fmla="*/ 477 w 578"/>
                <a:gd name="T57" fmla="*/ 2027 h 527"/>
                <a:gd name="T58" fmla="*/ 334 w 578"/>
                <a:gd name="T59" fmla="*/ 2030 h 527"/>
                <a:gd name="T60" fmla="*/ 207 w 578"/>
                <a:gd name="T61" fmla="*/ 2027 h 527"/>
                <a:gd name="T62" fmla="*/ 170 w 578"/>
                <a:gd name="T63" fmla="*/ 1868 h 527"/>
                <a:gd name="T64" fmla="*/ 163 w 578"/>
                <a:gd name="T65" fmla="*/ 1760 h 527"/>
                <a:gd name="T66" fmla="*/ 0 w 578"/>
                <a:gd name="T67" fmla="*/ 1625 h 527"/>
                <a:gd name="T68" fmla="*/ 169 w 578"/>
                <a:gd name="T69" fmla="*/ 1460 h 527"/>
                <a:gd name="T70" fmla="*/ 163 w 578"/>
                <a:gd name="T71" fmla="*/ 1308 h 527"/>
                <a:gd name="T72" fmla="*/ 235 w 578"/>
                <a:gd name="T73" fmla="*/ 1107 h 527"/>
                <a:gd name="T74" fmla="*/ 281 w 578"/>
                <a:gd name="T75" fmla="*/ 1034 h 527"/>
                <a:gd name="T76" fmla="*/ 369 w 578"/>
                <a:gd name="T77" fmla="*/ 1018 h 527"/>
                <a:gd name="T78" fmla="*/ 378 w 578"/>
                <a:gd name="T79" fmla="*/ 942 h 527"/>
                <a:gd name="T80" fmla="*/ 492 w 578"/>
                <a:gd name="T81" fmla="*/ 752 h 527"/>
                <a:gd name="T82" fmla="*/ 642 w 578"/>
                <a:gd name="T83" fmla="*/ 642 h 527"/>
                <a:gd name="T84" fmla="*/ 525 w 578"/>
                <a:gd name="T85" fmla="*/ 505 h 527"/>
                <a:gd name="T86" fmla="*/ 361 w 578"/>
                <a:gd name="T87" fmla="*/ 452 h 527"/>
                <a:gd name="T88" fmla="*/ 254 w 578"/>
                <a:gd name="T89" fmla="*/ 370 h 52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78" h="527">
                  <a:moveTo>
                    <a:pt x="53" y="96"/>
                  </a:moveTo>
                  <a:lnTo>
                    <a:pt x="56" y="84"/>
                  </a:lnTo>
                  <a:lnTo>
                    <a:pt x="70" y="71"/>
                  </a:lnTo>
                  <a:lnTo>
                    <a:pt x="62" y="68"/>
                  </a:lnTo>
                  <a:lnTo>
                    <a:pt x="73" y="48"/>
                  </a:lnTo>
                  <a:lnTo>
                    <a:pt x="65" y="42"/>
                  </a:lnTo>
                  <a:lnTo>
                    <a:pt x="69" y="35"/>
                  </a:lnTo>
                  <a:lnTo>
                    <a:pt x="62" y="19"/>
                  </a:lnTo>
                  <a:lnTo>
                    <a:pt x="70" y="9"/>
                  </a:lnTo>
                  <a:lnTo>
                    <a:pt x="92" y="9"/>
                  </a:lnTo>
                  <a:lnTo>
                    <a:pt x="105" y="15"/>
                  </a:lnTo>
                  <a:lnTo>
                    <a:pt x="113" y="12"/>
                  </a:lnTo>
                  <a:lnTo>
                    <a:pt x="124" y="0"/>
                  </a:lnTo>
                  <a:lnTo>
                    <a:pt x="142" y="4"/>
                  </a:lnTo>
                  <a:lnTo>
                    <a:pt x="171" y="29"/>
                  </a:lnTo>
                  <a:lnTo>
                    <a:pt x="204" y="43"/>
                  </a:lnTo>
                  <a:lnTo>
                    <a:pt x="212" y="42"/>
                  </a:lnTo>
                  <a:lnTo>
                    <a:pt x="277" y="84"/>
                  </a:lnTo>
                  <a:lnTo>
                    <a:pt x="303" y="90"/>
                  </a:lnTo>
                  <a:lnTo>
                    <a:pt x="324" y="104"/>
                  </a:lnTo>
                  <a:lnTo>
                    <a:pt x="348" y="112"/>
                  </a:lnTo>
                  <a:lnTo>
                    <a:pt x="377" y="130"/>
                  </a:lnTo>
                  <a:lnTo>
                    <a:pt x="396" y="157"/>
                  </a:lnTo>
                  <a:lnTo>
                    <a:pt x="410" y="166"/>
                  </a:lnTo>
                  <a:lnTo>
                    <a:pt x="415" y="178"/>
                  </a:lnTo>
                  <a:lnTo>
                    <a:pt x="459" y="205"/>
                  </a:lnTo>
                  <a:lnTo>
                    <a:pt x="475" y="194"/>
                  </a:lnTo>
                  <a:lnTo>
                    <a:pt x="490" y="210"/>
                  </a:lnTo>
                  <a:lnTo>
                    <a:pt x="507" y="223"/>
                  </a:lnTo>
                  <a:lnTo>
                    <a:pt x="515" y="237"/>
                  </a:lnTo>
                  <a:lnTo>
                    <a:pt x="546" y="247"/>
                  </a:lnTo>
                  <a:lnTo>
                    <a:pt x="572" y="254"/>
                  </a:lnTo>
                  <a:lnTo>
                    <a:pt x="578" y="265"/>
                  </a:lnTo>
                  <a:lnTo>
                    <a:pt x="570" y="266"/>
                  </a:lnTo>
                  <a:lnTo>
                    <a:pt x="570" y="284"/>
                  </a:lnTo>
                  <a:lnTo>
                    <a:pt x="524" y="304"/>
                  </a:lnTo>
                  <a:lnTo>
                    <a:pt x="511" y="310"/>
                  </a:lnTo>
                  <a:lnTo>
                    <a:pt x="458" y="314"/>
                  </a:lnTo>
                  <a:lnTo>
                    <a:pt x="443" y="330"/>
                  </a:lnTo>
                  <a:lnTo>
                    <a:pt x="377" y="381"/>
                  </a:lnTo>
                  <a:lnTo>
                    <a:pt x="367" y="396"/>
                  </a:lnTo>
                  <a:lnTo>
                    <a:pt x="368" y="404"/>
                  </a:lnTo>
                  <a:lnTo>
                    <a:pt x="367" y="420"/>
                  </a:lnTo>
                  <a:lnTo>
                    <a:pt x="380" y="435"/>
                  </a:lnTo>
                  <a:lnTo>
                    <a:pt x="381" y="440"/>
                  </a:lnTo>
                  <a:lnTo>
                    <a:pt x="375" y="447"/>
                  </a:lnTo>
                  <a:lnTo>
                    <a:pt x="352" y="455"/>
                  </a:lnTo>
                  <a:lnTo>
                    <a:pt x="332" y="471"/>
                  </a:lnTo>
                  <a:lnTo>
                    <a:pt x="321" y="484"/>
                  </a:lnTo>
                  <a:lnTo>
                    <a:pt x="316" y="498"/>
                  </a:lnTo>
                  <a:lnTo>
                    <a:pt x="288" y="492"/>
                  </a:lnTo>
                  <a:lnTo>
                    <a:pt x="265" y="503"/>
                  </a:lnTo>
                  <a:lnTo>
                    <a:pt x="243" y="527"/>
                  </a:lnTo>
                  <a:lnTo>
                    <a:pt x="225" y="520"/>
                  </a:lnTo>
                  <a:lnTo>
                    <a:pt x="211" y="520"/>
                  </a:lnTo>
                  <a:lnTo>
                    <a:pt x="187" y="507"/>
                  </a:lnTo>
                  <a:lnTo>
                    <a:pt x="129" y="490"/>
                  </a:lnTo>
                  <a:lnTo>
                    <a:pt x="116" y="498"/>
                  </a:lnTo>
                  <a:lnTo>
                    <a:pt x="104" y="494"/>
                  </a:lnTo>
                  <a:lnTo>
                    <a:pt x="82" y="499"/>
                  </a:lnTo>
                  <a:lnTo>
                    <a:pt x="72" y="506"/>
                  </a:lnTo>
                  <a:lnTo>
                    <a:pt x="50" y="498"/>
                  </a:lnTo>
                  <a:lnTo>
                    <a:pt x="40" y="467"/>
                  </a:lnTo>
                  <a:lnTo>
                    <a:pt x="42" y="459"/>
                  </a:lnTo>
                  <a:lnTo>
                    <a:pt x="38" y="451"/>
                  </a:lnTo>
                  <a:lnTo>
                    <a:pt x="40" y="433"/>
                  </a:lnTo>
                  <a:lnTo>
                    <a:pt x="20" y="407"/>
                  </a:lnTo>
                  <a:lnTo>
                    <a:pt x="0" y="399"/>
                  </a:lnTo>
                  <a:lnTo>
                    <a:pt x="8" y="373"/>
                  </a:lnTo>
                  <a:lnTo>
                    <a:pt x="41" y="359"/>
                  </a:lnTo>
                  <a:lnTo>
                    <a:pt x="42" y="348"/>
                  </a:lnTo>
                  <a:lnTo>
                    <a:pt x="40" y="322"/>
                  </a:lnTo>
                  <a:lnTo>
                    <a:pt x="61" y="297"/>
                  </a:lnTo>
                  <a:lnTo>
                    <a:pt x="57" y="272"/>
                  </a:lnTo>
                  <a:lnTo>
                    <a:pt x="61" y="257"/>
                  </a:lnTo>
                  <a:lnTo>
                    <a:pt x="69" y="254"/>
                  </a:lnTo>
                  <a:lnTo>
                    <a:pt x="78" y="256"/>
                  </a:lnTo>
                  <a:lnTo>
                    <a:pt x="90" y="250"/>
                  </a:lnTo>
                  <a:lnTo>
                    <a:pt x="94" y="242"/>
                  </a:lnTo>
                  <a:lnTo>
                    <a:pt x="92" y="231"/>
                  </a:lnTo>
                  <a:lnTo>
                    <a:pt x="110" y="203"/>
                  </a:lnTo>
                  <a:lnTo>
                    <a:pt x="120" y="185"/>
                  </a:lnTo>
                  <a:lnTo>
                    <a:pt x="144" y="174"/>
                  </a:lnTo>
                  <a:lnTo>
                    <a:pt x="157" y="158"/>
                  </a:lnTo>
                  <a:lnTo>
                    <a:pt x="152" y="139"/>
                  </a:lnTo>
                  <a:lnTo>
                    <a:pt x="128" y="124"/>
                  </a:lnTo>
                  <a:lnTo>
                    <a:pt x="120" y="127"/>
                  </a:lnTo>
                  <a:lnTo>
                    <a:pt x="88" y="111"/>
                  </a:lnTo>
                  <a:lnTo>
                    <a:pt x="86" y="98"/>
                  </a:lnTo>
                  <a:lnTo>
                    <a:pt x="62" y="91"/>
                  </a:lnTo>
                  <a:lnTo>
                    <a:pt x="53" y="96"/>
                  </a:lnTo>
                  <a:close/>
                </a:path>
              </a:pathLst>
            </a:custGeom>
            <a:solidFill>
              <a:srgbClr val="003398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64" name="Freeform 54"/>
            <p:cNvSpPr>
              <a:spLocks noChangeAspect="1"/>
            </p:cNvSpPr>
            <p:nvPr/>
          </p:nvSpPr>
          <p:spPr bwMode="auto">
            <a:xfrm>
              <a:off x="930" y="2265"/>
              <a:ext cx="610" cy="673"/>
            </a:xfrm>
            <a:custGeom>
              <a:avLst/>
              <a:gdLst>
                <a:gd name="T0" fmla="*/ 139 w 499"/>
                <a:gd name="T1" fmla="*/ 1720 h 551"/>
                <a:gd name="T2" fmla="*/ 314 w 499"/>
                <a:gd name="T3" fmla="*/ 1446 h 551"/>
                <a:gd name="T4" fmla="*/ 380 w 499"/>
                <a:gd name="T5" fmla="*/ 1226 h 551"/>
                <a:gd name="T6" fmla="*/ 418 w 499"/>
                <a:gd name="T7" fmla="*/ 1226 h 551"/>
                <a:gd name="T8" fmla="*/ 418 w 499"/>
                <a:gd name="T9" fmla="*/ 1113 h 551"/>
                <a:gd name="T10" fmla="*/ 355 w 499"/>
                <a:gd name="T11" fmla="*/ 975 h 551"/>
                <a:gd name="T12" fmla="*/ 330 w 499"/>
                <a:gd name="T13" fmla="*/ 746 h 551"/>
                <a:gd name="T14" fmla="*/ 281 w 499"/>
                <a:gd name="T15" fmla="*/ 701 h 551"/>
                <a:gd name="T16" fmla="*/ 204 w 499"/>
                <a:gd name="T17" fmla="*/ 602 h 551"/>
                <a:gd name="T18" fmla="*/ 29 w 499"/>
                <a:gd name="T19" fmla="*/ 464 h 551"/>
                <a:gd name="T20" fmla="*/ 49 w 499"/>
                <a:gd name="T21" fmla="*/ 385 h 551"/>
                <a:gd name="T22" fmla="*/ 73 w 499"/>
                <a:gd name="T23" fmla="*/ 319 h 551"/>
                <a:gd name="T24" fmla="*/ 40 w 499"/>
                <a:gd name="T25" fmla="*/ 270 h 551"/>
                <a:gd name="T26" fmla="*/ 254 w 499"/>
                <a:gd name="T27" fmla="*/ 258 h 551"/>
                <a:gd name="T28" fmla="*/ 363 w 499"/>
                <a:gd name="T29" fmla="*/ 380 h 551"/>
                <a:gd name="T30" fmla="*/ 556 w 499"/>
                <a:gd name="T31" fmla="*/ 419 h 551"/>
                <a:gd name="T32" fmla="*/ 565 w 499"/>
                <a:gd name="T33" fmla="*/ 254 h 551"/>
                <a:gd name="T34" fmla="*/ 565 w 499"/>
                <a:gd name="T35" fmla="*/ 139 h 551"/>
                <a:gd name="T36" fmla="*/ 641 w 499"/>
                <a:gd name="T37" fmla="*/ 208 h 551"/>
                <a:gd name="T38" fmla="*/ 810 w 499"/>
                <a:gd name="T39" fmla="*/ 329 h 551"/>
                <a:gd name="T40" fmla="*/ 856 w 499"/>
                <a:gd name="T41" fmla="*/ 291 h 551"/>
                <a:gd name="T42" fmla="*/ 1037 w 499"/>
                <a:gd name="T43" fmla="*/ 222 h 551"/>
                <a:gd name="T44" fmla="*/ 1126 w 499"/>
                <a:gd name="T45" fmla="*/ 148 h 551"/>
                <a:gd name="T46" fmla="*/ 1346 w 499"/>
                <a:gd name="T47" fmla="*/ 0 h 551"/>
                <a:gd name="T48" fmla="*/ 1392 w 499"/>
                <a:gd name="T49" fmla="*/ 109 h 551"/>
                <a:gd name="T50" fmla="*/ 1489 w 499"/>
                <a:gd name="T51" fmla="*/ 242 h 551"/>
                <a:gd name="T52" fmla="*/ 1559 w 499"/>
                <a:gd name="T53" fmla="*/ 364 h 551"/>
                <a:gd name="T54" fmla="*/ 1604 w 499"/>
                <a:gd name="T55" fmla="*/ 430 h 551"/>
                <a:gd name="T56" fmla="*/ 1782 w 499"/>
                <a:gd name="T57" fmla="*/ 526 h 551"/>
                <a:gd name="T58" fmla="*/ 2037 w 499"/>
                <a:gd name="T59" fmla="*/ 735 h 551"/>
                <a:gd name="T60" fmla="*/ 1887 w 499"/>
                <a:gd name="T61" fmla="*/ 1064 h 551"/>
                <a:gd name="T62" fmla="*/ 1796 w 499"/>
                <a:gd name="T63" fmla="*/ 1077 h 551"/>
                <a:gd name="T64" fmla="*/ 1698 w 499"/>
                <a:gd name="T65" fmla="*/ 1175 h 551"/>
                <a:gd name="T66" fmla="*/ 1599 w 499"/>
                <a:gd name="T67" fmla="*/ 1279 h 551"/>
                <a:gd name="T68" fmla="*/ 1593 w 499"/>
                <a:gd name="T69" fmla="*/ 1390 h 551"/>
                <a:gd name="T70" fmla="*/ 1702 w 499"/>
                <a:gd name="T71" fmla="*/ 1363 h 551"/>
                <a:gd name="T72" fmla="*/ 1709 w 499"/>
                <a:gd name="T73" fmla="*/ 1464 h 551"/>
                <a:gd name="T74" fmla="*/ 1669 w 499"/>
                <a:gd name="T75" fmla="*/ 1515 h 551"/>
                <a:gd name="T76" fmla="*/ 1634 w 499"/>
                <a:gd name="T77" fmla="*/ 1690 h 551"/>
                <a:gd name="T78" fmla="*/ 1648 w 499"/>
                <a:gd name="T79" fmla="*/ 1797 h 551"/>
                <a:gd name="T80" fmla="*/ 1648 w 499"/>
                <a:gd name="T81" fmla="*/ 1929 h 551"/>
                <a:gd name="T82" fmla="*/ 1709 w 499"/>
                <a:gd name="T83" fmla="*/ 2051 h 551"/>
                <a:gd name="T84" fmla="*/ 1526 w 499"/>
                <a:gd name="T85" fmla="*/ 2163 h 551"/>
                <a:gd name="T86" fmla="*/ 1378 w 499"/>
                <a:gd name="T87" fmla="*/ 2174 h 551"/>
                <a:gd name="T88" fmla="*/ 1258 w 499"/>
                <a:gd name="T89" fmla="*/ 2068 h 551"/>
                <a:gd name="T90" fmla="*/ 1083 w 499"/>
                <a:gd name="T91" fmla="*/ 1986 h 551"/>
                <a:gd name="T92" fmla="*/ 921 w 499"/>
                <a:gd name="T93" fmla="*/ 2040 h 551"/>
                <a:gd name="T94" fmla="*/ 861 w 499"/>
                <a:gd name="T95" fmla="*/ 2233 h 551"/>
                <a:gd name="T96" fmla="*/ 630 w 499"/>
                <a:gd name="T97" fmla="*/ 2163 h 551"/>
                <a:gd name="T98" fmla="*/ 556 w 499"/>
                <a:gd name="T99" fmla="*/ 2089 h 551"/>
                <a:gd name="T100" fmla="*/ 402 w 499"/>
                <a:gd name="T101" fmla="*/ 2037 h 551"/>
                <a:gd name="T102" fmla="*/ 199 w 499"/>
                <a:gd name="T103" fmla="*/ 1879 h 551"/>
                <a:gd name="T104" fmla="*/ 65 w 499"/>
                <a:gd name="T105" fmla="*/ 1733 h 5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99" h="551">
                  <a:moveTo>
                    <a:pt x="16" y="427"/>
                  </a:moveTo>
                  <a:lnTo>
                    <a:pt x="34" y="424"/>
                  </a:lnTo>
                  <a:lnTo>
                    <a:pt x="63" y="371"/>
                  </a:lnTo>
                  <a:lnTo>
                    <a:pt x="77" y="356"/>
                  </a:lnTo>
                  <a:lnTo>
                    <a:pt x="73" y="348"/>
                  </a:lnTo>
                  <a:lnTo>
                    <a:pt x="93" y="302"/>
                  </a:lnTo>
                  <a:lnTo>
                    <a:pt x="101" y="324"/>
                  </a:lnTo>
                  <a:lnTo>
                    <a:pt x="102" y="302"/>
                  </a:lnTo>
                  <a:lnTo>
                    <a:pt x="87" y="289"/>
                  </a:lnTo>
                  <a:lnTo>
                    <a:pt x="102" y="274"/>
                  </a:lnTo>
                  <a:lnTo>
                    <a:pt x="102" y="253"/>
                  </a:lnTo>
                  <a:lnTo>
                    <a:pt x="87" y="241"/>
                  </a:lnTo>
                  <a:lnTo>
                    <a:pt x="75" y="207"/>
                  </a:lnTo>
                  <a:lnTo>
                    <a:pt x="81" y="183"/>
                  </a:lnTo>
                  <a:lnTo>
                    <a:pt x="95" y="186"/>
                  </a:lnTo>
                  <a:lnTo>
                    <a:pt x="69" y="173"/>
                  </a:lnTo>
                  <a:lnTo>
                    <a:pt x="74" y="161"/>
                  </a:lnTo>
                  <a:lnTo>
                    <a:pt x="50" y="149"/>
                  </a:lnTo>
                  <a:lnTo>
                    <a:pt x="23" y="116"/>
                  </a:lnTo>
                  <a:lnTo>
                    <a:pt x="7" y="115"/>
                  </a:lnTo>
                  <a:lnTo>
                    <a:pt x="0" y="95"/>
                  </a:lnTo>
                  <a:lnTo>
                    <a:pt x="12" y="95"/>
                  </a:lnTo>
                  <a:lnTo>
                    <a:pt x="7" y="88"/>
                  </a:lnTo>
                  <a:lnTo>
                    <a:pt x="18" y="79"/>
                  </a:lnTo>
                  <a:lnTo>
                    <a:pt x="3" y="75"/>
                  </a:lnTo>
                  <a:lnTo>
                    <a:pt x="10" y="66"/>
                  </a:lnTo>
                  <a:lnTo>
                    <a:pt x="55" y="70"/>
                  </a:lnTo>
                  <a:lnTo>
                    <a:pt x="62" y="64"/>
                  </a:lnTo>
                  <a:lnTo>
                    <a:pt x="77" y="71"/>
                  </a:lnTo>
                  <a:lnTo>
                    <a:pt x="89" y="94"/>
                  </a:lnTo>
                  <a:lnTo>
                    <a:pt x="121" y="96"/>
                  </a:lnTo>
                  <a:lnTo>
                    <a:pt x="137" y="103"/>
                  </a:lnTo>
                  <a:lnTo>
                    <a:pt x="133" y="98"/>
                  </a:lnTo>
                  <a:lnTo>
                    <a:pt x="138" y="62"/>
                  </a:lnTo>
                  <a:lnTo>
                    <a:pt x="134" y="56"/>
                  </a:lnTo>
                  <a:lnTo>
                    <a:pt x="138" y="34"/>
                  </a:lnTo>
                  <a:lnTo>
                    <a:pt x="161" y="44"/>
                  </a:lnTo>
                  <a:lnTo>
                    <a:pt x="157" y="51"/>
                  </a:lnTo>
                  <a:lnTo>
                    <a:pt x="162" y="64"/>
                  </a:lnTo>
                  <a:lnTo>
                    <a:pt x="198" y="80"/>
                  </a:lnTo>
                  <a:lnTo>
                    <a:pt x="223" y="78"/>
                  </a:lnTo>
                  <a:lnTo>
                    <a:pt x="210" y="72"/>
                  </a:lnTo>
                  <a:lnTo>
                    <a:pt x="218" y="60"/>
                  </a:lnTo>
                  <a:lnTo>
                    <a:pt x="254" y="55"/>
                  </a:lnTo>
                  <a:lnTo>
                    <a:pt x="276" y="44"/>
                  </a:lnTo>
                  <a:lnTo>
                    <a:pt x="276" y="36"/>
                  </a:lnTo>
                  <a:lnTo>
                    <a:pt x="293" y="3"/>
                  </a:lnTo>
                  <a:lnTo>
                    <a:pt x="330" y="0"/>
                  </a:lnTo>
                  <a:lnTo>
                    <a:pt x="328" y="20"/>
                  </a:lnTo>
                  <a:lnTo>
                    <a:pt x="341" y="27"/>
                  </a:lnTo>
                  <a:lnTo>
                    <a:pt x="345" y="43"/>
                  </a:lnTo>
                  <a:lnTo>
                    <a:pt x="366" y="60"/>
                  </a:lnTo>
                  <a:lnTo>
                    <a:pt x="369" y="84"/>
                  </a:lnTo>
                  <a:lnTo>
                    <a:pt x="382" y="90"/>
                  </a:lnTo>
                  <a:lnTo>
                    <a:pt x="392" y="80"/>
                  </a:lnTo>
                  <a:lnTo>
                    <a:pt x="393" y="106"/>
                  </a:lnTo>
                  <a:lnTo>
                    <a:pt x="417" y="123"/>
                  </a:lnTo>
                  <a:lnTo>
                    <a:pt x="437" y="130"/>
                  </a:lnTo>
                  <a:lnTo>
                    <a:pt x="449" y="155"/>
                  </a:lnTo>
                  <a:lnTo>
                    <a:pt x="499" y="182"/>
                  </a:lnTo>
                  <a:lnTo>
                    <a:pt x="476" y="214"/>
                  </a:lnTo>
                  <a:lnTo>
                    <a:pt x="462" y="262"/>
                  </a:lnTo>
                  <a:lnTo>
                    <a:pt x="452" y="269"/>
                  </a:lnTo>
                  <a:lnTo>
                    <a:pt x="440" y="265"/>
                  </a:lnTo>
                  <a:lnTo>
                    <a:pt x="436" y="276"/>
                  </a:lnTo>
                  <a:lnTo>
                    <a:pt x="416" y="290"/>
                  </a:lnTo>
                  <a:lnTo>
                    <a:pt x="405" y="306"/>
                  </a:lnTo>
                  <a:lnTo>
                    <a:pt x="392" y="316"/>
                  </a:lnTo>
                  <a:lnTo>
                    <a:pt x="382" y="343"/>
                  </a:lnTo>
                  <a:lnTo>
                    <a:pt x="390" y="343"/>
                  </a:lnTo>
                  <a:lnTo>
                    <a:pt x="401" y="330"/>
                  </a:lnTo>
                  <a:lnTo>
                    <a:pt x="417" y="336"/>
                  </a:lnTo>
                  <a:lnTo>
                    <a:pt x="414" y="359"/>
                  </a:lnTo>
                  <a:lnTo>
                    <a:pt x="420" y="361"/>
                  </a:lnTo>
                  <a:lnTo>
                    <a:pt x="420" y="371"/>
                  </a:lnTo>
                  <a:lnTo>
                    <a:pt x="410" y="373"/>
                  </a:lnTo>
                  <a:lnTo>
                    <a:pt x="416" y="408"/>
                  </a:lnTo>
                  <a:lnTo>
                    <a:pt x="401" y="417"/>
                  </a:lnTo>
                  <a:lnTo>
                    <a:pt x="398" y="432"/>
                  </a:lnTo>
                  <a:lnTo>
                    <a:pt x="404" y="443"/>
                  </a:lnTo>
                  <a:lnTo>
                    <a:pt x="400" y="459"/>
                  </a:lnTo>
                  <a:lnTo>
                    <a:pt x="404" y="476"/>
                  </a:lnTo>
                  <a:lnTo>
                    <a:pt x="422" y="483"/>
                  </a:lnTo>
                  <a:lnTo>
                    <a:pt x="420" y="506"/>
                  </a:lnTo>
                  <a:lnTo>
                    <a:pt x="402" y="512"/>
                  </a:lnTo>
                  <a:lnTo>
                    <a:pt x="374" y="534"/>
                  </a:lnTo>
                  <a:lnTo>
                    <a:pt x="354" y="539"/>
                  </a:lnTo>
                  <a:lnTo>
                    <a:pt x="338" y="536"/>
                  </a:lnTo>
                  <a:lnTo>
                    <a:pt x="333" y="527"/>
                  </a:lnTo>
                  <a:lnTo>
                    <a:pt x="308" y="510"/>
                  </a:lnTo>
                  <a:lnTo>
                    <a:pt x="293" y="510"/>
                  </a:lnTo>
                  <a:lnTo>
                    <a:pt x="266" y="490"/>
                  </a:lnTo>
                  <a:lnTo>
                    <a:pt x="242" y="499"/>
                  </a:lnTo>
                  <a:lnTo>
                    <a:pt x="226" y="503"/>
                  </a:lnTo>
                  <a:lnTo>
                    <a:pt x="214" y="522"/>
                  </a:lnTo>
                  <a:lnTo>
                    <a:pt x="211" y="551"/>
                  </a:lnTo>
                  <a:lnTo>
                    <a:pt x="185" y="544"/>
                  </a:lnTo>
                  <a:lnTo>
                    <a:pt x="154" y="534"/>
                  </a:lnTo>
                  <a:lnTo>
                    <a:pt x="146" y="520"/>
                  </a:lnTo>
                  <a:lnTo>
                    <a:pt x="137" y="515"/>
                  </a:lnTo>
                  <a:lnTo>
                    <a:pt x="121" y="499"/>
                  </a:lnTo>
                  <a:lnTo>
                    <a:pt x="98" y="502"/>
                  </a:lnTo>
                  <a:lnTo>
                    <a:pt x="54" y="475"/>
                  </a:lnTo>
                  <a:lnTo>
                    <a:pt x="49" y="463"/>
                  </a:lnTo>
                  <a:lnTo>
                    <a:pt x="35" y="454"/>
                  </a:lnTo>
                  <a:lnTo>
                    <a:pt x="16" y="427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65" name="Freeform 55"/>
            <p:cNvSpPr>
              <a:spLocks noChangeAspect="1"/>
            </p:cNvSpPr>
            <p:nvPr/>
          </p:nvSpPr>
          <p:spPr bwMode="auto">
            <a:xfrm>
              <a:off x="1417" y="2668"/>
              <a:ext cx="599" cy="744"/>
            </a:xfrm>
            <a:custGeom>
              <a:avLst/>
              <a:gdLst>
                <a:gd name="T0" fmla="*/ 97 w 490"/>
                <a:gd name="T1" fmla="*/ 622 h 609"/>
                <a:gd name="T2" fmla="*/ 2 w 490"/>
                <a:gd name="T3" fmla="*/ 525 h 609"/>
                <a:gd name="T4" fmla="*/ 0 w 490"/>
                <a:gd name="T5" fmla="*/ 381 h 609"/>
                <a:gd name="T6" fmla="*/ 73 w 490"/>
                <a:gd name="T7" fmla="*/ 315 h 609"/>
                <a:gd name="T8" fmla="*/ 89 w 490"/>
                <a:gd name="T9" fmla="*/ 167 h 609"/>
                <a:gd name="T10" fmla="*/ 290 w 490"/>
                <a:gd name="T11" fmla="*/ 139 h 609"/>
                <a:gd name="T12" fmla="*/ 361 w 490"/>
                <a:gd name="T13" fmla="*/ 139 h 609"/>
                <a:gd name="T14" fmla="*/ 501 w 490"/>
                <a:gd name="T15" fmla="*/ 88 h 609"/>
                <a:gd name="T16" fmla="*/ 643 w 490"/>
                <a:gd name="T17" fmla="*/ 76 h 609"/>
                <a:gd name="T18" fmla="*/ 711 w 490"/>
                <a:gd name="T19" fmla="*/ 13 h 609"/>
                <a:gd name="T20" fmla="*/ 993 w 490"/>
                <a:gd name="T21" fmla="*/ 0 h 609"/>
                <a:gd name="T22" fmla="*/ 1243 w 490"/>
                <a:gd name="T23" fmla="*/ 183 h 609"/>
                <a:gd name="T24" fmla="*/ 1215 w 490"/>
                <a:gd name="T25" fmla="*/ 255 h 609"/>
                <a:gd name="T26" fmla="*/ 1264 w 490"/>
                <a:gd name="T27" fmla="*/ 419 h 609"/>
                <a:gd name="T28" fmla="*/ 1204 w 490"/>
                <a:gd name="T29" fmla="*/ 381 h 609"/>
                <a:gd name="T30" fmla="*/ 972 w 490"/>
                <a:gd name="T31" fmla="*/ 445 h 609"/>
                <a:gd name="T32" fmla="*/ 993 w 490"/>
                <a:gd name="T33" fmla="*/ 553 h 609"/>
                <a:gd name="T34" fmla="*/ 943 w 490"/>
                <a:gd name="T35" fmla="*/ 707 h 609"/>
                <a:gd name="T36" fmla="*/ 1150 w 490"/>
                <a:gd name="T37" fmla="*/ 937 h 609"/>
                <a:gd name="T38" fmla="*/ 1235 w 490"/>
                <a:gd name="T39" fmla="*/ 1247 h 609"/>
                <a:gd name="T40" fmla="*/ 1425 w 490"/>
                <a:gd name="T41" fmla="*/ 1409 h 609"/>
                <a:gd name="T42" fmla="*/ 1575 w 490"/>
                <a:gd name="T43" fmla="*/ 1473 h 609"/>
                <a:gd name="T44" fmla="*/ 1755 w 490"/>
                <a:gd name="T45" fmla="*/ 1669 h 609"/>
                <a:gd name="T46" fmla="*/ 1903 w 490"/>
                <a:gd name="T47" fmla="*/ 1758 h 609"/>
                <a:gd name="T48" fmla="*/ 1997 w 490"/>
                <a:gd name="T49" fmla="*/ 1925 h 609"/>
                <a:gd name="T50" fmla="*/ 1895 w 490"/>
                <a:gd name="T51" fmla="*/ 1891 h 609"/>
                <a:gd name="T52" fmla="*/ 1719 w 490"/>
                <a:gd name="T53" fmla="*/ 1812 h 609"/>
                <a:gd name="T54" fmla="*/ 1617 w 490"/>
                <a:gd name="T55" fmla="*/ 2008 h 609"/>
                <a:gd name="T56" fmla="*/ 1709 w 490"/>
                <a:gd name="T57" fmla="*/ 2220 h 609"/>
                <a:gd name="T58" fmla="*/ 1599 w 490"/>
                <a:gd name="T59" fmla="*/ 2359 h 609"/>
                <a:gd name="T60" fmla="*/ 1486 w 490"/>
                <a:gd name="T61" fmla="*/ 2475 h 609"/>
                <a:gd name="T62" fmla="*/ 1427 w 490"/>
                <a:gd name="T63" fmla="*/ 2398 h 609"/>
                <a:gd name="T64" fmla="*/ 1460 w 490"/>
                <a:gd name="T65" fmla="*/ 2278 h 609"/>
                <a:gd name="T66" fmla="*/ 1489 w 490"/>
                <a:gd name="T67" fmla="*/ 2054 h 609"/>
                <a:gd name="T68" fmla="*/ 1409 w 490"/>
                <a:gd name="T69" fmla="*/ 1925 h 609"/>
                <a:gd name="T70" fmla="*/ 1308 w 490"/>
                <a:gd name="T71" fmla="*/ 1738 h 609"/>
                <a:gd name="T72" fmla="*/ 1227 w 490"/>
                <a:gd name="T73" fmla="*/ 1702 h 609"/>
                <a:gd name="T74" fmla="*/ 1117 w 490"/>
                <a:gd name="T75" fmla="*/ 1560 h 609"/>
                <a:gd name="T76" fmla="*/ 886 w 490"/>
                <a:gd name="T77" fmla="*/ 1428 h 609"/>
                <a:gd name="T78" fmla="*/ 793 w 490"/>
                <a:gd name="T79" fmla="*/ 1304 h 609"/>
                <a:gd name="T80" fmla="*/ 676 w 490"/>
                <a:gd name="T81" fmla="*/ 1198 h 609"/>
                <a:gd name="T82" fmla="*/ 590 w 490"/>
                <a:gd name="T83" fmla="*/ 1009 h 609"/>
                <a:gd name="T84" fmla="*/ 556 w 490"/>
                <a:gd name="T85" fmla="*/ 764 h 609"/>
                <a:gd name="T86" fmla="*/ 361 w 490"/>
                <a:gd name="T87" fmla="*/ 611 h 609"/>
                <a:gd name="T88" fmla="*/ 197 w 490"/>
                <a:gd name="T89" fmla="*/ 707 h 60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0" h="609">
                  <a:moveTo>
                    <a:pt x="22" y="176"/>
                  </a:moveTo>
                  <a:lnTo>
                    <a:pt x="24" y="153"/>
                  </a:lnTo>
                  <a:lnTo>
                    <a:pt x="6" y="146"/>
                  </a:lnTo>
                  <a:lnTo>
                    <a:pt x="2" y="129"/>
                  </a:lnTo>
                  <a:lnTo>
                    <a:pt x="6" y="113"/>
                  </a:lnTo>
                  <a:lnTo>
                    <a:pt x="0" y="94"/>
                  </a:lnTo>
                  <a:lnTo>
                    <a:pt x="7" y="82"/>
                  </a:lnTo>
                  <a:lnTo>
                    <a:pt x="18" y="78"/>
                  </a:lnTo>
                  <a:lnTo>
                    <a:pt x="12" y="43"/>
                  </a:lnTo>
                  <a:lnTo>
                    <a:pt x="22" y="41"/>
                  </a:lnTo>
                  <a:lnTo>
                    <a:pt x="58" y="43"/>
                  </a:lnTo>
                  <a:lnTo>
                    <a:pt x="71" y="34"/>
                  </a:lnTo>
                  <a:lnTo>
                    <a:pt x="86" y="18"/>
                  </a:lnTo>
                  <a:lnTo>
                    <a:pt x="88" y="34"/>
                  </a:lnTo>
                  <a:lnTo>
                    <a:pt x="103" y="54"/>
                  </a:lnTo>
                  <a:lnTo>
                    <a:pt x="123" y="21"/>
                  </a:lnTo>
                  <a:lnTo>
                    <a:pt x="155" y="38"/>
                  </a:lnTo>
                  <a:lnTo>
                    <a:pt x="158" y="19"/>
                  </a:lnTo>
                  <a:lnTo>
                    <a:pt x="170" y="18"/>
                  </a:lnTo>
                  <a:lnTo>
                    <a:pt x="174" y="3"/>
                  </a:lnTo>
                  <a:lnTo>
                    <a:pt x="186" y="9"/>
                  </a:lnTo>
                  <a:lnTo>
                    <a:pt x="243" y="0"/>
                  </a:lnTo>
                  <a:lnTo>
                    <a:pt x="250" y="22"/>
                  </a:lnTo>
                  <a:lnTo>
                    <a:pt x="305" y="46"/>
                  </a:lnTo>
                  <a:lnTo>
                    <a:pt x="293" y="59"/>
                  </a:lnTo>
                  <a:lnTo>
                    <a:pt x="298" y="63"/>
                  </a:lnTo>
                  <a:lnTo>
                    <a:pt x="297" y="87"/>
                  </a:lnTo>
                  <a:lnTo>
                    <a:pt x="310" y="103"/>
                  </a:lnTo>
                  <a:lnTo>
                    <a:pt x="297" y="107"/>
                  </a:lnTo>
                  <a:lnTo>
                    <a:pt x="295" y="94"/>
                  </a:lnTo>
                  <a:lnTo>
                    <a:pt x="250" y="105"/>
                  </a:lnTo>
                  <a:lnTo>
                    <a:pt x="238" y="110"/>
                  </a:lnTo>
                  <a:lnTo>
                    <a:pt x="237" y="129"/>
                  </a:lnTo>
                  <a:lnTo>
                    <a:pt x="243" y="137"/>
                  </a:lnTo>
                  <a:lnTo>
                    <a:pt x="235" y="152"/>
                  </a:lnTo>
                  <a:lnTo>
                    <a:pt x="231" y="174"/>
                  </a:lnTo>
                  <a:lnTo>
                    <a:pt x="241" y="198"/>
                  </a:lnTo>
                  <a:lnTo>
                    <a:pt x="281" y="231"/>
                  </a:lnTo>
                  <a:lnTo>
                    <a:pt x="291" y="271"/>
                  </a:lnTo>
                  <a:lnTo>
                    <a:pt x="303" y="307"/>
                  </a:lnTo>
                  <a:lnTo>
                    <a:pt x="348" y="356"/>
                  </a:lnTo>
                  <a:lnTo>
                    <a:pt x="349" y="347"/>
                  </a:lnTo>
                  <a:lnTo>
                    <a:pt x="384" y="348"/>
                  </a:lnTo>
                  <a:lnTo>
                    <a:pt x="386" y="363"/>
                  </a:lnTo>
                  <a:lnTo>
                    <a:pt x="374" y="378"/>
                  </a:lnTo>
                  <a:lnTo>
                    <a:pt x="430" y="411"/>
                  </a:lnTo>
                  <a:lnTo>
                    <a:pt x="437" y="419"/>
                  </a:lnTo>
                  <a:lnTo>
                    <a:pt x="466" y="433"/>
                  </a:lnTo>
                  <a:lnTo>
                    <a:pt x="474" y="450"/>
                  </a:lnTo>
                  <a:lnTo>
                    <a:pt x="490" y="474"/>
                  </a:lnTo>
                  <a:lnTo>
                    <a:pt x="481" y="489"/>
                  </a:lnTo>
                  <a:lnTo>
                    <a:pt x="465" y="466"/>
                  </a:lnTo>
                  <a:lnTo>
                    <a:pt x="430" y="445"/>
                  </a:lnTo>
                  <a:lnTo>
                    <a:pt x="421" y="446"/>
                  </a:lnTo>
                  <a:lnTo>
                    <a:pt x="401" y="470"/>
                  </a:lnTo>
                  <a:lnTo>
                    <a:pt x="396" y="494"/>
                  </a:lnTo>
                  <a:lnTo>
                    <a:pt x="421" y="515"/>
                  </a:lnTo>
                  <a:lnTo>
                    <a:pt x="420" y="546"/>
                  </a:lnTo>
                  <a:lnTo>
                    <a:pt x="398" y="552"/>
                  </a:lnTo>
                  <a:lnTo>
                    <a:pt x="392" y="581"/>
                  </a:lnTo>
                  <a:lnTo>
                    <a:pt x="380" y="588"/>
                  </a:lnTo>
                  <a:lnTo>
                    <a:pt x="365" y="609"/>
                  </a:lnTo>
                  <a:lnTo>
                    <a:pt x="352" y="608"/>
                  </a:lnTo>
                  <a:lnTo>
                    <a:pt x="350" y="590"/>
                  </a:lnTo>
                  <a:lnTo>
                    <a:pt x="361" y="572"/>
                  </a:lnTo>
                  <a:lnTo>
                    <a:pt x="358" y="561"/>
                  </a:lnTo>
                  <a:lnTo>
                    <a:pt x="378" y="552"/>
                  </a:lnTo>
                  <a:lnTo>
                    <a:pt x="366" y="506"/>
                  </a:lnTo>
                  <a:lnTo>
                    <a:pt x="350" y="467"/>
                  </a:lnTo>
                  <a:lnTo>
                    <a:pt x="345" y="474"/>
                  </a:lnTo>
                  <a:lnTo>
                    <a:pt x="328" y="458"/>
                  </a:lnTo>
                  <a:lnTo>
                    <a:pt x="321" y="428"/>
                  </a:lnTo>
                  <a:lnTo>
                    <a:pt x="301" y="427"/>
                  </a:lnTo>
                  <a:lnTo>
                    <a:pt x="301" y="419"/>
                  </a:lnTo>
                  <a:lnTo>
                    <a:pt x="287" y="411"/>
                  </a:lnTo>
                  <a:lnTo>
                    <a:pt x="274" y="384"/>
                  </a:lnTo>
                  <a:lnTo>
                    <a:pt x="242" y="380"/>
                  </a:lnTo>
                  <a:lnTo>
                    <a:pt x="218" y="352"/>
                  </a:lnTo>
                  <a:lnTo>
                    <a:pt x="202" y="324"/>
                  </a:lnTo>
                  <a:lnTo>
                    <a:pt x="194" y="321"/>
                  </a:lnTo>
                  <a:lnTo>
                    <a:pt x="178" y="295"/>
                  </a:lnTo>
                  <a:lnTo>
                    <a:pt x="166" y="295"/>
                  </a:lnTo>
                  <a:lnTo>
                    <a:pt x="165" y="283"/>
                  </a:lnTo>
                  <a:lnTo>
                    <a:pt x="145" y="249"/>
                  </a:lnTo>
                  <a:lnTo>
                    <a:pt x="138" y="202"/>
                  </a:lnTo>
                  <a:lnTo>
                    <a:pt x="137" y="188"/>
                  </a:lnTo>
                  <a:lnTo>
                    <a:pt x="125" y="180"/>
                  </a:lnTo>
                  <a:lnTo>
                    <a:pt x="88" y="150"/>
                  </a:lnTo>
                  <a:lnTo>
                    <a:pt x="64" y="157"/>
                  </a:lnTo>
                  <a:lnTo>
                    <a:pt x="48" y="174"/>
                  </a:lnTo>
                  <a:lnTo>
                    <a:pt x="22" y="176"/>
                  </a:lnTo>
                  <a:close/>
                </a:path>
              </a:pathLst>
            </a:custGeom>
            <a:solidFill>
              <a:srgbClr val="003398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66" name="Freeform 56"/>
            <p:cNvSpPr>
              <a:spLocks noChangeAspect="1"/>
            </p:cNvSpPr>
            <p:nvPr/>
          </p:nvSpPr>
          <p:spPr bwMode="auto">
            <a:xfrm>
              <a:off x="1478" y="2965"/>
              <a:ext cx="55" cy="127"/>
            </a:xfrm>
            <a:custGeom>
              <a:avLst/>
              <a:gdLst>
                <a:gd name="T0" fmla="*/ 167 w 45"/>
                <a:gd name="T1" fmla="*/ 0 h 104"/>
                <a:gd name="T2" fmla="*/ 139 w 45"/>
                <a:gd name="T3" fmla="*/ 65 h 104"/>
                <a:gd name="T4" fmla="*/ 72 w 45"/>
                <a:gd name="T5" fmla="*/ 88 h 104"/>
                <a:gd name="T6" fmla="*/ 33 w 45"/>
                <a:gd name="T7" fmla="*/ 88 h 104"/>
                <a:gd name="T8" fmla="*/ 0 w 45"/>
                <a:gd name="T9" fmla="*/ 182 h 104"/>
                <a:gd name="T10" fmla="*/ 2 w 45"/>
                <a:gd name="T11" fmla="*/ 221 h 104"/>
                <a:gd name="T12" fmla="*/ 1 w 45"/>
                <a:gd name="T13" fmla="*/ 298 h 104"/>
                <a:gd name="T14" fmla="*/ 24 w 45"/>
                <a:gd name="T15" fmla="*/ 311 h 104"/>
                <a:gd name="T16" fmla="*/ 20 w 45"/>
                <a:gd name="T17" fmla="*/ 361 h 104"/>
                <a:gd name="T18" fmla="*/ 73 w 45"/>
                <a:gd name="T19" fmla="*/ 420 h 104"/>
                <a:gd name="T20" fmla="*/ 108 w 45"/>
                <a:gd name="T21" fmla="*/ 361 h 104"/>
                <a:gd name="T22" fmla="*/ 182 w 45"/>
                <a:gd name="T23" fmla="*/ 195 h 104"/>
                <a:gd name="T24" fmla="*/ 170 w 45"/>
                <a:gd name="T25" fmla="*/ 133 h 104"/>
                <a:gd name="T26" fmla="*/ 182 w 45"/>
                <a:gd name="T27" fmla="*/ 2 h 104"/>
                <a:gd name="T28" fmla="*/ 167 w 45"/>
                <a:gd name="T29" fmla="*/ 0 h 1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5" h="104">
                  <a:moveTo>
                    <a:pt x="41" y="0"/>
                  </a:moveTo>
                  <a:lnTo>
                    <a:pt x="34" y="16"/>
                  </a:lnTo>
                  <a:lnTo>
                    <a:pt x="17" y="21"/>
                  </a:lnTo>
                  <a:lnTo>
                    <a:pt x="8" y="21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1" y="74"/>
                  </a:lnTo>
                  <a:lnTo>
                    <a:pt x="6" y="77"/>
                  </a:lnTo>
                  <a:lnTo>
                    <a:pt x="5" y="89"/>
                  </a:lnTo>
                  <a:lnTo>
                    <a:pt x="18" y="104"/>
                  </a:lnTo>
                  <a:lnTo>
                    <a:pt x="26" y="89"/>
                  </a:lnTo>
                  <a:lnTo>
                    <a:pt x="45" y="48"/>
                  </a:lnTo>
                  <a:lnTo>
                    <a:pt x="42" y="33"/>
                  </a:lnTo>
                  <a:lnTo>
                    <a:pt x="45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67" name="Freeform 57"/>
            <p:cNvSpPr>
              <a:spLocks noChangeAspect="1"/>
            </p:cNvSpPr>
            <p:nvPr/>
          </p:nvSpPr>
          <p:spPr bwMode="auto">
            <a:xfrm>
              <a:off x="1429" y="3097"/>
              <a:ext cx="88" cy="185"/>
            </a:xfrm>
            <a:custGeom>
              <a:avLst/>
              <a:gdLst>
                <a:gd name="T0" fmla="*/ 221 w 72"/>
                <a:gd name="T1" fmla="*/ 0 h 151"/>
                <a:gd name="T2" fmla="*/ 197 w 72"/>
                <a:gd name="T3" fmla="*/ 31 h 151"/>
                <a:gd name="T4" fmla="*/ 73 w 72"/>
                <a:gd name="T5" fmla="*/ 99 h 151"/>
                <a:gd name="T6" fmla="*/ 33 w 72"/>
                <a:gd name="T7" fmla="*/ 60 h 151"/>
                <a:gd name="T8" fmla="*/ 16 w 72"/>
                <a:gd name="T9" fmla="*/ 136 h 151"/>
                <a:gd name="T10" fmla="*/ 49 w 72"/>
                <a:gd name="T11" fmla="*/ 167 h 151"/>
                <a:gd name="T12" fmla="*/ 40 w 72"/>
                <a:gd name="T13" fmla="*/ 294 h 151"/>
                <a:gd name="T14" fmla="*/ 40 w 72"/>
                <a:gd name="T15" fmla="*/ 365 h 151"/>
                <a:gd name="T16" fmla="*/ 0 w 72"/>
                <a:gd name="T17" fmla="*/ 447 h 151"/>
                <a:gd name="T18" fmla="*/ 1 w 72"/>
                <a:gd name="T19" fmla="*/ 505 h 151"/>
                <a:gd name="T20" fmla="*/ 49 w 72"/>
                <a:gd name="T21" fmla="*/ 627 h 151"/>
                <a:gd name="T22" fmla="*/ 108 w 72"/>
                <a:gd name="T23" fmla="*/ 604 h 151"/>
                <a:gd name="T24" fmla="*/ 132 w 72"/>
                <a:gd name="T25" fmla="*/ 572 h 151"/>
                <a:gd name="T26" fmla="*/ 149 w 72"/>
                <a:gd name="T27" fmla="*/ 554 h 151"/>
                <a:gd name="T28" fmla="*/ 197 w 72"/>
                <a:gd name="T29" fmla="*/ 582 h 151"/>
                <a:gd name="T30" fmla="*/ 216 w 72"/>
                <a:gd name="T31" fmla="*/ 566 h 151"/>
                <a:gd name="T32" fmla="*/ 270 w 72"/>
                <a:gd name="T33" fmla="*/ 328 h 151"/>
                <a:gd name="T34" fmla="*/ 270 w 72"/>
                <a:gd name="T35" fmla="*/ 301 h 151"/>
                <a:gd name="T36" fmla="*/ 295 w 72"/>
                <a:gd name="T37" fmla="*/ 227 h 151"/>
                <a:gd name="T38" fmla="*/ 285 w 72"/>
                <a:gd name="T39" fmla="*/ 121 h 151"/>
                <a:gd name="T40" fmla="*/ 285 w 72"/>
                <a:gd name="T41" fmla="*/ 93 h 151"/>
                <a:gd name="T42" fmla="*/ 221 w 72"/>
                <a:gd name="T43" fmla="*/ 0 h 1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2" h="151">
                  <a:moveTo>
                    <a:pt x="54" y="0"/>
                  </a:moveTo>
                  <a:lnTo>
                    <a:pt x="48" y="7"/>
                  </a:lnTo>
                  <a:lnTo>
                    <a:pt x="18" y="24"/>
                  </a:lnTo>
                  <a:lnTo>
                    <a:pt x="8" y="15"/>
                  </a:lnTo>
                  <a:lnTo>
                    <a:pt x="4" y="33"/>
                  </a:lnTo>
                  <a:lnTo>
                    <a:pt x="12" y="40"/>
                  </a:lnTo>
                  <a:lnTo>
                    <a:pt x="10" y="71"/>
                  </a:lnTo>
                  <a:lnTo>
                    <a:pt x="10" y="88"/>
                  </a:lnTo>
                  <a:lnTo>
                    <a:pt x="0" y="108"/>
                  </a:lnTo>
                  <a:lnTo>
                    <a:pt x="1" y="122"/>
                  </a:lnTo>
                  <a:lnTo>
                    <a:pt x="12" y="151"/>
                  </a:lnTo>
                  <a:lnTo>
                    <a:pt x="26" y="146"/>
                  </a:lnTo>
                  <a:lnTo>
                    <a:pt x="32" y="138"/>
                  </a:lnTo>
                  <a:lnTo>
                    <a:pt x="37" y="134"/>
                  </a:lnTo>
                  <a:lnTo>
                    <a:pt x="48" y="140"/>
                  </a:lnTo>
                  <a:lnTo>
                    <a:pt x="53" y="136"/>
                  </a:lnTo>
                  <a:lnTo>
                    <a:pt x="66" y="79"/>
                  </a:lnTo>
                  <a:lnTo>
                    <a:pt x="66" y="73"/>
                  </a:lnTo>
                  <a:lnTo>
                    <a:pt x="72" y="55"/>
                  </a:lnTo>
                  <a:lnTo>
                    <a:pt x="70" y="29"/>
                  </a:lnTo>
                  <a:lnTo>
                    <a:pt x="70" y="2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3398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68" name="Freeform 58"/>
            <p:cNvSpPr>
              <a:spLocks noChangeAspect="1"/>
            </p:cNvSpPr>
            <p:nvPr/>
          </p:nvSpPr>
          <p:spPr bwMode="auto">
            <a:xfrm>
              <a:off x="1650" y="3373"/>
              <a:ext cx="190" cy="132"/>
            </a:xfrm>
            <a:custGeom>
              <a:avLst/>
              <a:gdLst>
                <a:gd name="T0" fmla="*/ 646 w 155"/>
                <a:gd name="T1" fmla="*/ 29 h 108"/>
                <a:gd name="T2" fmla="*/ 572 w 155"/>
                <a:gd name="T3" fmla="*/ 35 h 108"/>
                <a:gd name="T4" fmla="*/ 552 w 155"/>
                <a:gd name="T5" fmla="*/ 53 h 108"/>
                <a:gd name="T6" fmla="*/ 481 w 155"/>
                <a:gd name="T7" fmla="*/ 49 h 108"/>
                <a:gd name="T8" fmla="*/ 418 w 155"/>
                <a:gd name="T9" fmla="*/ 72 h 108"/>
                <a:gd name="T10" fmla="*/ 253 w 155"/>
                <a:gd name="T11" fmla="*/ 76 h 108"/>
                <a:gd name="T12" fmla="*/ 241 w 155"/>
                <a:gd name="T13" fmla="*/ 43 h 108"/>
                <a:gd name="T14" fmla="*/ 162 w 155"/>
                <a:gd name="T15" fmla="*/ 0 h 108"/>
                <a:gd name="T16" fmla="*/ 77 w 155"/>
                <a:gd name="T17" fmla="*/ 29 h 108"/>
                <a:gd name="T18" fmla="*/ 31 w 155"/>
                <a:gd name="T19" fmla="*/ 1 h 108"/>
                <a:gd name="T20" fmla="*/ 0 w 155"/>
                <a:gd name="T21" fmla="*/ 60 h 108"/>
                <a:gd name="T22" fmla="*/ 25 w 155"/>
                <a:gd name="T23" fmla="*/ 148 h 108"/>
                <a:gd name="T24" fmla="*/ 87 w 155"/>
                <a:gd name="T25" fmla="*/ 167 h 108"/>
                <a:gd name="T26" fmla="*/ 168 w 155"/>
                <a:gd name="T27" fmla="*/ 233 h 108"/>
                <a:gd name="T28" fmla="*/ 208 w 155"/>
                <a:gd name="T29" fmla="*/ 260 h 108"/>
                <a:gd name="T30" fmla="*/ 260 w 155"/>
                <a:gd name="T31" fmla="*/ 310 h 108"/>
                <a:gd name="T32" fmla="*/ 346 w 155"/>
                <a:gd name="T33" fmla="*/ 335 h 108"/>
                <a:gd name="T34" fmla="*/ 384 w 155"/>
                <a:gd name="T35" fmla="*/ 403 h 108"/>
                <a:gd name="T36" fmla="*/ 457 w 155"/>
                <a:gd name="T37" fmla="*/ 438 h 108"/>
                <a:gd name="T38" fmla="*/ 512 w 155"/>
                <a:gd name="T39" fmla="*/ 441 h 108"/>
                <a:gd name="T40" fmla="*/ 544 w 155"/>
                <a:gd name="T41" fmla="*/ 354 h 108"/>
                <a:gd name="T42" fmla="*/ 514 w 155"/>
                <a:gd name="T43" fmla="*/ 271 h 108"/>
                <a:gd name="T44" fmla="*/ 571 w 155"/>
                <a:gd name="T45" fmla="*/ 149 h 108"/>
                <a:gd name="T46" fmla="*/ 626 w 155"/>
                <a:gd name="T47" fmla="*/ 76 h 108"/>
                <a:gd name="T48" fmla="*/ 646 w 155"/>
                <a:gd name="T49" fmla="*/ 29 h 1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5" h="108">
                  <a:moveTo>
                    <a:pt x="155" y="7"/>
                  </a:moveTo>
                  <a:lnTo>
                    <a:pt x="138" y="9"/>
                  </a:lnTo>
                  <a:lnTo>
                    <a:pt x="132" y="13"/>
                  </a:lnTo>
                  <a:lnTo>
                    <a:pt x="116" y="12"/>
                  </a:lnTo>
                  <a:lnTo>
                    <a:pt x="100" y="17"/>
                  </a:lnTo>
                  <a:lnTo>
                    <a:pt x="60" y="19"/>
                  </a:lnTo>
                  <a:lnTo>
                    <a:pt x="58" y="11"/>
                  </a:lnTo>
                  <a:lnTo>
                    <a:pt x="39" y="0"/>
                  </a:lnTo>
                  <a:lnTo>
                    <a:pt x="19" y="7"/>
                  </a:lnTo>
                  <a:lnTo>
                    <a:pt x="7" y="1"/>
                  </a:lnTo>
                  <a:lnTo>
                    <a:pt x="0" y="15"/>
                  </a:lnTo>
                  <a:lnTo>
                    <a:pt x="6" y="36"/>
                  </a:lnTo>
                  <a:lnTo>
                    <a:pt x="20" y="41"/>
                  </a:lnTo>
                  <a:lnTo>
                    <a:pt x="40" y="57"/>
                  </a:lnTo>
                  <a:lnTo>
                    <a:pt x="50" y="64"/>
                  </a:lnTo>
                  <a:lnTo>
                    <a:pt x="63" y="76"/>
                  </a:lnTo>
                  <a:lnTo>
                    <a:pt x="83" y="83"/>
                  </a:lnTo>
                  <a:lnTo>
                    <a:pt x="92" y="99"/>
                  </a:lnTo>
                  <a:lnTo>
                    <a:pt x="110" y="107"/>
                  </a:lnTo>
                  <a:lnTo>
                    <a:pt x="123" y="108"/>
                  </a:lnTo>
                  <a:lnTo>
                    <a:pt x="131" y="87"/>
                  </a:lnTo>
                  <a:lnTo>
                    <a:pt x="124" y="67"/>
                  </a:lnTo>
                  <a:lnTo>
                    <a:pt x="137" y="37"/>
                  </a:lnTo>
                  <a:lnTo>
                    <a:pt x="150" y="19"/>
                  </a:lnTo>
                  <a:lnTo>
                    <a:pt x="155" y="7"/>
                  </a:lnTo>
                  <a:close/>
                </a:path>
              </a:pathLst>
            </a:custGeom>
            <a:solidFill>
              <a:srgbClr val="003398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69" name="Freeform 59"/>
            <p:cNvSpPr>
              <a:spLocks noChangeAspect="1"/>
            </p:cNvSpPr>
            <p:nvPr/>
          </p:nvSpPr>
          <p:spPr bwMode="auto">
            <a:xfrm>
              <a:off x="2168" y="3394"/>
              <a:ext cx="142" cy="150"/>
            </a:xfrm>
            <a:custGeom>
              <a:avLst/>
              <a:gdLst>
                <a:gd name="T0" fmla="*/ 54 w 116"/>
                <a:gd name="T1" fmla="*/ 33 h 123"/>
                <a:gd name="T2" fmla="*/ 81 w 116"/>
                <a:gd name="T3" fmla="*/ 49 h 123"/>
                <a:gd name="T4" fmla="*/ 133 w 116"/>
                <a:gd name="T5" fmla="*/ 13 h 123"/>
                <a:gd name="T6" fmla="*/ 182 w 116"/>
                <a:gd name="T7" fmla="*/ 0 h 123"/>
                <a:gd name="T8" fmla="*/ 207 w 116"/>
                <a:gd name="T9" fmla="*/ 29 h 123"/>
                <a:gd name="T10" fmla="*/ 236 w 116"/>
                <a:gd name="T11" fmla="*/ 29 h 123"/>
                <a:gd name="T12" fmla="*/ 362 w 116"/>
                <a:gd name="T13" fmla="*/ 74 h 123"/>
                <a:gd name="T14" fmla="*/ 402 w 116"/>
                <a:gd name="T15" fmla="*/ 90 h 123"/>
                <a:gd name="T16" fmla="*/ 394 w 116"/>
                <a:gd name="T17" fmla="*/ 122 h 123"/>
                <a:gd name="T18" fmla="*/ 420 w 116"/>
                <a:gd name="T19" fmla="*/ 171 h 123"/>
                <a:gd name="T20" fmla="*/ 469 w 116"/>
                <a:gd name="T21" fmla="*/ 205 h 123"/>
                <a:gd name="T22" fmla="*/ 480 w 116"/>
                <a:gd name="T23" fmla="*/ 233 h 123"/>
                <a:gd name="T24" fmla="*/ 443 w 116"/>
                <a:gd name="T25" fmla="*/ 237 h 123"/>
                <a:gd name="T26" fmla="*/ 403 w 116"/>
                <a:gd name="T27" fmla="*/ 265 h 123"/>
                <a:gd name="T28" fmla="*/ 394 w 116"/>
                <a:gd name="T29" fmla="*/ 243 h 123"/>
                <a:gd name="T30" fmla="*/ 329 w 116"/>
                <a:gd name="T31" fmla="*/ 199 h 123"/>
                <a:gd name="T32" fmla="*/ 334 w 116"/>
                <a:gd name="T33" fmla="*/ 259 h 123"/>
                <a:gd name="T34" fmla="*/ 367 w 116"/>
                <a:gd name="T35" fmla="*/ 284 h 123"/>
                <a:gd name="T36" fmla="*/ 402 w 116"/>
                <a:gd name="T37" fmla="*/ 399 h 123"/>
                <a:gd name="T38" fmla="*/ 403 w 116"/>
                <a:gd name="T39" fmla="*/ 487 h 123"/>
                <a:gd name="T40" fmla="*/ 379 w 116"/>
                <a:gd name="T41" fmla="*/ 470 h 123"/>
                <a:gd name="T42" fmla="*/ 320 w 116"/>
                <a:gd name="T43" fmla="*/ 405 h 123"/>
                <a:gd name="T44" fmla="*/ 289 w 116"/>
                <a:gd name="T45" fmla="*/ 421 h 123"/>
                <a:gd name="T46" fmla="*/ 272 w 116"/>
                <a:gd name="T47" fmla="*/ 494 h 123"/>
                <a:gd name="T48" fmla="*/ 253 w 116"/>
                <a:gd name="T49" fmla="*/ 494 h 123"/>
                <a:gd name="T50" fmla="*/ 231 w 116"/>
                <a:gd name="T51" fmla="*/ 390 h 123"/>
                <a:gd name="T52" fmla="*/ 182 w 116"/>
                <a:gd name="T53" fmla="*/ 341 h 123"/>
                <a:gd name="T54" fmla="*/ 159 w 116"/>
                <a:gd name="T55" fmla="*/ 372 h 123"/>
                <a:gd name="T56" fmla="*/ 149 w 116"/>
                <a:gd name="T57" fmla="*/ 406 h 123"/>
                <a:gd name="T58" fmla="*/ 121 w 116"/>
                <a:gd name="T59" fmla="*/ 399 h 123"/>
                <a:gd name="T60" fmla="*/ 89 w 116"/>
                <a:gd name="T61" fmla="*/ 330 h 123"/>
                <a:gd name="T62" fmla="*/ 108 w 116"/>
                <a:gd name="T63" fmla="*/ 265 h 123"/>
                <a:gd name="T64" fmla="*/ 81 w 116"/>
                <a:gd name="T65" fmla="*/ 217 h 123"/>
                <a:gd name="T66" fmla="*/ 24 w 116"/>
                <a:gd name="T67" fmla="*/ 189 h 123"/>
                <a:gd name="T68" fmla="*/ 0 w 116"/>
                <a:gd name="T69" fmla="*/ 140 h 123"/>
                <a:gd name="T70" fmla="*/ 54 w 116"/>
                <a:gd name="T71" fmla="*/ 33 h 1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16" h="123">
                  <a:moveTo>
                    <a:pt x="13" y="8"/>
                  </a:moveTo>
                  <a:lnTo>
                    <a:pt x="20" y="12"/>
                  </a:lnTo>
                  <a:lnTo>
                    <a:pt x="33" y="3"/>
                  </a:lnTo>
                  <a:lnTo>
                    <a:pt x="45" y="0"/>
                  </a:lnTo>
                  <a:lnTo>
                    <a:pt x="50" y="7"/>
                  </a:lnTo>
                  <a:lnTo>
                    <a:pt x="57" y="7"/>
                  </a:lnTo>
                  <a:lnTo>
                    <a:pt x="88" y="19"/>
                  </a:lnTo>
                  <a:lnTo>
                    <a:pt x="97" y="23"/>
                  </a:lnTo>
                  <a:lnTo>
                    <a:pt x="96" y="30"/>
                  </a:lnTo>
                  <a:lnTo>
                    <a:pt x="102" y="43"/>
                  </a:lnTo>
                  <a:lnTo>
                    <a:pt x="114" y="51"/>
                  </a:lnTo>
                  <a:lnTo>
                    <a:pt x="116" y="58"/>
                  </a:lnTo>
                  <a:lnTo>
                    <a:pt x="108" y="59"/>
                  </a:lnTo>
                  <a:lnTo>
                    <a:pt x="98" y="66"/>
                  </a:lnTo>
                  <a:lnTo>
                    <a:pt x="96" y="61"/>
                  </a:lnTo>
                  <a:lnTo>
                    <a:pt x="80" y="50"/>
                  </a:lnTo>
                  <a:lnTo>
                    <a:pt x="82" y="65"/>
                  </a:lnTo>
                  <a:lnTo>
                    <a:pt x="89" y="71"/>
                  </a:lnTo>
                  <a:lnTo>
                    <a:pt x="97" y="99"/>
                  </a:lnTo>
                  <a:lnTo>
                    <a:pt x="98" y="121"/>
                  </a:lnTo>
                  <a:lnTo>
                    <a:pt x="92" y="117"/>
                  </a:lnTo>
                  <a:lnTo>
                    <a:pt x="78" y="101"/>
                  </a:lnTo>
                  <a:lnTo>
                    <a:pt x="70" y="105"/>
                  </a:lnTo>
                  <a:lnTo>
                    <a:pt x="66" y="123"/>
                  </a:lnTo>
                  <a:lnTo>
                    <a:pt x="61" y="123"/>
                  </a:lnTo>
                  <a:lnTo>
                    <a:pt x="56" y="97"/>
                  </a:lnTo>
                  <a:lnTo>
                    <a:pt x="45" y="85"/>
                  </a:lnTo>
                  <a:lnTo>
                    <a:pt x="38" y="93"/>
                  </a:lnTo>
                  <a:lnTo>
                    <a:pt x="37" y="102"/>
                  </a:lnTo>
                  <a:lnTo>
                    <a:pt x="29" y="99"/>
                  </a:lnTo>
                  <a:lnTo>
                    <a:pt x="22" y="82"/>
                  </a:lnTo>
                  <a:lnTo>
                    <a:pt x="26" y="66"/>
                  </a:lnTo>
                  <a:lnTo>
                    <a:pt x="20" y="54"/>
                  </a:lnTo>
                  <a:lnTo>
                    <a:pt x="6" y="47"/>
                  </a:lnTo>
                  <a:lnTo>
                    <a:pt x="0" y="35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70" name="Freeform 60"/>
            <p:cNvSpPr>
              <a:spLocks noChangeAspect="1"/>
            </p:cNvSpPr>
            <p:nvPr/>
          </p:nvSpPr>
          <p:spPr bwMode="auto">
            <a:xfrm>
              <a:off x="2277" y="3335"/>
              <a:ext cx="99" cy="84"/>
            </a:xfrm>
            <a:custGeom>
              <a:avLst/>
              <a:gdLst>
                <a:gd name="T0" fmla="*/ 72 w 81"/>
                <a:gd name="T1" fmla="*/ 0 h 68"/>
                <a:gd name="T2" fmla="*/ 133 w 81"/>
                <a:gd name="T3" fmla="*/ 78 h 68"/>
                <a:gd name="T4" fmla="*/ 224 w 81"/>
                <a:gd name="T5" fmla="*/ 106 h 68"/>
                <a:gd name="T6" fmla="*/ 249 w 81"/>
                <a:gd name="T7" fmla="*/ 131 h 68"/>
                <a:gd name="T8" fmla="*/ 249 w 81"/>
                <a:gd name="T9" fmla="*/ 168 h 68"/>
                <a:gd name="T10" fmla="*/ 271 w 81"/>
                <a:gd name="T11" fmla="*/ 225 h 68"/>
                <a:gd name="T12" fmla="*/ 330 w 81"/>
                <a:gd name="T13" fmla="*/ 240 h 68"/>
                <a:gd name="T14" fmla="*/ 329 w 81"/>
                <a:gd name="T15" fmla="*/ 298 h 68"/>
                <a:gd name="T16" fmla="*/ 281 w 81"/>
                <a:gd name="T17" fmla="*/ 296 h 68"/>
                <a:gd name="T18" fmla="*/ 260 w 81"/>
                <a:gd name="T19" fmla="*/ 273 h 68"/>
                <a:gd name="T20" fmla="*/ 233 w 81"/>
                <a:gd name="T21" fmla="*/ 209 h 68"/>
                <a:gd name="T22" fmla="*/ 197 w 81"/>
                <a:gd name="T23" fmla="*/ 184 h 68"/>
                <a:gd name="T24" fmla="*/ 149 w 81"/>
                <a:gd name="T25" fmla="*/ 175 h 68"/>
                <a:gd name="T26" fmla="*/ 119 w 81"/>
                <a:gd name="T27" fmla="*/ 157 h 68"/>
                <a:gd name="T28" fmla="*/ 114 w 81"/>
                <a:gd name="T29" fmla="*/ 131 h 68"/>
                <a:gd name="T30" fmla="*/ 33 w 81"/>
                <a:gd name="T31" fmla="*/ 61 h 68"/>
                <a:gd name="T32" fmla="*/ 0 w 81"/>
                <a:gd name="T33" fmla="*/ 61 h 68"/>
                <a:gd name="T34" fmla="*/ 49 w 81"/>
                <a:gd name="T35" fmla="*/ 0 h 68"/>
                <a:gd name="T36" fmla="*/ 72 w 81"/>
                <a:gd name="T37" fmla="*/ 0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1" h="68">
                  <a:moveTo>
                    <a:pt x="17" y="0"/>
                  </a:moveTo>
                  <a:lnTo>
                    <a:pt x="33" y="18"/>
                  </a:lnTo>
                  <a:lnTo>
                    <a:pt x="56" y="24"/>
                  </a:lnTo>
                  <a:lnTo>
                    <a:pt x="61" y="30"/>
                  </a:lnTo>
                  <a:lnTo>
                    <a:pt x="61" y="38"/>
                  </a:lnTo>
                  <a:lnTo>
                    <a:pt x="67" y="51"/>
                  </a:lnTo>
                  <a:lnTo>
                    <a:pt x="81" y="54"/>
                  </a:lnTo>
                  <a:lnTo>
                    <a:pt x="80" y="68"/>
                  </a:lnTo>
                  <a:lnTo>
                    <a:pt x="69" y="67"/>
                  </a:lnTo>
                  <a:lnTo>
                    <a:pt x="64" y="62"/>
                  </a:lnTo>
                  <a:lnTo>
                    <a:pt x="57" y="48"/>
                  </a:lnTo>
                  <a:lnTo>
                    <a:pt x="48" y="42"/>
                  </a:lnTo>
                  <a:lnTo>
                    <a:pt x="37" y="40"/>
                  </a:lnTo>
                  <a:lnTo>
                    <a:pt x="29" y="36"/>
                  </a:lnTo>
                  <a:lnTo>
                    <a:pt x="28" y="30"/>
                  </a:lnTo>
                  <a:lnTo>
                    <a:pt x="8" y="14"/>
                  </a:lnTo>
                  <a:lnTo>
                    <a:pt x="0" y="14"/>
                  </a:lnTo>
                  <a:lnTo>
                    <a:pt x="1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71" name="Freeform 61"/>
            <p:cNvSpPr>
              <a:spLocks noChangeAspect="1"/>
            </p:cNvSpPr>
            <p:nvPr/>
          </p:nvSpPr>
          <p:spPr bwMode="auto">
            <a:xfrm>
              <a:off x="2115" y="3106"/>
              <a:ext cx="360" cy="335"/>
            </a:xfrm>
            <a:custGeom>
              <a:avLst/>
              <a:gdLst>
                <a:gd name="T0" fmla="*/ 873 w 295"/>
                <a:gd name="T1" fmla="*/ 108 h 274"/>
                <a:gd name="T2" fmla="*/ 692 w 295"/>
                <a:gd name="T3" fmla="*/ 122 h 274"/>
                <a:gd name="T4" fmla="*/ 520 w 295"/>
                <a:gd name="T5" fmla="*/ 148 h 274"/>
                <a:gd name="T6" fmla="*/ 372 w 295"/>
                <a:gd name="T7" fmla="*/ 204 h 274"/>
                <a:gd name="T8" fmla="*/ 279 w 295"/>
                <a:gd name="T9" fmla="*/ 270 h 274"/>
                <a:gd name="T10" fmla="*/ 162 w 295"/>
                <a:gd name="T11" fmla="*/ 372 h 274"/>
                <a:gd name="T12" fmla="*/ 89 w 295"/>
                <a:gd name="T13" fmla="*/ 483 h 274"/>
                <a:gd name="T14" fmla="*/ 40 w 295"/>
                <a:gd name="T15" fmla="*/ 553 h 274"/>
                <a:gd name="T16" fmla="*/ 16 w 295"/>
                <a:gd name="T17" fmla="*/ 672 h 274"/>
                <a:gd name="T18" fmla="*/ 101 w 295"/>
                <a:gd name="T19" fmla="*/ 793 h 274"/>
                <a:gd name="T20" fmla="*/ 164 w 295"/>
                <a:gd name="T21" fmla="*/ 781 h 274"/>
                <a:gd name="T22" fmla="*/ 107 w 295"/>
                <a:gd name="T23" fmla="*/ 820 h 274"/>
                <a:gd name="T24" fmla="*/ 214 w 295"/>
                <a:gd name="T25" fmla="*/ 941 h 274"/>
                <a:gd name="T26" fmla="*/ 340 w 295"/>
                <a:gd name="T27" fmla="*/ 946 h 274"/>
                <a:gd name="T28" fmla="*/ 460 w 295"/>
                <a:gd name="T29" fmla="*/ 960 h 274"/>
                <a:gd name="T30" fmla="*/ 536 w 295"/>
                <a:gd name="T31" fmla="*/ 993 h 274"/>
                <a:gd name="T32" fmla="*/ 567 w 295"/>
                <a:gd name="T33" fmla="*/ 1023 h 274"/>
                <a:gd name="T34" fmla="*/ 567 w 295"/>
                <a:gd name="T35" fmla="*/ 1060 h 274"/>
                <a:gd name="T36" fmla="*/ 702 w 295"/>
                <a:gd name="T37" fmla="*/ 1092 h 274"/>
                <a:gd name="T38" fmla="*/ 748 w 295"/>
                <a:gd name="T39" fmla="*/ 974 h 274"/>
                <a:gd name="T40" fmla="*/ 696 w 295"/>
                <a:gd name="T41" fmla="*/ 960 h 274"/>
                <a:gd name="T42" fmla="*/ 602 w 295"/>
                <a:gd name="T43" fmla="*/ 867 h 274"/>
                <a:gd name="T44" fmla="*/ 467 w 295"/>
                <a:gd name="T45" fmla="*/ 824 h 274"/>
                <a:gd name="T46" fmla="*/ 526 w 295"/>
                <a:gd name="T47" fmla="*/ 785 h 274"/>
                <a:gd name="T48" fmla="*/ 514 w 295"/>
                <a:gd name="T49" fmla="*/ 730 h 274"/>
                <a:gd name="T50" fmla="*/ 553 w 295"/>
                <a:gd name="T51" fmla="*/ 691 h 274"/>
                <a:gd name="T52" fmla="*/ 597 w 295"/>
                <a:gd name="T53" fmla="*/ 734 h 274"/>
                <a:gd name="T54" fmla="*/ 506 w 295"/>
                <a:gd name="T55" fmla="*/ 603 h 274"/>
                <a:gd name="T56" fmla="*/ 467 w 295"/>
                <a:gd name="T57" fmla="*/ 523 h 274"/>
                <a:gd name="T58" fmla="*/ 467 w 295"/>
                <a:gd name="T59" fmla="*/ 370 h 274"/>
                <a:gd name="T60" fmla="*/ 506 w 295"/>
                <a:gd name="T61" fmla="*/ 391 h 274"/>
                <a:gd name="T62" fmla="*/ 603 w 295"/>
                <a:gd name="T63" fmla="*/ 491 h 274"/>
                <a:gd name="T64" fmla="*/ 663 w 295"/>
                <a:gd name="T65" fmla="*/ 511 h 274"/>
                <a:gd name="T66" fmla="*/ 617 w 295"/>
                <a:gd name="T67" fmla="*/ 444 h 274"/>
                <a:gd name="T68" fmla="*/ 716 w 295"/>
                <a:gd name="T69" fmla="*/ 518 h 274"/>
                <a:gd name="T70" fmla="*/ 677 w 295"/>
                <a:gd name="T71" fmla="*/ 438 h 274"/>
                <a:gd name="T72" fmla="*/ 783 w 295"/>
                <a:gd name="T73" fmla="*/ 452 h 274"/>
                <a:gd name="T74" fmla="*/ 685 w 295"/>
                <a:gd name="T75" fmla="*/ 372 h 274"/>
                <a:gd name="T76" fmla="*/ 764 w 295"/>
                <a:gd name="T77" fmla="*/ 286 h 274"/>
                <a:gd name="T78" fmla="*/ 843 w 295"/>
                <a:gd name="T79" fmla="*/ 270 h 274"/>
                <a:gd name="T80" fmla="*/ 1079 w 295"/>
                <a:gd name="T81" fmla="*/ 260 h 274"/>
                <a:gd name="T82" fmla="*/ 1140 w 295"/>
                <a:gd name="T83" fmla="*/ 234 h 274"/>
                <a:gd name="T84" fmla="*/ 1189 w 295"/>
                <a:gd name="T85" fmla="*/ 88 h 274"/>
                <a:gd name="T86" fmla="*/ 1145 w 295"/>
                <a:gd name="T87" fmla="*/ 0 h 274"/>
                <a:gd name="T88" fmla="*/ 1108 w 295"/>
                <a:gd name="T89" fmla="*/ 79 h 274"/>
                <a:gd name="T90" fmla="*/ 995 w 295"/>
                <a:gd name="T91" fmla="*/ 148 h 27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95" h="274">
                  <a:moveTo>
                    <a:pt x="247" y="36"/>
                  </a:moveTo>
                  <a:lnTo>
                    <a:pt x="216" y="26"/>
                  </a:lnTo>
                  <a:lnTo>
                    <a:pt x="206" y="20"/>
                  </a:lnTo>
                  <a:lnTo>
                    <a:pt x="172" y="30"/>
                  </a:lnTo>
                  <a:lnTo>
                    <a:pt x="153" y="30"/>
                  </a:lnTo>
                  <a:lnTo>
                    <a:pt x="129" y="36"/>
                  </a:lnTo>
                  <a:lnTo>
                    <a:pt x="112" y="49"/>
                  </a:lnTo>
                  <a:lnTo>
                    <a:pt x="93" y="50"/>
                  </a:lnTo>
                  <a:lnTo>
                    <a:pt x="78" y="56"/>
                  </a:lnTo>
                  <a:lnTo>
                    <a:pt x="69" y="66"/>
                  </a:lnTo>
                  <a:lnTo>
                    <a:pt x="38" y="70"/>
                  </a:lnTo>
                  <a:lnTo>
                    <a:pt x="40" y="92"/>
                  </a:lnTo>
                  <a:lnTo>
                    <a:pt x="29" y="103"/>
                  </a:lnTo>
                  <a:lnTo>
                    <a:pt x="22" y="119"/>
                  </a:lnTo>
                  <a:lnTo>
                    <a:pt x="13" y="125"/>
                  </a:lnTo>
                  <a:lnTo>
                    <a:pt x="10" y="136"/>
                  </a:lnTo>
                  <a:lnTo>
                    <a:pt x="0" y="147"/>
                  </a:lnTo>
                  <a:lnTo>
                    <a:pt x="4" y="164"/>
                  </a:lnTo>
                  <a:lnTo>
                    <a:pt x="13" y="171"/>
                  </a:lnTo>
                  <a:lnTo>
                    <a:pt x="25" y="194"/>
                  </a:lnTo>
                  <a:lnTo>
                    <a:pt x="28" y="186"/>
                  </a:lnTo>
                  <a:lnTo>
                    <a:pt x="41" y="191"/>
                  </a:lnTo>
                  <a:lnTo>
                    <a:pt x="44" y="199"/>
                  </a:lnTo>
                  <a:lnTo>
                    <a:pt x="26" y="200"/>
                  </a:lnTo>
                  <a:lnTo>
                    <a:pt x="46" y="235"/>
                  </a:lnTo>
                  <a:lnTo>
                    <a:pt x="53" y="230"/>
                  </a:lnTo>
                  <a:lnTo>
                    <a:pt x="68" y="235"/>
                  </a:lnTo>
                  <a:lnTo>
                    <a:pt x="84" y="232"/>
                  </a:lnTo>
                  <a:lnTo>
                    <a:pt x="106" y="232"/>
                  </a:lnTo>
                  <a:lnTo>
                    <a:pt x="114" y="235"/>
                  </a:lnTo>
                  <a:lnTo>
                    <a:pt x="120" y="231"/>
                  </a:lnTo>
                  <a:lnTo>
                    <a:pt x="133" y="243"/>
                  </a:lnTo>
                  <a:lnTo>
                    <a:pt x="142" y="243"/>
                  </a:lnTo>
                  <a:lnTo>
                    <a:pt x="141" y="251"/>
                  </a:lnTo>
                  <a:lnTo>
                    <a:pt x="132" y="255"/>
                  </a:lnTo>
                  <a:lnTo>
                    <a:pt x="141" y="259"/>
                  </a:lnTo>
                  <a:lnTo>
                    <a:pt x="165" y="255"/>
                  </a:lnTo>
                  <a:lnTo>
                    <a:pt x="174" y="267"/>
                  </a:lnTo>
                  <a:lnTo>
                    <a:pt x="186" y="274"/>
                  </a:lnTo>
                  <a:lnTo>
                    <a:pt x="185" y="239"/>
                  </a:lnTo>
                  <a:lnTo>
                    <a:pt x="178" y="235"/>
                  </a:lnTo>
                  <a:lnTo>
                    <a:pt x="173" y="235"/>
                  </a:lnTo>
                  <a:lnTo>
                    <a:pt x="157" y="223"/>
                  </a:lnTo>
                  <a:lnTo>
                    <a:pt x="149" y="212"/>
                  </a:lnTo>
                  <a:lnTo>
                    <a:pt x="141" y="212"/>
                  </a:lnTo>
                  <a:lnTo>
                    <a:pt x="116" y="202"/>
                  </a:lnTo>
                  <a:lnTo>
                    <a:pt x="112" y="195"/>
                  </a:lnTo>
                  <a:lnTo>
                    <a:pt x="130" y="192"/>
                  </a:lnTo>
                  <a:lnTo>
                    <a:pt x="133" y="190"/>
                  </a:lnTo>
                  <a:lnTo>
                    <a:pt x="128" y="178"/>
                  </a:lnTo>
                  <a:lnTo>
                    <a:pt x="129" y="169"/>
                  </a:lnTo>
                  <a:lnTo>
                    <a:pt x="137" y="169"/>
                  </a:lnTo>
                  <a:lnTo>
                    <a:pt x="140" y="182"/>
                  </a:lnTo>
                  <a:lnTo>
                    <a:pt x="148" y="180"/>
                  </a:lnTo>
                  <a:lnTo>
                    <a:pt x="134" y="156"/>
                  </a:lnTo>
                  <a:lnTo>
                    <a:pt x="126" y="148"/>
                  </a:lnTo>
                  <a:lnTo>
                    <a:pt x="122" y="135"/>
                  </a:lnTo>
                  <a:lnTo>
                    <a:pt x="116" y="128"/>
                  </a:lnTo>
                  <a:lnTo>
                    <a:pt x="114" y="104"/>
                  </a:lnTo>
                  <a:lnTo>
                    <a:pt x="116" y="91"/>
                  </a:lnTo>
                  <a:lnTo>
                    <a:pt x="128" y="85"/>
                  </a:lnTo>
                  <a:lnTo>
                    <a:pt x="126" y="96"/>
                  </a:lnTo>
                  <a:lnTo>
                    <a:pt x="145" y="108"/>
                  </a:lnTo>
                  <a:lnTo>
                    <a:pt x="150" y="120"/>
                  </a:lnTo>
                  <a:lnTo>
                    <a:pt x="160" y="129"/>
                  </a:lnTo>
                  <a:lnTo>
                    <a:pt x="165" y="125"/>
                  </a:lnTo>
                  <a:lnTo>
                    <a:pt x="156" y="119"/>
                  </a:lnTo>
                  <a:lnTo>
                    <a:pt x="154" y="109"/>
                  </a:lnTo>
                  <a:lnTo>
                    <a:pt x="166" y="111"/>
                  </a:lnTo>
                  <a:lnTo>
                    <a:pt x="178" y="127"/>
                  </a:lnTo>
                  <a:lnTo>
                    <a:pt x="177" y="115"/>
                  </a:lnTo>
                  <a:lnTo>
                    <a:pt x="169" y="107"/>
                  </a:lnTo>
                  <a:lnTo>
                    <a:pt x="176" y="100"/>
                  </a:lnTo>
                  <a:lnTo>
                    <a:pt x="194" y="111"/>
                  </a:lnTo>
                  <a:lnTo>
                    <a:pt x="184" y="96"/>
                  </a:lnTo>
                  <a:lnTo>
                    <a:pt x="170" y="92"/>
                  </a:lnTo>
                  <a:lnTo>
                    <a:pt x="164" y="84"/>
                  </a:lnTo>
                  <a:lnTo>
                    <a:pt x="189" y="70"/>
                  </a:lnTo>
                  <a:lnTo>
                    <a:pt x="198" y="61"/>
                  </a:lnTo>
                  <a:lnTo>
                    <a:pt x="209" y="66"/>
                  </a:lnTo>
                  <a:lnTo>
                    <a:pt x="227" y="57"/>
                  </a:lnTo>
                  <a:lnTo>
                    <a:pt x="267" y="64"/>
                  </a:lnTo>
                  <a:lnTo>
                    <a:pt x="275" y="70"/>
                  </a:lnTo>
                  <a:lnTo>
                    <a:pt x="283" y="57"/>
                  </a:lnTo>
                  <a:lnTo>
                    <a:pt x="285" y="29"/>
                  </a:lnTo>
                  <a:lnTo>
                    <a:pt x="295" y="21"/>
                  </a:lnTo>
                  <a:lnTo>
                    <a:pt x="295" y="12"/>
                  </a:lnTo>
                  <a:lnTo>
                    <a:pt x="284" y="0"/>
                  </a:lnTo>
                  <a:lnTo>
                    <a:pt x="275" y="2"/>
                  </a:lnTo>
                  <a:lnTo>
                    <a:pt x="275" y="20"/>
                  </a:lnTo>
                  <a:lnTo>
                    <a:pt x="263" y="30"/>
                  </a:lnTo>
                  <a:lnTo>
                    <a:pt x="247" y="36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72" name="Freeform 62"/>
            <p:cNvSpPr>
              <a:spLocks noChangeAspect="1"/>
            </p:cNvSpPr>
            <p:nvPr/>
          </p:nvSpPr>
          <p:spPr bwMode="auto">
            <a:xfrm>
              <a:off x="2135" y="3066"/>
              <a:ext cx="137" cy="125"/>
            </a:xfrm>
            <a:custGeom>
              <a:avLst/>
              <a:gdLst>
                <a:gd name="T0" fmla="*/ 88 w 112"/>
                <a:gd name="T1" fmla="*/ 424 h 102"/>
                <a:gd name="T2" fmla="*/ 213 w 112"/>
                <a:gd name="T3" fmla="*/ 407 h 102"/>
                <a:gd name="T4" fmla="*/ 253 w 112"/>
                <a:gd name="T5" fmla="*/ 366 h 102"/>
                <a:gd name="T6" fmla="*/ 311 w 112"/>
                <a:gd name="T7" fmla="*/ 341 h 102"/>
                <a:gd name="T8" fmla="*/ 390 w 112"/>
                <a:gd name="T9" fmla="*/ 333 h 102"/>
                <a:gd name="T10" fmla="*/ 461 w 112"/>
                <a:gd name="T11" fmla="*/ 282 h 102"/>
                <a:gd name="T12" fmla="*/ 454 w 112"/>
                <a:gd name="T13" fmla="*/ 207 h 102"/>
                <a:gd name="T14" fmla="*/ 429 w 112"/>
                <a:gd name="T15" fmla="*/ 108 h 102"/>
                <a:gd name="T16" fmla="*/ 347 w 112"/>
                <a:gd name="T17" fmla="*/ 40 h 102"/>
                <a:gd name="T18" fmla="*/ 347 w 112"/>
                <a:gd name="T19" fmla="*/ 16 h 102"/>
                <a:gd name="T20" fmla="*/ 311 w 112"/>
                <a:gd name="T21" fmla="*/ 0 h 102"/>
                <a:gd name="T22" fmla="*/ 280 w 112"/>
                <a:gd name="T23" fmla="*/ 16 h 102"/>
                <a:gd name="T24" fmla="*/ 241 w 112"/>
                <a:gd name="T25" fmla="*/ 0 h 102"/>
                <a:gd name="T26" fmla="*/ 208 w 112"/>
                <a:gd name="T27" fmla="*/ 16 h 102"/>
                <a:gd name="T28" fmla="*/ 161 w 112"/>
                <a:gd name="T29" fmla="*/ 1 h 102"/>
                <a:gd name="T30" fmla="*/ 148 w 112"/>
                <a:gd name="T31" fmla="*/ 33 h 102"/>
                <a:gd name="T32" fmla="*/ 114 w 112"/>
                <a:gd name="T33" fmla="*/ 38 h 102"/>
                <a:gd name="T34" fmla="*/ 98 w 112"/>
                <a:gd name="T35" fmla="*/ 25 h 102"/>
                <a:gd name="T36" fmla="*/ 43 w 112"/>
                <a:gd name="T37" fmla="*/ 71 h 102"/>
                <a:gd name="T38" fmla="*/ 35 w 112"/>
                <a:gd name="T39" fmla="*/ 121 h 102"/>
                <a:gd name="T40" fmla="*/ 13 w 112"/>
                <a:gd name="T41" fmla="*/ 132 h 102"/>
                <a:gd name="T42" fmla="*/ 0 w 112"/>
                <a:gd name="T43" fmla="*/ 282 h 102"/>
                <a:gd name="T44" fmla="*/ 33 w 112"/>
                <a:gd name="T45" fmla="*/ 369 h 102"/>
                <a:gd name="T46" fmla="*/ 88 w 112"/>
                <a:gd name="T47" fmla="*/ 424 h 10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2" h="102">
                  <a:moveTo>
                    <a:pt x="21" y="102"/>
                  </a:moveTo>
                  <a:lnTo>
                    <a:pt x="52" y="98"/>
                  </a:lnTo>
                  <a:lnTo>
                    <a:pt x="61" y="88"/>
                  </a:lnTo>
                  <a:lnTo>
                    <a:pt x="76" y="82"/>
                  </a:lnTo>
                  <a:lnTo>
                    <a:pt x="95" y="81"/>
                  </a:lnTo>
                  <a:lnTo>
                    <a:pt x="112" y="68"/>
                  </a:lnTo>
                  <a:lnTo>
                    <a:pt x="111" y="50"/>
                  </a:lnTo>
                  <a:lnTo>
                    <a:pt x="105" y="26"/>
                  </a:lnTo>
                  <a:lnTo>
                    <a:pt x="85" y="10"/>
                  </a:lnTo>
                  <a:lnTo>
                    <a:pt x="85" y="4"/>
                  </a:lnTo>
                  <a:lnTo>
                    <a:pt x="76" y="0"/>
                  </a:lnTo>
                  <a:lnTo>
                    <a:pt x="68" y="4"/>
                  </a:lnTo>
                  <a:lnTo>
                    <a:pt x="59" y="0"/>
                  </a:lnTo>
                  <a:lnTo>
                    <a:pt x="51" y="4"/>
                  </a:lnTo>
                  <a:lnTo>
                    <a:pt x="39" y="1"/>
                  </a:lnTo>
                  <a:lnTo>
                    <a:pt x="36" y="8"/>
                  </a:lnTo>
                  <a:lnTo>
                    <a:pt x="28" y="9"/>
                  </a:lnTo>
                  <a:lnTo>
                    <a:pt x="24" y="6"/>
                  </a:lnTo>
                  <a:lnTo>
                    <a:pt x="11" y="16"/>
                  </a:lnTo>
                  <a:lnTo>
                    <a:pt x="9" y="29"/>
                  </a:lnTo>
                  <a:lnTo>
                    <a:pt x="3" y="32"/>
                  </a:lnTo>
                  <a:lnTo>
                    <a:pt x="0" y="68"/>
                  </a:lnTo>
                  <a:lnTo>
                    <a:pt x="8" y="89"/>
                  </a:lnTo>
                  <a:lnTo>
                    <a:pt x="21" y="102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73" name="Freeform 63"/>
            <p:cNvSpPr>
              <a:spLocks noChangeAspect="1"/>
            </p:cNvSpPr>
            <p:nvPr/>
          </p:nvSpPr>
          <p:spPr bwMode="auto">
            <a:xfrm>
              <a:off x="2014" y="2971"/>
              <a:ext cx="108" cy="139"/>
            </a:xfrm>
            <a:custGeom>
              <a:avLst/>
              <a:gdLst>
                <a:gd name="T0" fmla="*/ 184 w 88"/>
                <a:gd name="T1" fmla="*/ 455 h 114"/>
                <a:gd name="T2" fmla="*/ 200 w 88"/>
                <a:gd name="T3" fmla="*/ 402 h 114"/>
                <a:gd name="T4" fmla="*/ 198 w 88"/>
                <a:gd name="T5" fmla="*/ 361 h 114"/>
                <a:gd name="T6" fmla="*/ 217 w 88"/>
                <a:gd name="T7" fmla="*/ 312 h 114"/>
                <a:gd name="T8" fmla="*/ 266 w 88"/>
                <a:gd name="T9" fmla="*/ 256 h 114"/>
                <a:gd name="T10" fmla="*/ 284 w 88"/>
                <a:gd name="T11" fmla="*/ 284 h 114"/>
                <a:gd name="T12" fmla="*/ 298 w 88"/>
                <a:gd name="T13" fmla="*/ 212 h 114"/>
                <a:gd name="T14" fmla="*/ 317 w 88"/>
                <a:gd name="T15" fmla="*/ 209 h 114"/>
                <a:gd name="T16" fmla="*/ 331 w 88"/>
                <a:gd name="T17" fmla="*/ 237 h 114"/>
                <a:gd name="T18" fmla="*/ 369 w 88"/>
                <a:gd name="T19" fmla="*/ 209 h 114"/>
                <a:gd name="T20" fmla="*/ 351 w 88"/>
                <a:gd name="T21" fmla="*/ 189 h 114"/>
                <a:gd name="T22" fmla="*/ 296 w 88"/>
                <a:gd name="T23" fmla="*/ 149 h 114"/>
                <a:gd name="T24" fmla="*/ 231 w 88"/>
                <a:gd name="T25" fmla="*/ 100 h 114"/>
                <a:gd name="T26" fmla="*/ 200 w 88"/>
                <a:gd name="T27" fmla="*/ 63 h 114"/>
                <a:gd name="T28" fmla="*/ 168 w 88"/>
                <a:gd name="T29" fmla="*/ 43 h 114"/>
                <a:gd name="T30" fmla="*/ 180 w 88"/>
                <a:gd name="T31" fmla="*/ 13 h 114"/>
                <a:gd name="T32" fmla="*/ 168 w 88"/>
                <a:gd name="T33" fmla="*/ 0 h 114"/>
                <a:gd name="T34" fmla="*/ 131 w 88"/>
                <a:gd name="T35" fmla="*/ 13 h 114"/>
                <a:gd name="T36" fmla="*/ 150 w 88"/>
                <a:gd name="T37" fmla="*/ 60 h 114"/>
                <a:gd name="T38" fmla="*/ 147 w 88"/>
                <a:gd name="T39" fmla="*/ 72 h 114"/>
                <a:gd name="T40" fmla="*/ 99 w 88"/>
                <a:gd name="T41" fmla="*/ 43 h 114"/>
                <a:gd name="T42" fmla="*/ 87 w 88"/>
                <a:gd name="T43" fmla="*/ 13 h 114"/>
                <a:gd name="T44" fmla="*/ 61 w 88"/>
                <a:gd name="T45" fmla="*/ 13 h 114"/>
                <a:gd name="T46" fmla="*/ 58 w 88"/>
                <a:gd name="T47" fmla="*/ 35 h 114"/>
                <a:gd name="T48" fmla="*/ 87 w 88"/>
                <a:gd name="T49" fmla="*/ 110 h 114"/>
                <a:gd name="T50" fmla="*/ 58 w 88"/>
                <a:gd name="T51" fmla="*/ 133 h 114"/>
                <a:gd name="T52" fmla="*/ 21 w 88"/>
                <a:gd name="T53" fmla="*/ 145 h 114"/>
                <a:gd name="T54" fmla="*/ 21 w 88"/>
                <a:gd name="T55" fmla="*/ 163 h 114"/>
                <a:gd name="T56" fmla="*/ 17 w 88"/>
                <a:gd name="T57" fmla="*/ 194 h 114"/>
                <a:gd name="T58" fmla="*/ 33 w 88"/>
                <a:gd name="T59" fmla="*/ 241 h 114"/>
                <a:gd name="T60" fmla="*/ 14 w 88"/>
                <a:gd name="T61" fmla="*/ 255 h 114"/>
                <a:gd name="T62" fmla="*/ 0 w 88"/>
                <a:gd name="T63" fmla="*/ 272 h 114"/>
                <a:gd name="T64" fmla="*/ 58 w 88"/>
                <a:gd name="T65" fmla="*/ 315 h 114"/>
                <a:gd name="T66" fmla="*/ 119 w 88"/>
                <a:gd name="T67" fmla="*/ 371 h 114"/>
                <a:gd name="T68" fmla="*/ 150 w 88"/>
                <a:gd name="T69" fmla="*/ 402 h 114"/>
                <a:gd name="T70" fmla="*/ 163 w 88"/>
                <a:gd name="T71" fmla="*/ 440 h 114"/>
                <a:gd name="T72" fmla="*/ 184 w 88"/>
                <a:gd name="T73" fmla="*/ 455 h 1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8" h="114">
                  <a:moveTo>
                    <a:pt x="44" y="114"/>
                  </a:moveTo>
                  <a:lnTo>
                    <a:pt x="48" y="100"/>
                  </a:lnTo>
                  <a:lnTo>
                    <a:pt x="47" y="90"/>
                  </a:lnTo>
                  <a:lnTo>
                    <a:pt x="51" y="78"/>
                  </a:lnTo>
                  <a:lnTo>
                    <a:pt x="63" y="64"/>
                  </a:lnTo>
                  <a:lnTo>
                    <a:pt x="68" y="71"/>
                  </a:lnTo>
                  <a:lnTo>
                    <a:pt x="71" y="53"/>
                  </a:lnTo>
                  <a:lnTo>
                    <a:pt x="75" y="52"/>
                  </a:lnTo>
                  <a:lnTo>
                    <a:pt x="79" y="59"/>
                  </a:lnTo>
                  <a:lnTo>
                    <a:pt x="88" y="52"/>
                  </a:lnTo>
                  <a:lnTo>
                    <a:pt x="84" y="47"/>
                  </a:lnTo>
                  <a:lnTo>
                    <a:pt x="70" y="37"/>
                  </a:lnTo>
                  <a:lnTo>
                    <a:pt x="55" y="25"/>
                  </a:lnTo>
                  <a:lnTo>
                    <a:pt x="48" y="16"/>
                  </a:lnTo>
                  <a:lnTo>
                    <a:pt x="40" y="11"/>
                  </a:lnTo>
                  <a:lnTo>
                    <a:pt x="43" y="3"/>
                  </a:lnTo>
                  <a:lnTo>
                    <a:pt x="40" y="0"/>
                  </a:lnTo>
                  <a:lnTo>
                    <a:pt x="31" y="3"/>
                  </a:lnTo>
                  <a:lnTo>
                    <a:pt x="36" y="15"/>
                  </a:lnTo>
                  <a:lnTo>
                    <a:pt x="35" y="17"/>
                  </a:lnTo>
                  <a:lnTo>
                    <a:pt x="24" y="11"/>
                  </a:lnTo>
                  <a:lnTo>
                    <a:pt x="20" y="3"/>
                  </a:lnTo>
                  <a:lnTo>
                    <a:pt x="15" y="3"/>
                  </a:lnTo>
                  <a:lnTo>
                    <a:pt x="13" y="9"/>
                  </a:lnTo>
                  <a:lnTo>
                    <a:pt x="20" y="28"/>
                  </a:lnTo>
                  <a:lnTo>
                    <a:pt x="13" y="33"/>
                  </a:lnTo>
                  <a:lnTo>
                    <a:pt x="5" y="36"/>
                  </a:lnTo>
                  <a:lnTo>
                    <a:pt x="5" y="41"/>
                  </a:lnTo>
                  <a:lnTo>
                    <a:pt x="4" y="48"/>
                  </a:lnTo>
                  <a:lnTo>
                    <a:pt x="8" y="60"/>
                  </a:lnTo>
                  <a:lnTo>
                    <a:pt x="3" y="63"/>
                  </a:lnTo>
                  <a:lnTo>
                    <a:pt x="0" y="68"/>
                  </a:lnTo>
                  <a:lnTo>
                    <a:pt x="13" y="79"/>
                  </a:lnTo>
                  <a:lnTo>
                    <a:pt x="28" y="92"/>
                  </a:lnTo>
                  <a:lnTo>
                    <a:pt x="36" y="100"/>
                  </a:lnTo>
                  <a:lnTo>
                    <a:pt x="39" y="110"/>
                  </a:lnTo>
                  <a:lnTo>
                    <a:pt x="44" y="114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74" name="Freeform 64"/>
            <p:cNvSpPr>
              <a:spLocks noChangeAspect="1"/>
            </p:cNvSpPr>
            <p:nvPr/>
          </p:nvSpPr>
          <p:spPr bwMode="auto">
            <a:xfrm>
              <a:off x="1882" y="2822"/>
              <a:ext cx="207" cy="226"/>
            </a:xfrm>
            <a:custGeom>
              <a:avLst/>
              <a:gdLst>
                <a:gd name="T0" fmla="*/ 679 w 169"/>
                <a:gd name="T1" fmla="*/ 170 h 185"/>
                <a:gd name="T2" fmla="*/ 627 w 169"/>
                <a:gd name="T3" fmla="*/ 315 h 185"/>
                <a:gd name="T4" fmla="*/ 701 w 169"/>
                <a:gd name="T5" fmla="*/ 364 h 185"/>
                <a:gd name="T6" fmla="*/ 648 w 169"/>
                <a:gd name="T7" fmla="*/ 385 h 185"/>
                <a:gd name="T8" fmla="*/ 675 w 169"/>
                <a:gd name="T9" fmla="*/ 476 h 185"/>
                <a:gd name="T10" fmla="*/ 641 w 169"/>
                <a:gd name="T11" fmla="*/ 479 h 185"/>
                <a:gd name="T12" fmla="*/ 612 w 169"/>
                <a:gd name="T13" fmla="*/ 494 h 185"/>
                <a:gd name="T14" fmla="*/ 597 w 169"/>
                <a:gd name="T15" fmla="*/ 553 h 185"/>
                <a:gd name="T16" fmla="*/ 548 w 169"/>
                <a:gd name="T17" fmla="*/ 540 h 185"/>
                <a:gd name="T18" fmla="*/ 512 w 169"/>
                <a:gd name="T19" fmla="*/ 509 h 185"/>
                <a:gd name="T20" fmla="*/ 529 w 169"/>
                <a:gd name="T21" fmla="*/ 611 h 185"/>
                <a:gd name="T22" fmla="*/ 467 w 169"/>
                <a:gd name="T23" fmla="*/ 641 h 185"/>
                <a:gd name="T24" fmla="*/ 463 w 169"/>
                <a:gd name="T25" fmla="*/ 691 h 185"/>
                <a:gd name="T26" fmla="*/ 461 w 169"/>
                <a:gd name="T27" fmla="*/ 750 h 185"/>
                <a:gd name="T28" fmla="*/ 311 w 169"/>
                <a:gd name="T29" fmla="*/ 590 h 185"/>
                <a:gd name="T30" fmla="*/ 254 w 169"/>
                <a:gd name="T31" fmla="*/ 492 h 185"/>
                <a:gd name="T32" fmla="*/ 198 w 169"/>
                <a:gd name="T33" fmla="*/ 419 h 185"/>
                <a:gd name="T34" fmla="*/ 132 w 169"/>
                <a:gd name="T35" fmla="*/ 335 h 185"/>
                <a:gd name="T36" fmla="*/ 76 w 169"/>
                <a:gd name="T37" fmla="*/ 285 h 185"/>
                <a:gd name="T38" fmla="*/ 60 w 169"/>
                <a:gd name="T39" fmla="*/ 270 h 185"/>
                <a:gd name="T40" fmla="*/ 54 w 169"/>
                <a:gd name="T41" fmla="*/ 162 h 185"/>
                <a:gd name="T42" fmla="*/ 1 w 169"/>
                <a:gd name="T43" fmla="*/ 60 h 185"/>
                <a:gd name="T44" fmla="*/ 109 w 169"/>
                <a:gd name="T45" fmla="*/ 76 h 185"/>
                <a:gd name="T46" fmla="*/ 149 w 169"/>
                <a:gd name="T47" fmla="*/ 24 h 185"/>
                <a:gd name="T48" fmla="*/ 234 w 169"/>
                <a:gd name="T49" fmla="*/ 16 h 185"/>
                <a:gd name="T50" fmla="*/ 294 w 169"/>
                <a:gd name="T51" fmla="*/ 49 h 185"/>
                <a:gd name="T52" fmla="*/ 329 w 169"/>
                <a:gd name="T53" fmla="*/ 76 h 185"/>
                <a:gd name="T54" fmla="*/ 401 w 169"/>
                <a:gd name="T55" fmla="*/ 89 h 185"/>
                <a:gd name="T56" fmla="*/ 441 w 169"/>
                <a:gd name="T57" fmla="*/ 89 h 185"/>
                <a:gd name="T58" fmla="*/ 500 w 169"/>
                <a:gd name="T59" fmla="*/ 97 h 185"/>
                <a:gd name="T60" fmla="*/ 565 w 169"/>
                <a:gd name="T61" fmla="*/ 132 h 185"/>
                <a:gd name="T62" fmla="*/ 627 w 169"/>
                <a:gd name="T63" fmla="*/ 150 h 1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69" h="185">
                  <a:moveTo>
                    <a:pt x="151" y="38"/>
                  </a:moveTo>
                  <a:lnTo>
                    <a:pt x="164" y="42"/>
                  </a:lnTo>
                  <a:lnTo>
                    <a:pt x="148" y="70"/>
                  </a:lnTo>
                  <a:lnTo>
                    <a:pt x="151" y="78"/>
                  </a:lnTo>
                  <a:lnTo>
                    <a:pt x="157" y="79"/>
                  </a:lnTo>
                  <a:lnTo>
                    <a:pt x="169" y="90"/>
                  </a:lnTo>
                  <a:lnTo>
                    <a:pt x="167" y="97"/>
                  </a:lnTo>
                  <a:lnTo>
                    <a:pt x="157" y="95"/>
                  </a:lnTo>
                  <a:lnTo>
                    <a:pt x="155" y="99"/>
                  </a:lnTo>
                  <a:lnTo>
                    <a:pt x="163" y="117"/>
                  </a:lnTo>
                  <a:lnTo>
                    <a:pt x="161" y="121"/>
                  </a:lnTo>
                  <a:lnTo>
                    <a:pt x="155" y="118"/>
                  </a:lnTo>
                  <a:lnTo>
                    <a:pt x="151" y="125"/>
                  </a:lnTo>
                  <a:lnTo>
                    <a:pt x="148" y="122"/>
                  </a:lnTo>
                  <a:lnTo>
                    <a:pt x="139" y="125"/>
                  </a:lnTo>
                  <a:lnTo>
                    <a:pt x="144" y="137"/>
                  </a:lnTo>
                  <a:lnTo>
                    <a:pt x="143" y="139"/>
                  </a:lnTo>
                  <a:lnTo>
                    <a:pt x="132" y="133"/>
                  </a:lnTo>
                  <a:lnTo>
                    <a:pt x="128" y="125"/>
                  </a:lnTo>
                  <a:lnTo>
                    <a:pt x="123" y="125"/>
                  </a:lnTo>
                  <a:lnTo>
                    <a:pt x="121" y="131"/>
                  </a:lnTo>
                  <a:lnTo>
                    <a:pt x="128" y="150"/>
                  </a:lnTo>
                  <a:lnTo>
                    <a:pt x="121" y="155"/>
                  </a:lnTo>
                  <a:lnTo>
                    <a:pt x="113" y="158"/>
                  </a:lnTo>
                  <a:lnTo>
                    <a:pt x="113" y="163"/>
                  </a:lnTo>
                  <a:lnTo>
                    <a:pt x="112" y="170"/>
                  </a:lnTo>
                  <a:lnTo>
                    <a:pt x="116" y="182"/>
                  </a:lnTo>
                  <a:lnTo>
                    <a:pt x="111" y="185"/>
                  </a:lnTo>
                  <a:lnTo>
                    <a:pt x="80" y="155"/>
                  </a:lnTo>
                  <a:lnTo>
                    <a:pt x="75" y="145"/>
                  </a:lnTo>
                  <a:lnTo>
                    <a:pt x="60" y="133"/>
                  </a:lnTo>
                  <a:lnTo>
                    <a:pt x="61" y="121"/>
                  </a:lnTo>
                  <a:lnTo>
                    <a:pt x="49" y="115"/>
                  </a:lnTo>
                  <a:lnTo>
                    <a:pt x="48" y="103"/>
                  </a:lnTo>
                  <a:lnTo>
                    <a:pt x="40" y="97"/>
                  </a:lnTo>
                  <a:lnTo>
                    <a:pt x="32" y="83"/>
                  </a:lnTo>
                  <a:lnTo>
                    <a:pt x="23" y="76"/>
                  </a:lnTo>
                  <a:lnTo>
                    <a:pt x="19" y="70"/>
                  </a:lnTo>
                  <a:lnTo>
                    <a:pt x="16" y="70"/>
                  </a:lnTo>
                  <a:lnTo>
                    <a:pt x="15" y="66"/>
                  </a:lnTo>
                  <a:lnTo>
                    <a:pt x="19" y="62"/>
                  </a:lnTo>
                  <a:lnTo>
                    <a:pt x="13" y="40"/>
                  </a:lnTo>
                  <a:lnTo>
                    <a:pt x="0" y="28"/>
                  </a:lnTo>
                  <a:lnTo>
                    <a:pt x="1" y="15"/>
                  </a:lnTo>
                  <a:lnTo>
                    <a:pt x="11" y="0"/>
                  </a:lnTo>
                  <a:lnTo>
                    <a:pt x="27" y="19"/>
                  </a:lnTo>
                  <a:lnTo>
                    <a:pt x="32" y="16"/>
                  </a:lnTo>
                  <a:lnTo>
                    <a:pt x="37" y="6"/>
                  </a:lnTo>
                  <a:lnTo>
                    <a:pt x="49" y="10"/>
                  </a:lnTo>
                  <a:lnTo>
                    <a:pt x="56" y="4"/>
                  </a:lnTo>
                  <a:lnTo>
                    <a:pt x="67" y="15"/>
                  </a:lnTo>
                  <a:lnTo>
                    <a:pt x="71" y="12"/>
                  </a:lnTo>
                  <a:lnTo>
                    <a:pt x="77" y="15"/>
                  </a:lnTo>
                  <a:lnTo>
                    <a:pt x="80" y="19"/>
                  </a:lnTo>
                  <a:lnTo>
                    <a:pt x="89" y="19"/>
                  </a:lnTo>
                  <a:lnTo>
                    <a:pt x="96" y="22"/>
                  </a:lnTo>
                  <a:lnTo>
                    <a:pt x="104" y="19"/>
                  </a:lnTo>
                  <a:lnTo>
                    <a:pt x="107" y="22"/>
                  </a:lnTo>
                  <a:lnTo>
                    <a:pt x="115" y="20"/>
                  </a:lnTo>
                  <a:lnTo>
                    <a:pt x="121" y="24"/>
                  </a:lnTo>
                  <a:lnTo>
                    <a:pt x="131" y="20"/>
                  </a:lnTo>
                  <a:lnTo>
                    <a:pt x="136" y="32"/>
                  </a:lnTo>
                  <a:lnTo>
                    <a:pt x="141" y="39"/>
                  </a:lnTo>
                  <a:lnTo>
                    <a:pt x="151" y="38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75" name="Freeform 65"/>
            <p:cNvSpPr>
              <a:spLocks noChangeAspect="1"/>
            </p:cNvSpPr>
            <p:nvPr/>
          </p:nvSpPr>
          <p:spPr bwMode="auto">
            <a:xfrm>
              <a:off x="1775" y="2716"/>
              <a:ext cx="313" cy="338"/>
            </a:xfrm>
            <a:custGeom>
              <a:avLst/>
              <a:gdLst>
                <a:gd name="T0" fmla="*/ 476 w 256"/>
                <a:gd name="T1" fmla="*/ 13 h 277"/>
                <a:gd name="T2" fmla="*/ 543 w 256"/>
                <a:gd name="T3" fmla="*/ 73 h 277"/>
                <a:gd name="T4" fmla="*/ 610 w 256"/>
                <a:gd name="T5" fmla="*/ 148 h 277"/>
                <a:gd name="T6" fmla="*/ 685 w 256"/>
                <a:gd name="T7" fmla="*/ 222 h 277"/>
                <a:gd name="T8" fmla="*/ 764 w 256"/>
                <a:gd name="T9" fmla="*/ 271 h 277"/>
                <a:gd name="T10" fmla="*/ 901 w 256"/>
                <a:gd name="T11" fmla="*/ 234 h 277"/>
                <a:gd name="T12" fmla="*/ 929 w 256"/>
                <a:gd name="T13" fmla="*/ 314 h 277"/>
                <a:gd name="T14" fmla="*/ 943 w 256"/>
                <a:gd name="T15" fmla="*/ 365 h 277"/>
                <a:gd name="T16" fmla="*/ 993 w 256"/>
                <a:gd name="T17" fmla="*/ 439 h 277"/>
                <a:gd name="T18" fmla="*/ 934 w 256"/>
                <a:gd name="T19" fmla="*/ 506 h 277"/>
                <a:gd name="T20" fmla="*/ 895 w 256"/>
                <a:gd name="T21" fmla="*/ 432 h 277"/>
                <a:gd name="T22" fmla="*/ 827 w 256"/>
                <a:gd name="T23" fmla="*/ 432 h 277"/>
                <a:gd name="T24" fmla="*/ 785 w 256"/>
                <a:gd name="T25" fmla="*/ 426 h 277"/>
                <a:gd name="T26" fmla="*/ 723 w 256"/>
                <a:gd name="T27" fmla="*/ 426 h 277"/>
                <a:gd name="T28" fmla="*/ 674 w 256"/>
                <a:gd name="T29" fmla="*/ 410 h 277"/>
                <a:gd name="T30" fmla="*/ 633 w 256"/>
                <a:gd name="T31" fmla="*/ 410 h 277"/>
                <a:gd name="T32" fmla="*/ 560 w 256"/>
                <a:gd name="T33" fmla="*/ 390 h 277"/>
                <a:gd name="T34" fmla="*/ 492 w 256"/>
                <a:gd name="T35" fmla="*/ 415 h 277"/>
                <a:gd name="T36" fmla="*/ 403 w 256"/>
                <a:gd name="T37" fmla="*/ 349 h 277"/>
                <a:gd name="T38" fmla="*/ 361 w 256"/>
                <a:gd name="T39" fmla="*/ 462 h 277"/>
                <a:gd name="T40" fmla="*/ 438 w 256"/>
                <a:gd name="T41" fmla="*/ 602 h 277"/>
                <a:gd name="T42" fmla="*/ 424 w 256"/>
                <a:gd name="T43" fmla="*/ 635 h 277"/>
                <a:gd name="T44" fmla="*/ 452 w 256"/>
                <a:gd name="T45" fmla="*/ 658 h 277"/>
                <a:gd name="T46" fmla="*/ 525 w 256"/>
                <a:gd name="T47" fmla="*/ 744 h 277"/>
                <a:gd name="T48" fmla="*/ 560 w 256"/>
                <a:gd name="T49" fmla="*/ 811 h 277"/>
                <a:gd name="T50" fmla="*/ 603 w 256"/>
                <a:gd name="T51" fmla="*/ 885 h 277"/>
                <a:gd name="T52" fmla="*/ 685 w 256"/>
                <a:gd name="T53" fmla="*/ 974 h 277"/>
                <a:gd name="T54" fmla="*/ 801 w 256"/>
                <a:gd name="T55" fmla="*/ 1115 h 277"/>
                <a:gd name="T56" fmla="*/ 674 w 256"/>
                <a:gd name="T57" fmla="*/ 1040 h 277"/>
                <a:gd name="T58" fmla="*/ 575 w 256"/>
                <a:gd name="T59" fmla="*/ 987 h 277"/>
                <a:gd name="T60" fmla="*/ 625 w 256"/>
                <a:gd name="T61" fmla="*/ 985 h 277"/>
                <a:gd name="T62" fmla="*/ 659 w 256"/>
                <a:gd name="T63" fmla="*/ 990 h 277"/>
                <a:gd name="T64" fmla="*/ 553 w 256"/>
                <a:gd name="T65" fmla="*/ 880 h 277"/>
                <a:gd name="T66" fmla="*/ 391 w 256"/>
                <a:gd name="T67" fmla="*/ 840 h 277"/>
                <a:gd name="T68" fmla="*/ 335 w 256"/>
                <a:gd name="T69" fmla="*/ 763 h 277"/>
                <a:gd name="T70" fmla="*/ 257 w 256"/>
                <a:gd name="T71" fmla="*/ 658 h 277"/>
                <a:gd name="T72" fmla="*/ 297 w 256"/>
                <a:gd name="T73" fmla="*/ 617 h 277"/>
                <a:gd name="T74" fmla="*/ 216 w 256"/>
                <a:gd name="T75" fmla="*/ 505 h 277"/>
                <a:gd name="T76" fmla="*/ 216 w 256"/>
                <a:gd name="T77" fmla="*/ 405 h 277"/>
                <a:gd name="T78" fmla="*/ 177 w 256"/>
                <a:gd name="T79" fmla="*/ 364 h 277"/>
                <a:gd name="T80" fmla="*/ 65 w 256"/>
                <a:gd name="T81" fmla="*/ 462 h 277"/>
                <a:gd name="T82" fmla="*/ 0 w 256"/>
                <a:gd name="T83" fmla="*/ 364 h 277"/>
                <a:gd name="T84" fmla="*/ 33 w 256"/>
                <a:gd name="T85" fmla="*/ 311 h 277"/>
                <a:gd name="T86" fmla="*/ 89 w 256"/>
                <a:gd name="T87" fmla="*/ 304 h 277"/>
                <a:gd name="T88" fmla="*/ 145 w 256"/>
                <a:gd name="T89" fmla="*/ 257 h 277"/>
                <a:gd name="T90" fmla="*/ 216 w 256"/>
                <a:gd name="T91" fmla="*/ 295 h 277"/>
                <a:gd name="T92" fmla="*/ 281 w 256"/>
                <a:gd name="T93" fmla="*/ 304 h 277"/>
                <a:gd name="T94" fmla="*/ 290 w 256"/>
                <a:gd name="T95" fmla="*/ 234 h 277"/>
                <a:gd name="T96" fmla="*/ 314 w 256"/>
                <a:gd name="T97" fmla="*/ 195 h 277"/>
                <a:gd name="T98" fmla="*/ 403 w 256"/>
                <a:gd name="T99" fmla="*/ 94 h 277"/>
                <a:gd name="T100" fmla="*/ 470 w 256"/>
                <a:gd name="T101" fmla="*/ 60 h 2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56" h="277">
                  <a:moveTo>
                    <a:pt x="115" y="15"/>
                  </a:moveTo>
                  <a:lnTo>
                    <a:pt x="116" y="3"/>
                  </a:lnTo>
                  <a:lnTo>
                    <a:pt x="125" y="0"/>
                  </a:lnTo>
                  <a:lnTo>
                    <a:pt x="133" y="18"/>
                  </a:lnTo>
                  <a:lnTo>
                    <a:pt x="141" y="23"/>
                  </a:lnTo>
                  <a:lnTo>
                    <a:pt x="149" y="36"/>
                  </a:lnTo>
                  <a:lnTo>
                    <a:pt x="160" y="42"/>
                  </a:lnTo>
                  <a:lnTo>
                    <a:pt x="168" y="55"/>
                  </a:lnTo>
                  <a:lnTo>
                    <a:pt x="176" y="58"/>
                  </a:lnTo>
                  <a:lnTo>
                    <a:pt x="187" y="67"/>
                  </a:lnTo>
                  <a:lnTo>
                    <a:pt x="211" y="64"/>
                  </a:lnTo>
                  <a:lnTo>
                    <a:pt x="221" y="58"/>
                  </a:lnTo>
                  <a:lnTo>
                    <a:pt x="228" y="67"/>
                  </a:lnTo>
                  <a:lnTo>
                    <a:pt x="227" y="78"/>
                  </a:lnTo>
                  <a:lnTo>
                    <a:pt x="232" y="82"/>
                  </a:lnTo>
                  <a:lnTo>
                    <a:pt x="231" y="91"/>
                  </a:lnTo>
                  <a:lnTo>
                    <a:pt x="256" y="110"/>
                  </a:lnTo>
                  <a:lnTo>
                    <a:pt x="243" y="109"/>
                  </a:lnTo>
                  <a:lnTo>
                    <a:pt x="239" y="125"/>
                  </a:lnTo>
                  <a:lnTo>
                    <a:pt x="229" y="126"/>
                  </a:lnTo>
                  <a:lnTo>
                    <a:pt x="224" y="119"/>
                  </a:lnTo>
                  <a:lnTo>
                    <a:pt x="219" y="107"/>
                  </a:lnTo>
                  <a:lnTo>
                    <a:pt x="209" y="111"/>
                  </a:lnTo>
                  <a:lnTo>
                    <a:pt x="203" y="107"/>
                  </a:lnTo>
                  <a:lnTo>
                    <a:pt x="195" y="109"/>
                  </a:lnTo>
                  <a:lnTo>
                    <a:pt x="192" y="106"/>
                  </a:lnTo>
                  <a:lnTo>
                    <a:pt x="184" y="109"/>
                  </a:lnTo>
                  <a:lnTo>
                    <a:pt x="177" y="106"/>
                  </a:lnTo>
                  <a:lnTo>
                    <a:pt x="168" y="106"/>
                  </a:lnTo>
                  <a:lnTo>
                    <a:pt x="165" y="102"/>
                  </a:lnTo>
                  <a:lnTo>
                    <a:pt x="159" y="99"/>
                  </a:lnTo>
                  <a:lnTo>
                    <a:pt x="155" y="102"/>
                  </a:lnTo>
                  <a:lnTo>
                    <a:pt x="144" y="91"/>
                  </a:lnTo>
                  <a:lnTo>
                    <a:pt x="137" y="97"/>
                  </a:lnTo>
                  <a:lnTo>
                    <a:pt x="125" y="93"/>
                  </a:lnTo>
                  <a:lnTo>
                    <a:pt x="120" y="103"/>
                  </a:lnTo>
                  <a:lnTo>
                    <a:pt x="115" y="106"/>
                  </a:lnTo>
                  <a:lnTo>
                    <a:pt x="99" y="87"/>
                  </a:lnTo>
                  <a:lnTo>
                    <a:pt x="89" y="102"/>
                  </a:lnTo>
                  <a:lnTo>
                    <a:pt x="88" y="115"/>
                  </a:lnTo>
                  <a:lnTo>
                    <a:pt x="101" y="127"/>
                  </a:lnTo>
                  <a:lnTo>
                    <a:pt x="107" y="149"/>
                  </a:lnTo>
                  <a:lnTo>
                    <a:pt x="103" y="153"/>
                  </a:lnTo>
                  <a:lnTo>
                    <a:pt x="104" y="157"/>
                  </a:lnTo>
                  <a:lnTo>
                    <a:pt x="107" y="157"/>
                  </a:lnTo>
                  <a:lnTo>
                    <a:pt x="111" y="163"/>
                  </a:lnTo>
                  <a:lnTo>
                    <a:pt x="120" y="170"/>
                  </a:lnTo>
                  <a:lnTo>
                    <a:pt x="128" y="184"/>
                  </a:lnTo>
                  <a:lnTo>
                    <a:pt x="136" y="190"/>
                  </a:lnTo>
                  <a:lnTo>
                    <a:pt x="137" y="202"/>
                  </a:lnTo>
                  <a:lnTo>
                    <a:pt x="149" y="208"/>
                  </a:lnTo>
                  <a:lnTo>
                    <a:pt x="148" y="220"/>
                  </a:lnTo>
                  <a:lnTo>
                    <a:pt x="163" y="232"/>
                  </a:lnTo>
                  <a:lnTo>
                    <a:pt x="168" y="242"/>
                  </a:lnTo>
                  <a:lnTo>
                    <a:pt x="199" y="272"/>
                  </a:lnTo>
                  <a:lnTo>
                    <a:pt x="196" y="277"/>
                  </a:lnTo>
                  <a:lnTo>
                    <a:pt x="177" y="260"/>
                  </a:lnTo>
                  <a:lnTo>
                    <a:pt x="165" y="258"/>
                  </a:lnTo>
                  <a:lnTo>
                    <a:pt x="152" y="249"/>
                  </a:lnTo>
                  <a:lnTo>
                    <a:pt x="141" y="245"/>
                  </a:lnTo>
                  <a:lnTo>
                    <a:pt x="144" y="241"/>
                  </a:lnTo>
                  <a:lnTo>
                    <a:pt x="153" y="244"/>
                  </a:lnTo>
                  <a:lnTo>
                    <a:pt x="161" y="250"/>
                  </a:lnTo>
                  <a:lnTo>
                    <a:pt x="161" y="246"/>
                  </a:lnTo>
                  <a:lnTo>
                    <a:pt x="155" y="241"/>
                  </a:lnTo>
                  <a:lnTo>
                    <a:pt x="136" y="218"/>
                  </a:lnTo>
                  <a:lnTo>
                    <a:pt x="120" y="212"/>
                  </a:lnTo>
                  <a:lnTo>
                    <a:pt x="96" y="209"/>
                  </a:lnTo>
                  <a:lnTo>
                    <a:pt x="92" y="194"/>
                  </a:lnTo>
                  <a:lnTo>
                    <a:pt x="83" y="189"/>
                  </a:lnTo>
                  <a:lnTo>
                    <a:pt x="71" y="177"/>
                  </a:lnTo>
                  <a:lnTo>
                    <a:pt x="63" y="163"/>
                  </a:lnTo>
                  <a:lnTo>
                    <a:pt x="65" y="155"/>
                  </a:lnTo>
                  <a:lnTo>
                    <a:pt x="73" y="154"/>
                  </a:lnTo>
                  <a:lnTo>
                    <a:pt x="59" y="139"/>
                  </a:lnTo>
                  <a:lnTo>
                    <a:pt x="53" y="125"/>
                  </a:lnTo>
                  <a:lnTo>
                    <a:pt x="55" y="113"/>
                  </a:lnTo>
                  <a:lnTo>
                    <a:pt x="53" y="101"/>
                  </a:lnTo>
                  <a:lnTo>
                    <a:pt x="48" y="98"/>
                  </a:lnTo>
                  <a:lnTo>
                    <a:pt x="43" y="90"/>
                  </a:lnTo>
                  <a:lnTo>
                    <a:pt x="33" y="86"/>
                  </a:lnTo>
                  <a:lnTo>
                    <a:pt x="16" y="115"/>
                  </a:lnTo>
                  <a:lnTo>
                    <a:pt x="8" y="113"/>
                  </a:lnTo>
                  <a:lnTo>
                    <a:pt x="0" y="90"/>
                  </a:lnTo>
                  <a:lnTo>
                    <a:pt x="0" y="74"/>
                  </a:lnTo>
                  <a:lnTo>
                    <a:pt x="8" y="77"/>
                  </a:lnTo>
                  <a:lnTo>
                    <a:pt x="12" y="74"/>
                  </a:lnTo>
                  <a:lnTo>
                    <a:pt x="22" y="75"/>
                  </a:lnTo>
                  <a:lnTo>
                    <a:pt x="30" y="71"/>
                  </a:lnTo>
                  <a:lnTo>
                    <a:pt x="35" y="64"/>
                  </a:lnTo>
                  <a:lnTo>
                    <a:pt x="49" y="75"/>
                  </a:lnTo>
                  <a:lnTo>
                    <a:pt x="53" y="73"/>
                  </a:lnTo>
                  <a:lnTo>
                    <a:pt x="63" y="77"/>
                  </a:lnTo>
                  <a:lnTo>
                    <a:pt x="69" y="75"/>
                  </a:lnTo>
                  <a:lnTo>
                    <a:pt x="68" y="67"/>
                  </a:lnTo>
                  <a:lnTo>
                    <a:pt x="71" y="58"/>
                  </a:lnTo>
                  <a:lnTo>
                    <a:pt x="67" y="51"/>
                  </a:lnTo>
                  <a:lnTo>
                    <a:pt x="77" y="48"/>
                  </a:lnTo>
                  <a:lnTo>
                    <a:pt x="81" y="26"/>
                  </a:lnTo>
                  <a:lnTo>
                    <a:pt x="99" y="24"/>
                  </a:lnTo>
                  <a:lnTo>
                    <a:pt x="104" y="19"/>
                  </a:lnTo>
                  <a:lnTo>
                    <a:pt x="115" y="15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76" name="Freeform 66"/>
            <p:cNvSpPr>
              <a:spLocks noChangeAspect="1"/>
            </p:cNvSpPr>
            <p:nvPr/>
          </p:nvSpPr>
          <p:spPr bwMode="auto">
            <a:xfrm>
              <a:off x="1807" y="2832"/>
              <a:ext cx="11" cy="41"/>
            </a:xfrm>
            <a:custGeom>
              <a:avLst/>
              <a:gdLst>
                <a:gd name="T0" fmla="*/ 16 w 9"/>
                <a:gd name="T1" fmla="*/ 0 h 34"/>
                <a:gd name="T2" fmla="*/ 13 w 9"/>
                <a:gd name="T3" fmla="*/ 2 h 34"/>
                <a:gd name="T4" fmla="*/ 24 w 9"/>
                <a:gd name="T5" fmla="*/ 58 h 34"/>
                <a:gd name="T6" fmla="*/ 0 w 9"/>
                <a:gd name="T7" fmla="*/ 71 h 34"/>
                <a:gd name="T8" fmla="*/ 29 w 9"/>
                <a:gd name="T9" fmla="*/ 125 h 34"/>
                <a:gd name="T10" fmla="*/ 24 w 9"/>
                <a:gd name="T11" fmla="*/ 86 h 34"/>
                <a:gd name="T12" fmla="*/ 35 w 9"/>
                <a:gd name="T13" fmla="*/ 58 h 34"/>
                <a:gd name="T14" fmla="*/ 16 w 9"/>
                <a:gd name="T15" fmla="*/ 0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34">
                  <a:moveTo>
                    <a:pt x="4" y="0"/>
                  </a:moveTo>
                  <a:lnTo>
                    <a:pt x="3" y="2"/>
                  </a:lnTo>
                  <a:lnTo>
                    <a:pt x="6" y="15"/>
                  </a:lnTo>
                  <a:lnTo>
                    <a:pt x="0" y="19"/>
                  </a:lnTo>
                  <a:lnTo>
                    <a:pt x="7" y="34"/>
                  </a:lnTo>
                  <a:lnTo>
                    <a:pt x="6" y="23"/>
                  </a:lnTo>
                  <a:lnTo>
                    <a:pt x="9" y="1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DD9E8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77" name="Freeform 67"/>
            <p:cNvSpPr>
              <a:spLocks noChangeAspect="1"/>
            </p:cNvSpPr>
            <p:nvPr/>
          </p:nvSpPr>
          <p:spPr bwMode="auto">
            <a:xfrm>
              <a:off x="1775" y="2705"/>
              <a:ext cx="153" cy="105"/>
            </a:xfrm>
            <a:custGeom>
              <a:avLst/>
              <a:gdLst>
                <a:gd name="T0" fmla="*/ 0 w 125"/>
                <a:gd name="T1" fmla="*/ 332 h 86"/>
                <a:gd name="T2" fmla="*/ 33 w 125"/>
                <a:gd name="T3" fmla="*/ 346 h 86"/>
                <a:gd name="T4" fmla="*/ 49 w 125"/>
                <a:gd name="T5" fmla="*/ 332 h 86"/>
                <a:gd name="T6" fmla="*/ 89 w 125"/>
                <a:gd name="T7" fmla="*/ 343 h 86"/>
                <a:gd name="T8" fmla="*/ 122 w 125"/>
                <a:gd name="T9" fmla="*/ 326 h 86"/>
                <a:gd name="T10" fmla="*/ 147 w 125"/>
                <a:gd name="T11" fmla="*/ 295 h 86"/>
                <a:gd name="T12" fmla="*/ 200 w 125"/>
                <a:gd name="T13" fmla="*/ 343 h 86"/>
                <a:gd name="T14" fmla="*/ 220 w 125"/>
                <a:gd name="T15" fmla="*/ 331 h 86"/>
                <a:gd name="T16" fmla="*/ 259 w 125"/>
                <a:gd name="T17" fmla="*/ 346 h 86"/>
                <a:gd name="T18" fmla="*/ 282 w 125"/>
                <a:gd name="T19" fmla="*/ 343 h 86"/>
                <a:gd name="T20" fmla="*/ 280 w 125"/>
                <a:gd name="T21" fmla="*/ 310 h 86"/>
                <a:gd name="T22" fmla="*/ 293 w 125"/>
                <a:gd name="T23" fmla="*/ 271 h 86"/>
                <a:gd name="T24" fmla="*/ 273 w 125"/>
                <a:gd name="T25" fmla="*/ 242 h 86"/>
                <a:gd name="T26" fmla="*/ 317 w 125"/>
                <a:gd name="T27" fmla="*/ 231 h 86"/>
                <a:gd name="T28" fmla="*/ 333 w 125"/>
                <a:gd name="T29" fmla="*/ 143 h 86"/>
                <a:gd name="T30" fmla="*/ 408 w 125"/>
                <a:gd name="T31" fmla="*/ 133 h 86"/>
                <a:gd name="T32" fmla="*/ 427 w 125"/>
                <a:gd name="T33" fmla="*/ 114 h 86"/>
                <a:gd name="T34" fmla="*/ 475 w 125"/>
                <a:gd name="T35" fmla="*/ 96 h 86"/>
                <a:gd name="T36" fmla="*/ 477 w 125"/>
                <a:gd name="T37" fmla="*/ 49 h 86"/>
                <a:gd name="T38" fmla="*/ 514 w 125"/>
                <a:gd name="T39" fmla="*/ 35 h 86"/>
                <a:gd name="T40" fmla="*/ 510 w 125"/>
                <a:gd name="T41" fmla="*/ 16 h 86"/>
                <a:gd name="T42" fmla="*/ 475 w 125"/>
                <a:gd name="T43" fmla="*/ 0 h 86"/>
                <a:gd name="T44" fmla="*/ 441 w 125"/>
                <a:gd name="T45" fmla="*/ 13 h 86"/>
                <a:gd name="T46" fmla="*/ 427 w 125"/>
                <a:gd name="T47" fmla="*/ 35 h 86"/>
                <a:gd name="T48" fmla="*/ 362 w 125"/>
                <a:gd name="T49" fmla="*/ 29 h 86"/>
                <a:gd name="T50" fmla="*/ 345 w 125"/>
                <a:gd name="T51" fmla="*/ 53 h 86"/>
                <a:gd name="T52" fmla="*/ 293 w 125"/>
                <a:gd name="T53" fmla="*/ 33 h 86"/>
                <a:gd name="T54" fmla="*/ 245 w 125"/>
                <a:gd name="T55" fmla="*/ 43 h 86"/>
                <a:gd name="T56" fmla="*/ 182 w 125"/>
                <a:gd name="T57" fmla="*/ 88 h 86"/>
                <a:gd name="T58" fmla="*/ 98 w 125"/>
                <a:gd name="T59" fmla="*/ 72 h 86"/>
                <a:gd name="T60" fmla="*/ 49 w 125"/>
                <a:gd name="T61" fmla="*/ 65 h 86"/>
                <a:gd name="T62" fmla="*/ 0 w 125"/>
                <a:gd name="T63" fmla="*/ 117 h 86"/>
                <a:gd name="T64" fmla="*/ 20 w 125"/>
                <a:gd name="T65" fmla="*/ 133 h 86"/>
                <a:gd name="T66" fmla="*/ 16 w 125"/>
                <a:gd name="T67" fmla="*/ 231 h 86"/>
                <a:gd name="T68" fmla="*/ 72 w 125"/>
                <a:gd name="T69" fmla="*/ 295 h 86"/>
                <a:gd name="T70" fmla="*/ 16 w 125"/>
                <a:gd name="T71" fmla="*/ 311 h 86"/>
                <a:gd name="T72" fmla="*/ 0 w 125"/>
                <a:gd name="T73" fmla="*/ 332 h 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5" h="86">
                  <a:moveTo>
                    <a:pt x="0" y="83"/>
                  </a:moveTo>
                  <a:lnTo>
                    <a:pt x="8" y="86"/>
                  </a:lnTo>
                  <a:lnTo>
                    <a:pt x="12" y="83"/>
                  </a:lnTo>
                  <a:lnTo>
                    <a:pt x="22" y="84"/>
                  </a:lnTo>
                  <a:lnTo>
                    <a:pt x="30" y="80"/>
                  </a:lnTo>
                  <a:lnTo>
                    <a:pt x="35" y="73"/>
                  </a:lnTo>
                  <a:lnTo>
                    <a:pt x="49" y="84"/>
                  </a:lnTo>
                  <a:lnTo>
                    <a:pt x="53" y="82"/>
                  </a:lnTo>
                  <a:lnTo>
                    <a:pt x="63" y="86"/>
                  </a:lnTo>
                  <a:lnTo>
                    <a:pt x="69" y="84"/>
                  </a:lnTo>
                  <a:lnTo>
                    <a:pt x="68" y="76"/>
                  </a:lnTo>
                  <a:lnTo>
                    <a:pt x="71" y="67"/>
                  </a:lnTo>
                  <a:lnTo>
                    <a:pt x="67" y="60"/>
                  </a:lnTo>
                  <a:lnTo>
                    <a:pt x="77" y="57"/>
                  </a:lnTo>
                  <a:lnTo>
                    <a:pt x="81" y="35"/>
                  </a:lnTo>
                  <a:lnTo>
                    <a:pt x="99" y="33"/>
                  </a:lnTo>
                  <a:lnTo>
                    <a:pt x="104" y="28"/>
                  </a:lnTo>
                  <a:lnTo>
                    <a:pt x="115" y="24"/>
                  </a:lnTo>
                  <a:lnTo>
                    <a:pt x="116" y="12"/>
                  </a:lnTo>
                  <a:lnTo>
                    <a:pt x="125" y="9"/>
                  </a:lnTo>
                  <a:lnTo>
                    <a:pt x="124" y="4"/>
                  </a:lnTo>
                  <a:lnTo>
                    <a:pt x="115" y="0"/>
                  </a:lnTo>
                  <a:lnTo>
                    <a:pt x="107" y="3"/>
                  </a:lnTo>
                  <a:lnTo>
                    <a:pt x="104" y="9"/>
                  </a:lnTo>
                  <a:lnTo>
                    <a:pt x="88" y="7"/>
                  </a:lnTo>
                  <a:lnTo>
                    <a:pt x="84" y="13"/>
                  </a:lnTo>
                  <a:lnTo>
                    <a:pt x="71" y="8"/>
                  </a:lnTo>
                  <a:lnTo>
                    <a:pt x="60" y="11"/>
                  </a:lnTo>
                  <a:lnTo>
                    <a:pt x="45" y="21"/>
                  </a:lnTo>
                  <a:lnTo>
                    <a:pt x="24" y="17"/>
                  </a:lnTo>
                  <a:lnTo>
                    <a:pt x="12" y="16"/>
                  </a:lnTo>
                  <a:lnTo>
                    <a:pt x="0" y="29"/>
                  </a:lnTo>
                  <a:lnTo>
                    <a:pt x="5" y="33"/>
                  </a:lnTo>
                  <a:lnTo>
                    <a:pt x="4" y="57"/>
                  </a:lnTo>
                  <a:lnTo>
                    <a:pt x="17" y="73"/>
                  </a:lnTo>
                  <a:lnTo>
                    <a:pt x="4" y="77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78" name="Freeform 68"/>
            <p:cNvSpPr>
              <a:spLocks noChangeAspect="1"/>
            </p:cNvSpPr>
            <p:nvPr/>
          </p:nvSpPr>
          <p:spPr bwMode="auto">
            <a:xfrm>
              <a:off x="2045" y="2767"/>
              <a:ext cx="218" cy="339"/>
            </a:xfrm>
            <a:custGeom>
              <a:avLst/>
              <a:gdLst>
                <a:gd name="T0" fmla="*/ 29 w 178"/>
                <a:gd name="T1" fmla="*/ 106 h 277"/>
                <a:gd name="T2" fmla="*/ 44 w 178"/>
                <a:gd name="T3" fmla="*/ 163 h 277"/>
                <a:gd name="T4" fmla="*/ 147 w 178"/>
                <a:gd name="T5" fmla="*/ 280 h 277"/>
                <a:gd name="T6" fmla="*/ 73 w 178"/>
                <a:gd name="T7" fmla="*/ 343 h 277"/>
                <a:gd name="T8" fmla="*/ 60 w 178"/>
                <a:gd name="T9" fmla="*/ 475 h 277"/>
                <a:gd name="T10" fmla="*/ 99 w 178"/>
                <a:gd name="T11" fmla="*/ 510 h 277"/>
                <a:gd name="T12" fmla="*/ 140 w 178"/>
                <a:gd name="T13" fmla="*/ 584 h 277"/>
                <a:gd name="T14" fmla="*/ 89 w 178"/>
                <a:gd name="T15" fmla="*/ 590 h 277"/>
                <a:gd name="T16" fmla="*/ 114 w 178"/>
                <a:gd name="T17" fmla="*/ 682 h 277"/>
                <a:gd name="T18" fmla="*/ 73 w 178"/>
                <a:gd name="T19" fmla="*/ 701 h 277"/>
                <a:gd name="T20" fmla="*/ 93 w 178"/>
                <a:gd name="T21" fmla="*/ 751 h 277"/>
                <a:gd name="T22" fmla="*/ 182 w 178"/>
                <a:gd name="T23" fmla="*/ 841 h 277"/>
                <a:gd name="T24" fmla="*/ 260 w 178"/>
                <a:gd name="T25" fmla="*/ 901 h 277"/>
                <a:gd name="T26" fmla="*/ 207 w 178"/>
                <a:gd name="T27" fmla="*/ 901 h 277"/>
                <a:gd name="T28" fmla="*/ 180 w 178"/>
                <a:gd name="T29" fmla="*/ 979 h 277"/>
                <a:gd name="T30" fmla="*/ 254 w 178"/>
                <a:gd name="T31" fmla="*/ 1029 h 277"/>
                <a:gd name="T32" fmla="*/ 327 w 178"/>
                <a:gd name="T33" fmla="*/ 1099 h 277"/>
                <a:gd name="T34" fmla="*/ 343 w 178"/>
                <a:gd name="T35" fmla="*/ 1125 h 277"/>
                <a:gd name="T36" fmla="*/ 403 w 178"/>
                <a:gd name="T37" fmla="*/ 1032 h 277"/>
                <a:gd name="T38" fmla="*/ 454 w 178"/>
                <a:gd name="T39" fmla="*/ 1041 h 277"/>
                <a:gd name="T40" fmla="*/ 514 w 178"/>
                <a:gd name="T41" fmla="*/ 1023 h 277"/>
                <a:gd name="T42" fmla="*/ 588 w 178"/>
                <a:gd name="T43" fmla="*/ 1023 h 277"/>
                <a:gd name="T44" fmla="*/ 660 w 178"/>
                <a:gd name="T45" fmla="*/ 1023 h 277"/>
                <a:gd name="T46" fmla="*/ 701 w 178"/>
                <a:gd name="T47" fmla="*/ 869 h 277"/>
                <a:gd name="T48" fmla="*/ 654 w 178"/>
                <a:gd name="T49" fmla="*/ 721 h 277"/>
                <a:gd name="T50" fmla="*/ 654 w 178"/>
                <a:gd name="T51" fmla="*/ 573 h 277"/>
                <a:gd name="T52" fmla="*/ 681 w 178"/>
                <a:gd name="T53" fmla="*/ 530 h 277"/>
                <a:gd name="T54" fmla="*/ 687 w 178"/>
                <a:gd name="T55" fmla="*/ 441 h 277"/>
                <a:gd name="T56" fmla="*/ 623 w 178"/>
                <a:gd name="T57" fmla="*/ 433 h 277"/>
                <a:gd name="T58" fmla="*/ 481 w 178"/>
                <a:gd name="T59" fmla="*/ 357 h 277"/>
                <a:gd name="T60" fmla="*/ 441 w 178"/>
                <a:gd name="T61" fmla="*/ 253 h 277"/>
                <a:gd name="T62" fmla="*/ 385 w 178"/>
                <a:gd name="T63" fmla="*/ 198 h 277"/>
                <a:gd name="T64" fmla="*/ 318 w 178"/>
                <a:gd name="T65" fmla="*/ 53 h 277"/>
                <a:gd name="T66" fmla="*/ 256 w 178"/>
                <a:gd name="T67" fmla="*/ 20 h 277"/>
                <a:gd name="T68" fmla="*/ 200 w 178"/>
                <a:gd name="T69" fmla="*/ 2 h 277"/>
                <a:gd name="T70" fmla="*/ 109 w 178"/>
                <a:gd name="T71" fmla="*/ 40 h 277"/>
                <a:gd name="T72" fmla="*/ 44 w 178"/>
                <a:gd name="T73" fmla="*/ 65 h 27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78" h="277">
                  <a:moveTo>
                    <a:pt x="0" y="16"/>
                  </a:moveTo>
                  <a:lnTo>
                    <a:pt x="7" y="25"/>
                  </a:lnTo>
                  <a:lnTo>
                    <a:pt x="6" y="36"/>
                  </a:lnTo>
                  <a:lnTo>
                    <a:pt x="11" y="40"/>
                  </a:lnTo>
                  <a:lnTo>
                    <a:pt x="10" y="49"/>
                  </a:lnTo>
                  <a:lnTo>
                    <a:pt x="35" y="68"/>
                  </a:lnTo>
                  <a:lnTo>
                    <a:pt x="22" y="67"/>
                  </a:lnTo>
                  <a:lnTo>
                    <a:pt x="18" y="83"/>
                  </a:lnTo>
                  <a:lnTo>
                    <a:pt x="31" y="87"/>
                  </a:lnTo>
                  <a:lnTo>
                    <a:pt x="15" y="115"/>
                  </a:lnTo>
                  <a:lnTo>
                    <a:pt x="18" y="123"/>
                  </a:lnTo>
                  <a:lnTo>
                    <a:pt x="24" y="124"/>
                  </a:lnTo>
                  <a:lnTo>
                    <a:pt x="36" y="135"/>
                  </a:lnTo>
                  <a:lnTo>
                    <a:pt x="34" y="142"/>
                  </a:lnTo>
                  <a:lnTo>
                    <a:pt x="24" y="140"/>
                  </a:lnTo>
                  <a:lnTo>
                    <a:pt x="22" y="144"/>
                  </a:lnTo>
                  <a:lnTo>
                    <a:pt x="30" y="162"/>
                  </a:lnTo>
                  <a:lnTo>
                    <a:pt x="28" y="166"/>
                  </a:lnTo>
                  <a:lnTo>
                    <a:pt x="22" y="163"/>
                  </a:lnTo>
                  <a:lnTo>
                    <a:pt x="18" y="170"/>
                  </a:lnTo>
                  <a:lnTo>
                    <a:pt x="15" y="178"/>
                  </a:lnTo>
                  <a:lnTo>
                    <a:pt x="23" y="183"/>
                  </a:lnTo>
                  <a:lnTo>
                    <a:pt x="30" y="192"/>
                  </a:lnTo>
                  <a:lnTo>
                    <a:pt x="45" y="204"/>
                  </a:lnTo>
                  <a:lnTo>
                    <a:pt x="59" y="214"/>
                  </a:lnTo>
                  <a:lnTo>
                    <a:pt x="63" y="219"/>
                  </a:lnTo>
                  <a:lnTo>
                    <a:pt x="54" y="226"/>
                  </a:lnTo>
                  <a:lnTo>
                    <a:pt x="50" y="219"/>
                  </a:lnTo>
                  <a:lnTo>
                    <a:pt x="46" y="220"/>
                  </a:lnTo>
                  <a:lnTo>
                    <a:pt x="43" y="238"/>
                  </a:lnTo>
                  <a:lnTo>
                    <a:pt x="55" y="239"/>
                  </a:lnTo>
                  <a:lnTo>
                    <a:pt x="61" y="250"/>
                  </a:lnTo>
                  <a:lnTo>
                    <a:pt x="69" y="254"/>
                  </a:lnTo>
                  <a:lnTo>
                    <a:pt x="78" y="267"/>
                  </a:lnTo>
                  <a:lnTo>
                    <a:pt x="77" y="277"/>
                  </a:lnTo>
                  <a:lnTo>
                    <a:pt x="83" y="274"/>
                  </a:lnTo>
                  <a:lnTo>
                    <a:pt x="85" y="261"/>
                  </a:lnTo>
                  <a:lnTo>
                    <a:pt x="98" y="251"/>
                  </a:lnTo>
                  <a:lnTo>
                    <a:pt x="102" y="254"/>
                  </a:lnTo>
                  <a:lnTo>
                    <a:pt x="110" y="253"/>
                  </a:lnTo>
                  <a:lnTo>
                    <a:pt x="113" y="246"/>
                  </a:lnTo>
                  <a:lnTo>
                    <a:pt x="125" y="249"/>
                  </a:lnTo>
                  <a:lnTo>
                    <a:pt x="133" y="245"/>
                  </a:lnTo>
                  <a:lnTo>
                    <a:pt x="142" y="249"/>
                  </a:lnTo>
                  <a:lnTo>
                    <a:pt x="150" y="245"/>
                  </a:lnTo>
                  <a:lnTo>
                    <a:pt x="159" y="249"/>
                  </a:lnTo>
                  <a:lnTo>
                    <a:pt x="159" y="234"/>
                  </a:lnTo>
                  <a:lnTo>
                    <a:pt x="169" y="211"/>
                  </a:lnTo>
                  <a:lnTo>
                    <a:pt x="178" y="202"/>
                  </a:lnTo>
                  <a:lnTo>
                    <a:pt x="158" y="175"/>
                  </a:lnTo>
                  <a:lnTo>
                    <a:pt x="157" y="155"/>
                  </a:lnTo>
                  <a:lnTo>
                    <a:pt x="158" y="139"/>
                  </a:lnTo>
                  <a:lnTo>
                    <a:pt x="173" y="131"/>
                  </a:lnTo>
                  <a:lnTo>
                    <a:pt x="165" y="129"/>
                  </a:lnTo>
                  <a:lnTo>
                    <a:pt x="158" y="116"/>
                  </a:lnTo>
                  <a:lnTo>
                    <a:pt x="166" y="107"/>
                  </a:lnTo>
                  <a:lnTo>
                    <a:pt x="161" y="97"/>
                  </a:lnTo>
                  <a:lnTo>
                    <a:pt x="151" y="105"/>
                  </a:lnTo>
                  <a:lnTo>
                    <a:pt x="129" y="96"/>
                  </a:lnTo>
                  <a:lnTo>
                    <a:pt x="117" y="87"/>
                  </a:lnTo>
                  <a:lnTo>
                    <a:pt x="114" y="67"/>
                  </a:lnTo>
                  <a:lnTo>
                    <a:pt x="107" y="61"/>
                  </a:lnTo>
                  <a:lnTo>
                    <a:pt x="99" y="60"/>
                  </a:lnTo>
                  <a:lnTo>
                    <a:pt x="93" y="48"/>
                  </a:lnTo>
                  <a:lnTo>
                    <a:pt x="89" y="33"/>
                  </a:lnTo>
                  <a:lnTo>
                    <a:pt x="77" y="13"/>
                  </a:lnTo>
                  <a:lnTo>
                    <a:pt x="65" y="8"/>
                  </a:lnTo>
                  <a:lnTo>
                    <a:pt x="62" y="5"/>
                  </a:lnTo>
                  <a:lnTo>
                    <a:pt x="58" y="0"/>
                  </a:lnTo>
                  <a:lnTo>
                    <a:pt x="49" y="2"/>
                  </a:lnTo>
                  <a:lnTo>
                    <a:pt x="39" y="2"/>
                  </a:lnTo>
                  <a:lnTo>
                    <a:pt x="27" y="10"/>
                  </a:lnTo>
                  <a:lnTo>
                    <a:pt x="15" y="10"/>
                  </a:lnTo>
                  <a:lnTo>
                    <a:pt x="11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79" name="Freeform 69"/>
            <p:cNvSpPr>
              <a:spLocks noChangeAspect="1"/>
            </p:cNvSpPr>
            <p:nvPr/>
          </p:nvSpPr>
          <p:spPr bwMode="auto">
            <a:xfrm>
              <a:off x="1587" y="2535"/>
              <a:ext cx="383" cy="195"/>
            </a:xfrm>
            <a:custGeom>
              <a:avLst/>
              <a:gdLst>
                <a:gd name="T0" fmla="*/ 140 w 314"/>
                <a:gd name="T1" fmla="*/ 450 h 160"/>
                <a:gd name="T2" fmla="*/ 189 w 314"/>
                <a:gd name="T3" fmla="*/ 474 h 160"/>
                <a:gd name="T4" fmla="*/ 420 w 314"/>
                <a:gd name="T5" fmla="*/ 435 h 160"/>
                <a:gd name="T6" fmla="*/ 445 w 314"/>
                <a:gd name="T7" fmla="*/ 524 h 160"/>
                <a:gd name="T8" fmla="*/ 664 w 314"/>
                <a:gd name="T9" fmla="*/ 618 h 160"/>
                <a:gd name="T10" fmla="*/ 716 w 314"/>
                <a:gd name="T11" fmla="*/ 624 h 160"/>
                <a:gd name="T12" fmla="*/ 799 w 314"/>
                <a:gd name="T13" fmla="*/ 639 h 160"/>
                <a:gd name="T14" fmla="*/ 859 w 314"/>
                <a:gd name="T15" fmla="*/ 602 h 160"/>
                <a:gd name="T16" fmla="*/ 900 w 314"/>
                <a:gd name="T17" fmla="*/ 586 h 160"/>
                <a:gd name="T18" fmla="*/ 956 w 314"/>
                <a:gd name="T19" fmla="*/ 605 h 160"/>
                <a:gd name="T20" fmla="*/ 971 w 314"/>
                <a:gd name="T21" fmla="*/ 583 h 160"/>
                <a:gd name="T22" fmla="*/ 1036 w 314"/>
                <a:gd name="T23" fmla="*/ 589 h 160"/>
                <a:gd name="T24" fmla="*/ 1048 w 314"/>
                <a:gd name="T25" fmla="*/ 566 h 160"/>
                <a:gd name="T26" fmla="*/ 1081 w 314"/>
                <a:gd name="T27" fmla="*/ 555 h 160"/>
                <a:gd name="T28" fmla="*/ 1105 w 314"/>
                <a:gd name="T29" fmla="*/ 524 h 160"/>
                <a:gd name="T30" fmla="*/ 1145 w 314"/>
                <a:gd name="T31" fmla="*/ 518 h 160"/>
                <a:gd name="T32" fmla="*/ 1145 w 314"/>
                <a:gd name="T33" fmla="*/ 453 h 160"/>
                <a:gd name="T34" fmla="*/ 1170 w 314"/>
                <a:gd name="T35" fmla="*/ 395 h 160"/>
                <a:gd name="T36" fmla="*/ 1153 w 314"/>
                <a:gd name="T37" fmla="*/ 369 h 160"/>
                <a:gd name="T38" fmla="*/ 1170 w 314"/>
                <a:gd name="T39" fmla="*/ 341 h 160"/>
                <a:gd name="T40" fmla="*/ 1244 w 314"/>
                <a:gd name="T41" fmla="*/ 346 h 160"/>
                <a:gd name="T42" fmla="*/ 1261 w 314"/>
                <a:gd name="T43" fmla="*/ 321 h 160"/>
                <a:gd name="T44" fmla="*/ 1261 w 314"/>
                <a:gd name="T45" fmla="*/ 258 h 160"/>
                <a:gd name="T46" fmla="*/ 1244 w 314"/>
                <a:gd name="T47" fmla="*/ 212 h 160"/>
                <a:gd name="T48" fmla="*/ 1231 w 314"/>
                <a:gd name="T49" fmla="*/ 100 h 160"/>
                <a:gd name="T50" fmla="*/ 1212 w 314"/>
                <a:gd name="T51" fmla="*/ 63 h 160"/>
                <a:gd name="T52" fmla="*/ 1105 w 314"/>
                <a:gd name="T53" fmla="*/ 72 h 160"/>
                <a:gd name="T54" fmla="*/ 1048 w 314"/>
                <a:gd name="T55" fmla="*/ 2 h 160"/>
                <a:gd name="T56" fmla="*/ 955 w 314"/>
                <a:gd name="T57" fmla="*/ 0 h 160"/>
                <a:gd name="T58" fmla="*/ 918 w 314"/>
                <a:gd name="T59" fmla="*/ 52 h 160"/>
                <a:gd name="T60" fmla="*/ 865 w 314"/>
                <a:gd name="T61" fmla="*/ 88 h 160"/>
                <a:gd name="T62" fmla="*/ 796 w 314"/>
                <a:gd name="T63" fmla="*/ 77 h 160"/>
                <a:gd name="T64" fmla="*/ 737 w 314"/>
                <a:gd name="T65" fmla="*/ 43 h 160"/>
                <a:gd name="T66" fmla="*/ 736 w 314"/>
                <a:gd name="T67" fmla="*/ 63 h 160"/>
                <a:gd name="T68" fmla="*/ 678 w 314"/>
                <a:gd name="T69" fmla="*/ 77 h 160"/>
                <a:gd name="T70" fmla="*/ 655 w 314"/>
                <a:gd name="T71" fmla="*/ 132 h 160"/>
                <a:gd name="T72" fmla="*/ 587 w 314"/>
                <a:gd name="T73" fmla="*/ 158 h 160"/>
                <a:gd name="T74" fmla="*/ 568 w 314"/>
                <a:gd name="T75" fmla="*/ 184 h 160"/>
                <a:gd name="T76" fmla="*/ 564 w 314"/>
                <a:gd name="T77" fmla="*/ 239 h 160"/>
                <a:gd name="T78" fmla="*/ 581 w 314"/>
                <a:gd name="T79" fmla="*/ 321 h 160"/>
                <a:gd name="T80" fmla="*/ 554 w 314"/>
                <a:gd name="T81" fmla="*/ 324 h 160"/>
                <a:gd name="T82" fmla="*/ 543 w 314"/>
                <a:gd name="T83" fmla="*/ 299 h 160"/>
                <a:gd name="T84" fmla="*/ 495 w 314"/>
                <a:gd name="T85" fmla="*/ 291 h 160"/>
                <a:gd name="T86" fmla="*/ 465 w 314"/>
                <a:gd name="T87" fmla="*/ 273 h 160"/>
                <a:gd name="T88" fmla="*/ 456 w 314"/>
                <a:gd name="T89" fmla="*/ 291 h 160"/>
                <a:gd name="T90" fmla="*/ 354 w 314"/>
                <a:gd name="T91" fmla="*/ 291 h 160"/>
                <a:gd name="T92" fmla="*/ 290 w 314"/>
                <a:gd name="T93" fmla="*/ 324 h 160"/>
                <a:gd name="T94" fmla="*/ 255 w 314"/>
                <a:gd name="T95" fmla="*/ 321 h 160"/>
                <a:gd name="T96" fmla="*/ 221 w 314"/>
                <a:gd name="T97" fmla="*/ 286 h 160"/>
                <a:gd name="T98" fmla="*/ 183 w 314"/>
                <a:gd name="T99" fmla="*/ 273 h 160"/>
                <a:gd name="T100" fmla="*/ 131 w 314"/>
                <a:gd name="T101" fmla="*/ 321 h 160"/>
                <a:gd name="T102" fmla="*/ 107 w 314"/>
                <a:gd name="T103" fmla="*/ 305 h 160"/>
                <a:gd name="T104" fmla="*/ 90 w 314"/>
                <a:gd name="T105" fmla="*/ 272 h 160"/>
                <a:gd name="T106" fmla="*/ 73 w 314"/>
                <a:gd name="T107" fmla="*/ 258 h 160"/>
                <a:gd name="T108" fmla="*/ 40 w 314"/>
                <a:gd name="T109" fmla="*/ 256 h 160"/>
                <a:gd name="T110" fmla="*/ 2 w 314"/>
                <a:gd name="T111" fmla="*/ 271 h 160"/>
                <a:gd name="T112" fmla="*/ 29 w 314"/>
                <a:gd name="T113" fmla="*/ 291 h 160"/>
                <a:gd name="T114" fmla="*/ 0 w 314"/>
                <a:gd name="T115" fmla="*/ 349 h 160"/>
                <a:gd name="T116" fmla="*/ 29 w 314"/>
                <a:gd name="T117" fmla="*/ 402 h 160"/>
                <a:gd name="T118" fmla="*/ 94 w 314"/>
                <a:gd name="T119" fmla="*/ 450 h 160"/>
                <a:gd name="T120" fmla="*/ 110 w 314"/>
                <a:gd name="T121" fmla="*/ 425 h 160"/>
                <a:gd name="T122" fmla="*/ 140 w 314"/>
                <a:gd name="T123" fmla="*/ 450 h 1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4" h="160">
                  <a:moveTo>
                    <a:pt x="35" y="112"/>
                  </a:moveTo>
                  <a:lnTo>
                    <a:pt x="47" y="118"/>
                  </a:lnTo>
                  <a:lnTo>
                    <a:pt x="104" y="109"/>
                  </a:lnTo>
                  <a:lnTo>
                    <a:pt x="111" y="131"/>
                  </a:lnTo>
                  <a:lnTo>
                    <a:pt x="166" y="155"/>
                  </a:lnTo>
                  <a:lnTo>
                    <a:pt x="178" y="156"/>
                  </a:lnTo>
                  <a:lnTo>
                    <a:pt x="199" y="160"/>
                  </a:lnTo>
                  <a:lnTo>
                    <a:pt x="214" y="150"/>
                  </a:lnTo>
                  <a:lnTo>
                    <a:pt x="225" y="147"/>
                  </a:lnTo>
                  <a:lnTo>
                    <a:pt x="238" y="152"/>
                  </a:lnTo>
                  <a:lnTo>
                    <a:pt x="242" y="146"/>
                  </a:lnTo>
                  <a:lnTo>
                    <a:pt x="258" y="148"/>
                  </a:lnTo>
                  <a:lnTo>
                    <a:pt x="261" y="142"/>
                  </a:lnTo>
                  <a:lnTo>
                    <a:pt x="269" y="139"/>
                  </a:lnTo>
                  <a:lnTo>
                    <a:pt x="275" y="131"/>
                  </a:lnTo>
                  <a:lnTo>
                    <a:pt x="285" y="130"/>
                  </a:lnTo>
                  <a:lnTo>
                    <a:pt x="285" y="113"/>
                  </a:lnTo>
                  <a:lnTo>
                    <a:pt x="291" y="99"/>
                  </a:lnTo>
                  <a:lnTo>
                    <a:pt x="287" y="92"/>
                  </a:lnTo>
                  <a:lnTo>
                    <a:pt x="291" y="85"/>
                  </a:lnTo>
                  <a:lnTo>
                    <a:pt x="310" y="87"/>
                  </a:lnTo>
                  <a:lnTo>
                    <a:pt x="314" y="80"/>
                  </a:lnTo>
                  <a:lnTo>
                    <a:pt x="314" y="65"/>
                  </a:lnTo>
                  <a:lnTo>
                    <a:pt x="310" y="53"/>
                  </a:lnTo>
                  <a:lnTo>
                    <a:pt x="307" y="25"/>
                  </a:lnTo>
                  <a:lnTo>
                    <a:pt x="302" y="16"/>
                  </a:lnTo>
                  <a:lnTo>
                    <a:pt x="275" y="17"/>
                  </a:lnTo>
                  <a:lnTo>
                    <a:pt x="261" y="2"/>
                  </a:lnTo>
                  <a:lnTo>
                    <a:pt x="237" y="0"/>
                  </a:lnTo>
                  <a:lnTo>
                    <a:pt x="229" y="13"/>
                  </a:lnTo>
                  <a:lnTo>
                    <a:pt x="215" y="21"/>
                  </a:lnTo>
                  <a:lnTo>
                    <a:pt x="198" y="20"/>
                  </a:lnTo>
                  <a:lnTo>
                    <a:pt x="184" y="11"/>
                  </a:lnTo>
                  <a:lnTo>
                    <a:pt x="183" y="16"/>
                  </a:lnTo>
                  <a:lnTo>
                    <a:pt x="170" y="20"/>
                  </a:lnTo>
                  <a:lnTo>
                    <a:pt x="163" y="33"/>
                  </a:lnTo>
                  <a:lnTo>
                    <a:pt x="146" y="39"/>
                  </a:lnTo>
                  <a:lnTo>
                    <a:pt x="142" y="47"/>
                  </a:lnTo>
                  <a:lnTo>
                    <a:pt x="140" y="60"/>
                  </a:lnTo>
                  <a:lnTo>
                    <a:pt x="144" y="80"/>
                  </a:lnTo>
                  <a:lnTo>
                    <a:pt x="138" y="81"/>
                  </a:lnTo>
                  <a:lnTo>
                    <a:pt x="135" y="75"/>
                  </a:lnTo>
                  <a:lnTo>
                    <a:pt x="124" y="73"/>
                  </a:lnTo>
                  <a:lnTo>
                    <a:pt x="116" y="69"/>
                  </a:lnTo>
                  <a:lnTo>
                    <a:pt x="114" y="73"/>
                  </a:lnTo>
                  <a:lnTo>
                    <a:pt x="88" y="73"/>
                  </a:lnTo>
                  <a:lnTo>
                    <a:pt x="72" y="81"/>
                  </a:lnTo>
                  <a:lnTo>
                    <a:pt x="63" y="80"/>
                  </a:lnTo>
                  <a:lnTo>
                    <a:pt x="54" y="72"/>
                  </a:lnTo>
                  <a:lnTo>
                    <a:pt x="46" y="69"/>
                  </a:lnTo>
                  <a:lnTo>
                    <a:pt x="32" y="80"/>
                  </a:lnTo>
                  <a:lnTo>
                    <a:pt x="26" y="76"/>
                  </a:lnTo>
                  <a:lnTo>
                    <a:pt x="23" y="68"/>
                  </a:lnTo>
                  <a:lnTo>
                    <a:pt x="18" y="65"/>
                  </a:lnTo>
                  <a:lnTo>
                    <a:pt x="10" y="64"/>
                  </a:lnTo>
                  <a:lnTo>
                    <a:pt x="2" y="67"/>
                  </a:lnTo>
                  <a:lnTo>
                    <a:pt x="7" y="73"/>
                  </a:lnTo>
                  <a:lnTo>
                    <a:pt x="0" y="88"/>
                  </a:lnTo>
                  <a:lnTo>
                    <a:pt x="7" y="100"/>
                  </a:lnTo>
                  <a:lnTo>
                    <a:pt x="24" y="112"/>
                  </a:lnTo>
                  <a:lnTo>
                    <a:pt x="28" y="107"/>
                  </a:lnTo>
                  <a:lnTo>
                    <a:pt x="35" y="112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80" name="Freeform 70"/>
            <p:cNvSpPr>
              <a:spLocks noChangeAspect="1"/>
            </p:cNvSpPr>
            <p:nvPr/>
          </p:nvSpPr>
          <p:spPr bwMode="auto">
            <a:xfrm>
              <a:off x="1464" y="2031"/>
              <a:ext cx="420" cy="603"/>
            </a:xfrm>
            <a:custGeom>
              <a:avLst/>
              <a:gdLst>
                <a:gd name="T0" fmla="*/ 49 w 343"/>
                <a:gd name="T1" fmla="*/ 1414 h 493"/>
                <a:gd name="T2" fmla="*/ 162 w 343"/>
                <a:gd name="T3" fmla="*/ 1656 h 493"/>
                <a:gd name="T4" fmla="*/ 131 w 343"/>
                <a:gd name="T5" fmla="*/ 1889 h 493"/>
                <a:gd name="T6" fmla="*/ 313 w 343"/>
                <a:gd name="T7" fmla="*/ 1893 h 493"/>
                <a:gd name="T8" fmla="*/ 403 w 343"/>
                <a:gd name="T9" fmla="*/ 1946 h 493"/>
                <a:gd name="T10" fmla="*/ 453 w 343"/>
                <a:gd name="T11" fmla="*/ 1950 h 493"/>
                <a:gd name="T12" fmla="*/ 509 w 343"/>
                <a:gd name="T13" fmla="*/ 1966 h 493"/>
                <a:gd name="T14" fmla="*/ 542 w 343"/>
                <a:gd name="T15" fmla="*/ 2016 h 493"/>
                <a:gd name="T16" fmla="*/ 645 w 343"/>
                <a:gd name="T17" fmla="*/ 1985 h 493"/>
                <a:gd name="T18" fmla="*/ 710 w 343"/>
                <a:gd name="T19" fmla="*/ 2019 h 493"/>
                <a:gd name="T20" fmla="*/ 883 w 343"/>
                <a:gd name="T21" fmla="*/ 1985 h 493"/>
                <a:gd name="T22" fmla="*/ 923 w 343"/>
                <a:gd name="T23" fmla="*/ 1985 h 493"/>
                <a:gd name="T24" fmla="*/ 981 w 343"/>
                <a:gd name="T25" fmla="*/ 2019 h 493"/>
                <a:gd name="T26" fmla="*/ 991 w 343"/>
                <a:gd name="T27" fmla="*/ 1934 h 493"/>
                <a:gd name="T28" fmla="*/ 1015 w 343"/>
                <a:gd name="T29" fmla="*/ 1848 h 493"/>
                <a:gd name="T30" fmla="*/ 1114 w 343"/>
                <a:gd name="T31" fmla="*/ 1769 h 493"/>
                <a:gd name="T32" fmla="*/ 1173 w 343"/>
                <a:gd name="T33" fmla="*/ 1729 h 493"/>
                <a:gd name="T34" fmla="*/ 973 w 343"/>
                <a:gd name="T35" fmla="*/ 1370 h 493"/>
                <a:gd name="T36" fmla="*/ 933 w 343"/>
                <a:gd name="T37" fmla="*/ 1273 h 493"/>
                <a:gd name="T38" fmla="*/ 996 w 343"/>
                <a:gd name="T39" fmla="*/ 1287 h 493"/>
                <a:gd name="T40" fmla="*/ 1169 w 343"/>
                <a:gd name="T41" fmla="*/ 1205 h 493"/>
                <a:gd name="T42" fmla="*/ 1302 w 343"/>
                <a:gd name="T43" fmla="*/ 1106 h 493"/>
                <a:gd name="T44" fmla="*/ 1363 w 343"/>
                <a:gd name="T45" fmla="*/ 1188 h 493"/>
                <a:gd name="T46" fmla="*/ 1409 w 343"/>
                <a:gd name="T47" fmla="*/ 1107 h 493"/>
                <a:gd name="T48" fmla="*/ 1375 w 343"/>
                <a:gd name="T49" fmla="*/ 974 h 493"/>
                <a:gd name="T50" fmla="*/ 1382 w 343"/>
                <a:gd name="T51" fmla="*/ 883 h 493"/>
                <a:gd name="T52" fmla="*/ 1375 w 343"/>
                <a:gd name="T53" fmla="*/ 696 h 493"/>
                <a:gd name="T54" fmla="*/ 1375 w 343"/>
                <a:gd name="T55" fmla="*/ 569 h 493"/>
                <a:gd name="T56" fmla="*/ 1363 w 343"/>
                <a:gd name="T57" fmla="*/ 409 h 493"/>
                <a:gd name="T58" fmla="*/ 1284 w 343"/>
                <a:gd name="T59" fmla="*/ 297 h 493"/>
                <a:gd name="T60" fmla="*/ 1234 w 343"/>
                <a:gd name="T61" fmla="*/ 281 h 493"/>
                <a:gd name="T62" fmla="*/ 1120 w 343"/>
                <a:gd name="T63" fmla="*/ 243 h 493"/>
                <a:gd name="T64" fmla="*/ 1130 w 343"/>
                <a:gd name="T65" fmla="*/ 199 h 493"/>
                <a:gd name="T66" fmla="*/ 1064 w 343"/>
                <a:gd name="T67" fmla="*/ 257 h 493"/>
                <a:gd name="T68" fmla="*/ 967 w 343"/>
                <a:gd name="T69" fmla="*/ 295 h 493"/>
                <a:gd name="T70" fmla="*/ 949 w 343"/>
                <a:gd name="T71" fmla="*/ 309 h 493"/>
                <a:gd name="T72" fmla="*/ 874 w 343"/>
                <a:gd name="T73" fmla="*/ 311 h 493"/>
                <a:gd name="T74" fmla="*/ 920 w 343"/>
                <a:gd name="T75" fmla="*/ 223 h 493"/>
                <a:gd name="T76" fmla="*/ 869 w 343"/>
                <a:gd name="T77" fmla="*/ 197 h 493"/>
                <a:gd name="T78" fmla="*/ 813 w 343"/>
                <a:gd name="T79" fmla="*/ 161 h 493"/>
                <a:gd name="T80" fmla="*/ 760 w 343"/>
                <a:gd name="T81" fmla="*/ 132 h 493"/>
                <a:gd name="T82" fmla="*/ 775 w 343"/>
                <a:gd name="T83" fmla="*/ 60 h 493"/>
                <a:gd name="T84" fmla="*/ 702 w 343"/>
                <a:gd name="T85" fmla="*/ 29 h 493"/>
                <a:gd name="T86" fmla="*/ 621 w 343"/>
                <a:gd name="T87" fmla="*/ 29 h 493"/>
                <a:gd name="T88" fmla="*/ 589 w 343"/>
                <a:gd name="T89" fmla="*/ 148 h 493"/>
                <a:gd name="T90" fmla="*/ 612 w 343"/>
                <a:gd name="T91" fmla="*/ 181 h 493"/>
                <a:gd name="T92" fmla="*/ 602 w 343"/>
                <a:gd name="T93" fmla="*/ 243 h 493"/>
                <a:gd name="T94" fmla="*/ 573 w 343"/>
                <a:gd name="T95" fmla="*/ 273 h 493"/>
                <a:gd name="T96" fmla="*/ 542 w 343"/>
                <a:gd name="T97" fmla="*/ 417 h 493"/>
                <a:gd name="T98" fmla="*/ 480 w 343"/>
                <a:gd name="T99" fmla="*/ 363 h 493"/>
                <a:gd name="T100" fmla="*/ 360 w 343"/>
                <a:gd name="T101" fmla="*/ 281 h 493"/>
                <a:gd name="T102" fmla="*/ 362 w 343"/>
                <a:gd name="T103" fmla="*/ 371 h 493"/>
                <a:gd name="T104" fmla="*/ 354 w 343"/>
                <a:gd name="T105" fmla="*/ 380 h 493"/>
                <a:gd name="T106" fmla="*/ 264 w 343"/>
                <a:gd name="T107" fmla="*/ 510 h 493"/>
                <a:gd name="T108" fmla="*/ 220 w 343"/>
                <a:gd name="T109" fmla="*/ 555 h 493"/>
                <a:gd name="T110" fmla="*/ 198 w 343"/>
                <a:gd name="T111" fmla="*/ 663 h 493"/>
                <a:gd name="T112" fmla="*/ 88 w 343"/>
                <a:gd name="T113" fmla="*/ 696 h 493"/>
                <a:gd name="T114" fmla="*/ 54 w 343"/>
                <a:gd name="T115" fmla="*/ 886 h 493"/>
                <a:gd name="T116" fmla="*/ 29 w 343"/>
                <a:gd name="T117" fmla="*/ 978 h 493"/>
                <a:gd name="T118" fmla="*/ 36 w 343"/>
                <a:gd name="T119" fmla="*/ 1024 h 493"/>
                <a:gd name="T120" fmla="*/ 0 w 343"/>
                <a:gd name="T121" fmla="*/ 1153 h 493"/>
                <a:gd name="T122" fmla="*/ 1 w 343"/>
                <a:gd name="T123" fmla="*/ 1215 h 493"/>
                <a:gd name="T124" fmla="*/ 16 w 343"/>
                <a:gd name="T125" fmla="*/ 1301 h 49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3" h="493">
                  <a:moveTo>
                    <a:pt x="0" y="321"/>
                  </a:moveTo>
                  <a:lnTo>
                    <a:pt x="12" y="346"/>
                  </a:lnTo>
                  <a:lnTo>
                    <a:pt x="62" y="373"/>
                  </a:lnTo>
                  <a:lnTo>
                    <a:pt x="39" y="405"/>
                  </a:lnTo>
                  <a:lnTo>
                    <a:pt x="25" y="453"/>
                  </a:lnTo>
                  <a:lnTo>
                    <a:pt x="31" y="461"/>
                  </a:lnTo>
                  <a:lnTo>
                    <a:pt x="59" y="463"/>
                  </a:lnTo>
                  <a:lnTo>
                    <a:pt x="76" y="463"/>
                  </a:lnTo>
                  <a:lnTo>
                    <a:pt x="83" y="465"/>
                  </a:lnTo>
                  <a:lnTo>
                    <a:pt x="98" y="475"/>
                  </a:lnTo>
                  <a:lnTo>
                    <a:pt x="102" y="479"/>
                  </a:lnTo>
                  <a:lnTo>
                    <a:pt x="110" y="476"/>
                  </a:lnTo>
                  <a:lnTo>
                    <a:pt x="118" y="477"/>
                  </a:lnTo>
                  <a:lnTo>
                    <a:pt x="123" y="480"/>
                  </a:lnTo>
                  <a:lnTo>
                    <a:pt x="126" y="488"/>
                  </a:lnTo>
                  <a:lnTo>
                    <a:pt x="132" y="492"/>
                  </a:lnTo>
                  <a:lnTo>
                    <a:pt x="146" y="481"/>
                  </a:lnTo>
                  <a:lnTo>
                    <a:pt x="156" y="485"/>
                  </a:lnTo>
                  <a:lnTo>
                    <a:pt x="163" y="492"/>
                  </a:lnTo>
                  <a:lnTo>
                    <a:pt x="172" y="493"/>
                  </a:lnTo>
                  <a:lnTo>
                    <a:pt x="188" y="485"/>
                  </a:lnTo>
                  <a:lnTo>
                    <a:pt x="214" y="485"/>
                  </a:lnTo>
                  <a:lnTo>
                    <a:pt x="216" y="481"/>
                  </a:lnTo>
                  <a:lnTo>
                    <a:pt x="224" y="485"/>
                  </a:lnTo>
                  <a:lnTo>
                    <a:pt x="235" y="487"/>
                  </a:lnTo>
                  <a:lnTo>
                    <a:pt x="238" y="493"/>
                  </a:lnTo>
                  <a:lnTo>
                    <a:pt x="244" y="492"/>
                  </a:lnTo>
                  <a:lnTo>
                    <a:pt x="240" y="472"/>
                  </a:lnTo>
                  <a:lnTo>
                    <a:pt x="242" y="459"/>
                  </a:lnTo>
                  <a:lnTo>
                    <a:pt x="246" y="451"/>
                  </a:lnTo>
                  <a:lnTo>
                    <a:pt x="263" y="445"/>
                  </a:lnTo>
                  <a:lnTo>
                    <a:pt x="270" y="432"/>
                  </a:lnTo>
                  <a:lnTo>
                    <a:pt x="283" y="428"/>
                  </a:lnTo>
                  <a:lnTo>
                    <a:pt x="284" y="423"/>
                  </a:lnTo>
                  <a:lnTo>
                    <a:pt x="235" y="358"/>
                  </a:lnTo>
                  <a:lnTo>
                    <a:pt x="236" y="334"/>
                  </a:lnTo>
                  <a:lnTo>
                    <a:pt x="228" y="329"/>
                  </a:lnTo>
                  <a:lnTo>
                    <a:pt x="226" y="311"/>
                  </a:lnTo>
                  <a:lnTo>
                    <a:pt x="238" y="324"/>
                  </a:lnTo>
                  <a:lnTo>
                    <a:pt x="242" y="314"/>
                  </a:lnTo>
                  <a:lnTo>
                    <a:pt x="278" y="302"/>
                  </a:lnTo>
                  <a:lnTo>
                    <a:pt x="283" y="294"/>
                  </a:lnTo>
                  <a:lnTo>
                    <a:pt x="311" y="287"/>
                  </a:lnTo>
                  <a:lnTo>
                    <a:pt x="315" y="270"/>
                  </a:lnTo>
                  <a:lnTo>
                    <a:pt x="322" y="273"/>
                  </a:lnTo>
                  <a:lnTo>
                    <a:pt x="330" y="290"/>
                  </a:lnTo>
                  <a:lnTo>
                    <a:pt x="335" y="289"/>
                  </a:lnTo>
                  <a:lnTo>
                    <a:pt x="341" y="271"/>
                  </a:lnTo>
                  <a:lnTo>
                    <a:pt x="343" y="257"/>
                  </a:lnTo>
                  <a:lnTo>
                    <a:pt x="333" y="238"/>
                  </a:lnTo>
                  <a:lnTo>
                    <a:pt x="333" y="221"/>
                  </a:lnTo>
                  <a:lnTo>
                    <a:pt x="335" y="215"/>
                  </a:lnTo>
                  <a:lnTo>
                    <a:pt x="333" y="194"/>
                  </a:lnTo>
                  <a:lnTo>
                    <a:pt x="333" y="170"/>
                  </a:lnTo>
                  <a:lnTo>
                    <a:pt x="323" y="162"/>
                  </a:lnTo>
                  <a:lnTo>
                    <a:pt x="333" y="139"/>
                  </a:lnTo>
                  <a:lnTo>
                    <a:pt x="335" y="119"/>
                  </a:lnTo>
                  <a:lnTo>
                    <a:pt x="330" y="100"/>
                  </a:lnTo>
                  <a:lnTo>
                    <a:pt x="315" y="93"/>
                  </a:lnTo>
                  <a:lnTo>
                    <a:pt x="311" y="73"/>
                  </a:lnTo>
                  <a:lnTo>
                    <a:pt x="305" y="73"/>
                  </a:lnTo>
                  <a:lnTo>
                    <a:pt x="299" y="69"/>
                  </a:lnTo>
                  <a:lnTo>
                    <a:pt x="291" y="55"/>
                  </a:lnTo>
                  <a:lnTo>
                    <a:pt x="271" y="60"/>
                  </a:lnTo>
                  <a:lnTo>
                    <a:pt x="283" y="49"/>
                  </a:lnTo>
                  <a:lnTo>
                    <a:pt x="274" y="49"/>
                  </a:lnTo>
                  <a:lnTo>
                    <a:pt x="259" y="65"/>
                  </a:lnTo>
                  <a:lnTo>
                    <a:pt x="258" y="63"/>
                  </a:lnTo>
                  <a:lnTo>
                    <a:pt x="244" y="64"/>
                  </a:lnTo>
                  <a:lnTo>
                    <a:pt x="234" y="72"/>
                  </a:lnTo>
                  <a:lnTo>
                    <a:pt x="235" y="75"/>
                  </a:lnTo>
                  <a:lnTo>
                    <a:pt x="230" y="75"/>
                  </a:lnTo>
                  <a:lnTo>
                    <a:pt x="222" y="71"/>
                  </a:lnTo>
                  <a:lnTo>
                    <a:pt x="212" y="76"/>
                  </a:lnTo>
                  <a:lnTo>
                    <a:pt x="211" y="68"/>
                  </a:lnTo>
                  <a:lnTo>
                    <a:pt x="223" y="55"/>
                  </a:lnTo>
                  <a:lnTo>
                    <a:pt x="222" y="47"/>
                  </a:lnTo>
                  <a:lnTo>
                    <a:pt x="211" y="48"/>
                  </a:lnTo>
                  <a:lnTo>
                    <a:pt x="204" y="43"/>
                  </a:lnTo>
                  <a:lnTo>
                    <a:pt x="198" y="39"/>
                  </a:lnTo>
                  <a:lnTo>
                    <a:pt x="195" y="41"/>
                  </a:lnTo>
                  <a:lnTo>
                    <a:pt x="184" y="32"/>
                  </a:lnTo>
                  <a:lnTo>
                    <a:pt x="190" y="23"/>
                  </a:lnTo>
                  <a:lnTo>
                    <a:pt x="188" y="15"/>
                  </a:lnTo>
                  <a:lnTo>
                    <a:pt x="175" y="5"/>
                  </a:lnTo>
                  <a:lnTo>
                    <a:pt x="170" y="7"/>
                  </a:lnTo>
                  <a:lnTo>
                    <a:pt x="151" y="0"/>
                  </a:lnTo>
                  <a:lnTo>
                    <a:pt x="150" y="7"/>
                  </a:lnTo>
                  <a:lnTo>
                    <a:pt x="156" y="27"/>
                  </a:lnTo>
                  <a:lnTo>
                    <a:pt x="143" y="36"/>
                  </a:lnTo>
                  <a:lnTo>
                    <a:pt x="150" y="40"/>
                  </a:lnTo>
                  <a:lnTo>
                    <a:pt x="148" y="44"/>
                  </a:lnTo>
                  <a:lnTo>
                    <a:pt x="151" y="55"/>
                  </a:lnTo>
                  <a:lnTo>
                    <a:pt x="146" y="60"/>
                  </a:lnTo>
                  <a:lnTo>
                    <a:pt x="152" y="69"/>
                  </a:lnTo>
                  <a:lnTo>
                    <a:pt x="139" y="67"/>
                  </a:lnTo>
                  <a:lnTo>
                    <a:pt x="131" y="85"/>
                  </a:lnTo>
                  <a:lnTo>
                    <a:pt x="132" y="101"/>
                  </a:lnTo>
                  <a:lnTo>
                    <a:pt x="127" y="85"/>
                  </a:lnTo>
                  <a:lnTo>
                    <a:pt x="116" y="89"/>
                  </a:lnTo>
                  <a:lnTo>
                    <a:pt x="115" y="73"/>
                  </a:lnTo>
                  <a:lnTo>
                    <a:pt x="87" y="69"/>
                  </a:lnTo>
                  <a:lnTo>
                    <a:pt x="79" y="83"/>
                  </a:lnTo>
                  <a:lnTo>
                    <a:pt x="88" y="91"/>
                  </a:lnTo>
                  <a:lnTo>
                    <a:pt x="91" y="101"/>
                  </a:lnTo>
                  <a:lnTo>
                    <a:pt x="86" y="93"/>
                  </a:lnTo>
                  <a:lnTo>
                    <a:pt x="78" y="93"/>
                  </a:lnTo>
                  <a:lnTo>
                    <a:pt x="64" y="124"/>
                  </a:lnTo>
                  <a:lnTo>
                    <a:pt x="53" y="130"/>
                  </a:lnTo>
                  <a:lnTo>
                    <a:pt x="53" y="136"/>
                  </a:lnTo>
                  <a:lnTo>
                    <a:pt x="64" y="146"/>
                  </a:lnTo>
                  <a:lnTo>
                    <a:pt x="48" y="162"/>
                  </a:lnTo>
                  <a:lnTo>
                    <a:pt x="40" y="176"/>
                  </a:lnTo>
                  <a:lnTo>
                    <a:pt x="21" y="170"/>
                  </a:lnTo>
                  <a:lnTo>
                    <a:pt x="19" y="194"/>
                  </a:lnTo>
                  <a:lnTo>
                    <a:pt x="13" y="217"/>
                  </a:lnTo>
                  <a:lnTo>
                    <a:pt x="8" y="221"/>
                  </a:lnTo>
                  <a:lnTo>
                    <a:pt x="7" y="239"/>
                  </a:lnTo>
                  <a:lnTo>
                    <a:pt x="5" y="243"/>
                  </a:lnTo>
                  <a:lnTo>
                    <a:pt x="9" y="250"/>
                  </a:lnTo>
                  <a:lnTo>
                    <a:pt x="9" y="270"/>
                  </a:lnTo>
                  <a:lnTo>
                    <a:pt x="0" y="281"/>
                  </a:lnTo>
                  <a:lnTo>
                    <a:pt x="4" y="286"/>
                  </a:lnTo>
                  <a:lnTo>
                    <a:pt x="1" y="297"/>
                  </a:lnTo>
                  <a:lnTo>
                    <a:pt x="4" y="305"/>
                  </a:lnTo>
                  <a:lnTo>
                    <a:pt x="4" y="317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81" name="Freeform 71"/>
            <p:cNvSpPr>
              <a:spLocks noChangeAspect="1"/>
            </p:cNvSpPr>
            <p:nvPr/>
          </p:nvSpPr>
          <p:spPr bwMode="auto">
            <a:xfrm>
              <a:off x="2047" y="1838"/>
              <a:ext cx="37" cy="76"/>
            </a:xfrm>
            <a:custGeom>
              <a:avLst/>
              <a:gdLst>
                <a:gd name="T0" fmla="*/ 89 w 30"/>
                <a:gd name="T1" fmla="*/ 0 h 62"/>
                <a:gd name="T2" fmla="*/ 106 w 30"/>
                <a:gd name="T3" fmla="*/ 13 h 62"/>
                <a:gd name="T4" fmla="*/ 122 w 30"/>
                <a:gd name="T5" fmla="*/ 0 h 62"/>
                <a:gd name="T6" fmla="*/ 131 w 30"/>
                <a:gd name="T7" fmla="*/ 38 h 62"/>
                <a:gd name="T8" fmla="*/ 110 w 30"/>
                <a:gd name="T9" fmla="*/ 58 h 62"/>
                <a:gd name="T10" fmla="*/ 110 w 30"/>
                <a:gd name="T11" fmla="*/ 137 h 62"/>
                <a:gd name="T12" fmla="*/ 43 w 30"/>
                <a:gd name="T13" fmla="*/ 206 h 62"/>
                <a:gd name="T14" fmla="*/ 39 w 30"/>
                <a:gd name="T15" fmla="*/ 228 h 62"/>
                <a:gd name="T16" fmla="*/ 0 w 30"/>
                <a:gd name="T17" fmla="*/ 259 h 62"/>
                <a:gd name="T18" fmla="*/ 21 w 30"/>
                <a:gd name="T19" fmla="*/ 218 h 62"/>
                <a:gd name="T20" fmla="*/ 1 w 30"/>
                <a:gd name="T21" fmla="*/ 218 h 62"/>
                <a:gd name="T22" fmla="*/ 2 w 30"/>
                <a:gd name="T23" fmla="*/ 199 h 62"/>
                <a:gd name="T24" fmla="*/ 0 w 30"/>
                <a:gd name="T25" fmla="*/ 152 h 62"/>
                <a:gd name="T26" fmla="*/ 17 w 30"/>
                <a:gd name="T27" fmla="*/ 94 h 62"/>
                <a:gd name="T28" fmla="*/ 89 w 30"/>
                <a:gd name="T29" fmla="*/ 0 h 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" h="62">
                  <a:moveTo>
                    <a:pt x="20" y="0"/>
                  </a:moveTo>
                  <a:lnTo>
                    <a:pt x="24" y="3"/>
                  </a:lnTo>
                  <a:lnTo>
                    <a:pt x="28" y="0"/>
                  </a:lnTo>
                  <a:lnTo>
                    <a:pt x="30" y="9"/>
                  </a:lnTo>
                  <a:lnTo>
                    <a:pt x="25" y="13"/>
                  </a:lnTo>
                  <a:lnTo>
                    <a:pt x="25" y="33"/>
                  </a:lnTo>
                  <a:lnTo>
                    <a:pt x="10" y="49"/>
                  </a:lnTo>
                  <a:lnTo>
                    <a:pt x="9" y="55"/>
                  </a:lnTo>
                  <a:lnTo>
                    <a:pt x="0" y="62"/>
                  </a:lnTo>
                  <a:lnTo>
                    <a:pt x="5" y="52"/>
                  </a:lnTo>
                  <a:lnTo>
                    <a:pt x="1" y="52"/>
                  </a:lnTo>
                  <a:lnTo>
                    <a:pt x="2" y="48"/>
                  </a:lnTo>
                  <a:lnTo>
                    <a:pt x="0" y="37"/>
                  </a:lnTo>
                  <a:lnTo>
                    <a:pt x="4" y="2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82" name="Freeform 72"/>
            <p:cNvSpPr>
              <a:spLocks noChangeAspect="1"/>
            </p:cNvSpPr>
            <p:nvPr/>
          </p:nvSpPr>
          <p:spPr bwMode="auto">
            <a:xfrm>
              <a:off x="1974" y="1878"/>
              <a:ext cx="31" cy="86"/>
            </a:xfrm>
            <a:custGeom>
              <a:avLst/>
              <a:gdLst>
                <a:gd name="T0" fmla="*/ 110 w 25"/>
                <a:gd name="T1" fmla="*/ 0 h 70"/>
                <a:gd name="T2" fmla="*/ 89 w 25"/>
                <a:gd name="T3" fmla="*/ 17 h 70"/>
                <a:gd name="T4" fmla="*/ 58 w 25"/>
                <a:gd name="T5" fmla="*/ 123 h 70"/>
                <a:gd name="T6" fmla="*/ 37 w 25"/>
                <a:gd name="T7" fmla="*/ 147 h 70"/>
                <a:gd name="T8" fmla="*/ 0 w 25"/>
                <a:gd name="T9" fmla="*/ 297 h 70"/>
                <a:gd name="T10" fmla="*/ 21 w 25"/>
                <a:gd name="T11" fmla="*/ 273 h 70"/>
                <a:gd name="T12" fmla="*/ 58 w 25"/>
                <a:gd name="T13" fmla="*/ 147 h 70"/>
                <a:gd name="T14" fmla="*/ 109 w 25"/>
                <a:gd name="T15" fmla="*/ 50 h 70"/>
                <a:gd name="T16" fmla="*/ 110 w 25"/>
                <a:gd name="T17" fmla="*/ 0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70">
                  <a:moveTo>
                    <a:pt x="25" y="0"/>
                  </a:moveTo>
                  <a:lnTo>
                    <a:pt x="20" y="4"/>
                  </a:lnTo>
                  <a:lnTo>
                    <a:pt x="13" y="29"/>
                  </a:lnTo>
                  <a:lnTo>
                    <a:pt x="8" y="35"/>
                  </a:lnTo>
                  <a:lnTo>
                    <a:pt x="0" y="70"/>
                  </a:lnTo>
                  <a:lnTo>
                    <a:pt x="5" y="65"/>
                  </a:lnTo>
                  <a:lnTo>
                    <a:pt x="13" y="35"/>
                  </a:lnTo>
                  <a:lnTo>
                    <a:pt x="24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83" name="Freeform 73"/>
            <p:cNvSpPr>
              <a:spLocks noChangeAspect="1"/>
            </p:cNvSpPr>
            <p:nvPr/>
          </p:nvSpPr>
          <p:spPr bwMode="auto">
            <a:xfrm>
              <a:off x="1819" y="2829"/>
              <a:ext cx="15" cy="20"/>
            </a:xfrm>
            <a:custGeom>
              <a:avLst/>
              <a:gdLst>
                <a:gd name="T0" fmla="*/ 20 w 12"/>
                <a:gd name="T1" fmla="*/ 0 h 16"/>
                <a:gd name="T2" fmla="*/ 1 w 12"/>
                <a:gd name="T3" fmla="*/ 13 h 16"/>
                <a:gd name="T4" fmla="*/ 0 w 12"/>
                <a:gd name="T5" fmla="*/ 49 h 16"/>
                <a:gd name="T6" fmla="*/ 25 w 12"/>
                <a:gd name="T7" fmla="*/ 61 h 16"/>
                <a:gd name="T8" fmla="*/ 56 w 12"/>
                <a:gd name="T9" fmla="*/ 76 h 16"/>
                <a:gd name="T10" fmla="*/ 60 w 12"/>
                <a:gd name="T11" fmla="*/ 61 h 16"/>
                <a:gd name="T12" fmla="*/ 25 w 12"/>
                <a:gd name="T13" fmla="*/ 45 h 16"/>
                <a:gd name="T14" fmla="*/ 20 w 12"/>
                <a:gd name="T15" fmla="*/ 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16">
                  <a:moveTo>
                    <a:pt x="4" y="0"/>
                  </a:moveTo>
                  <a:lnTo>
                    <a:pt x="1" y="2"/>
                  </a:lnTo>
                  <a:lnTo>
                    <a:pt x="0" y="10"/>
                  </a:lnTo>
                  <a:lnTo>
                    <a:pt x="5" y="13"/>
                  </a:lnTo>
                  <a:lnTo>
                    <a:pt x="11" y="16"/>
                  </a:lnTo>
                  <a:lnTo>
                    <a:pt x="12" y="13"/>
                  </a:lnTo>
                  <a:lnTo>
                    <a:pt x="5" y="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DD9E8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84" name="Freeform 74"/>
            <p:cNvSpPr>
              <a:spLocks noChangeAspect="1"/>
            </p:cNvSpPr>
            <p:nvPr/>
          </p:nvSpPr>
          <p:spPr bwMode="auto">
            <a:xfrm>
              <a:off x="1912" y="2982"/>
              <a:ext cx="23" cy="12"/>
            </a:xfrm>
            <a:custGeom>
              <a:avLst/>
              <a:gdLst>
                <a:gd name="T0" fmla="*/ 0 w 19"/>
                <a:gd name="T1" fmla="*/ 0 h 10"/>
                <a:gd name="T2" fmla="*/ 74 w 19"/>
                <a:gd name="T3" fmla="*/ 14 h 10"/>
                <a:gd name="T4" fmla="*/ 58 w 19"/>
                <a:gd name="T5" fmla="*/ 24 h 10"/>
                <a:gd name="T6" fmla="*/ 27 w 19"/>
                <a:gd name="T7" fmla="*/ 35 h 10"/>
                <a:gd name="T8" fmla="*/ 0 w 19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lnTo>
                    <a:pt x="19" y="4"/>
                  </a:lnTo>
                  <a:lnTo>
                    <a:pt x="15" y="7"/>
                  </a:lnTo>
                  <a:lnTo>
                    <a:pt x="7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D9E8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85" name="Freeform 75"/>
            <p:cNvSpPr>
              <a:spLocks noChangeAspect="1"/>
            </p:cNvSpPr>
            <p:nvPr/>
          </p:nvSpPr>
          <p:spPr bwMode="auto">
            <a:xfrm>
              <a:off x="1923" y="3015"/>
              <a:ext cx="27" cy="6"/>
            </a:xfrm>
            <a:custGeom>
              <a:avLst/>
              <a:gdLst>
                <a:gd name="T0" fmla="*/ 14 w 22"/>
                <a:gd name="T1" fmla="*/ 0 h 5"/>
                <a:gd name="T2" fmla="*/ 75 w 22"/>
                <a:gd name="T3" fmla="*/ 1 h 5"/>
                <a:gd name="T4" fmla="*/ 92 w 22"/>
                <a:gd name="T5" fmla="*/ 17 h 5"/>
                <a:gd name="T6" fmla="*/ 17 w 22"/>
                <a:gd name="T7" fmla="*/ 17 h 5"/>
                <a:gd name="T8" fmla="*/ 0 w 22"/>
                <a:gd name="T9" fmla="*/ 1 h 5"/>
                <a:gd name="T10" fmla="*/ 14 w 22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5">
                  <a:moveTo>
                    <a:pt x="3" y="0"/>
                  </a:moveTo>
                  <a:lnTo>
                    <a:pt x="18" y="1"/>
                  </a:lnTo>
                  <a:lnTo>
                    <a:pt x="22" y="5"/>
                  </a:lnTo>
                  <a:lnTo>
                    <a:pt x="4" y="5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DD9E8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86" name="Freeform 76"/>
            <p:cNvSpPr>
              <a:spLocks noChangeAspect="1"/>
            </p:cNvSpPr>
            <p:nvPr/>
          </p:nvSpPr>
          <p:spPr bwMode="auto">
            <a:xfrm>
              <a:off x="2083" y="3278"/>
              <a:ext cx="23" cy="32"/>
            </a:xfrm>
            <a:custGeom>
              <a:avLst/>
              <a:gdLst>
                <a:gd name="T0" fmla="*/ 74 w 19"/>
                <a:gd name="T1" fmla="*/ 111 h 26"/>
                <a:gd name="T2" fmla="*/ 74 w 19"/>
                <a:gd name="T3" fmla="*/ 94 h 26"/>
                <a:gd name="T4" fmla="*/ 58 w 19"/>
                <a:gd name="T5" fmla="*/ 59 h 26"/>
                <a:gd name="T6" fmla="*/ 48 w 19"/>
                <a:gd name="T7" fmla="*/ 17 h 26"/>
                <a:gd name="T8" fmla="*/ 27 w 19"/>
                <a:gd name="T9" fmla="*/ 0 h 26"/>
                <a:gd name="T10" fmla="*/ 0 w 19"/>
                <a:gd name="T11" fmla="*/ 14 h 26"/>
                <a:gd name="T12" fmla="*/ 27 w 19"/>
                <a:gd name="T13" fmla="*/ 79 h 26"/>
                <a:gd name="T14" fmla="*/ 53 w 19"/>
                <a:gd name="T15" fmla="*/ 111 h 26"/>
                <a:gd name="T16" fmla="*/ 74 w 19"/>
                <a:gd name="T17" fmla="*/ 111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26">
                  <a:moveTo>
                    <a:pt x="19" y="26"/>
                  </a:moveTo>
                  <a:lnTo>
                    <a:pt x="19" y="22"/>
                  </a:lnTo>
                  <a:lnTo>
                    <a:pt x="15" y="14"/>
                  </a:lnTo>
                  <a:lnTo>
                    <a:pt x="12" y="4"/>
                  </a:lnTo>
                  <a:lnTo>
                    <a:pt x="7" y="0"/>
                  </a:lnTo>
                  <a:lnTo>
                    <a:pt x="0" y="3"/>
                  </a:lnTo>
                  <a:lnTo>
                    <a:pt x="7" y="19"/>
                  </a:lnTo>
                  <a:lnTo>
                    <a:pt x="14" y="26"/>
                  </a:lnTo>
                  <a:lnTo>
                    <a:pt x="19" y="26"/>
                  </a:lnTo>
                  <a:close/>
                </a:path>
              </a:pathLst>
            </a:custGeom>
            <a:solidFill>
              <a:srgbClr val="9EC7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87" name="Freeform 77"/>
            <p:cNvSpPr>
              <a:spLocks noChangeAspect="1"/>
            </p:cNvSpPr>
            <p:nvPr/>
          </p:nvSpPr>
          <p:spPr bwMode="auto">
            <a:xfrm>
              <a:off x="2083" y="3278"/>
              <a:ext cx="23" cy="32"/>
            </a:xfrm>
            <a:custGeom>
              <a:avLst/>
              <a:gdLst>
                <a:gd name="T0" fmla="*/ 74 w 19"/>
                <a:gd name="T1" fmla="*/ 111 h 26"/>
                <a:gd name="T2" fmla="*/ 74 w 19"/>
                <a:gd name="T3" fmla="*/ 94 h 26"/>
                <a:gd name="T4" fmla="*/ 58 w 19"/>
                <a:gd name="T5" fmla="*/ 59 h 26"/>
                <a:gd name="T6" fmla="*/ 48 w 19"/>
                <a:gd name="T7" fmla="*/ 17 h 26"/>
                <a:gd name="T8" fmla="*/ 27 w 19"/>
                <a:gd name="T9" fmla="*/ 0 h 26"/>
                <a:gd name="T10" fmla="*/ 0 w 19"/>
                <a:gd name="T11" fmla="*/ 14 h 26"/>
                <a:gd name="T12" fmla="*/ 27 w 19"/>
                <a:gd name="T13" fmla="*/ 79 h 26"/>
                <a:gd name="T14" fmla="*/ 53 w 19"/>
                <a:gd name="T15" fmla="*/ 111 h 26"/>
                <a:gd name="T16" fmla="*/ 74 w 19"/>
                <a:gd name="T17" fmla="*/ 111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26">
                  <a:moveTo>
                    <a:pt x="19" y="26"/>
                  </a:moveTo>
                  <a:lnTo>
                    <a:pt x="19" y="22"/>
                  </a:lnTo>
                  <a:lnTo>
                    <a:pt x="15" y="14"/>
                  </a:lnTo>
                  <a:lnTo>
                    <a:pt x="12" y="4"/>
                  </a:lnTo>
                  <a:lnTo>
                    <a:pt x="7" y="0"/>
                  </a:lnTo>
                  <a:lnTo>
                    <a:pt x="0" y="3"/>
                  </a:lnTo>
                  <a:lnTo>
                    <a:pt x="7" y="19"/>
                  </a:lnTo>
                  <a:lnTo>
                    <a:pt x="14" y="26"/>
                  </a:lnTo>
                  <a:lnTo>
                    <a:pt x="19" y="26"/>
                  </a:lnTo>
                </a:path>
              </a:pathLst>
            </a:custGeom>
            <a:solidFill>
              <a:srgbClr val="9EC7FE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88" name="Freeform 78"/>
            <p:cNvSpPr>
              <a:spLocks noChangeAspect="1"/>
            </p:cNvSpPr>
            <p:nvPr/>
          </p:nvSpPr>
          <p:spPr bwMode="auto">
            <a:xfrm>
              <a:off x="2122" y="3388"/>
              <a:ext cx="24" cy="26"/>
            </a:xfrm>
            <a:custGeom>
              <a:avLst/>
              <a:gdLst>
                <a:gd name="T0" fmla="*/ 71 w 20"/>
                <a:gd name="T1" fmla="*/ 95 h 21"/>
                <a:gd name="T2" fmla="*/ 72 w 20"/>
                <a:gd name="T3" fmla="*/ 71 h 21"/>
                <a:gd name="T4" fmla="*/ 53 w 20"/>
                <a:gd name="T5" fmla="*/ 40 h 21"/>
                <a:gd name="T6" fmla="*/ 42 w 20"/>
                <a:gd name="T7" fmla="*/ 0 h 21"/>
                <a:gd name="T8" fmla="*/ 0 w 20"/>
                <a:gd name="T9" fmla="*/ 40 h 21"/>
                <a:gd name="T10" fmla="*/ 20 w 20"/>
                <a:gd name="T11" fmla="*/ 58 h 21"/>
                <a:gd name="T12" fmla="*/ 24 w 20"/>
                <a:gd name="T13" fmla="*/ 77 h 21"/>
                <a:gd name="T14" fmla="*/ 50 w 20"/>
                <a:gd name="T15" fmla="*/ 88 h 21"/>
                <a:gd name="T16" fmla="*/ 71 w 20"/>
                <a:gd name="T17" fmla="*/ 95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21">
                  <a:moveTo>
                    <a:pt x="19" y="21"/>
                  </a:moveTo>
                  <a:lnTo>
                    <a:pt x="20" y="15"/>
                  </a:lnTo>
                  <a:lnTo>
                    <a:pt x="15" y="9"/>
                  </a:lnTo>
                  <a:lnTo>
                    <a:pt x="12" y="0"/>
                  </a:lnTo>
                  <a:lnTo>
                    <a:pt x="0" y="9"/>
                  </a:lnTo>
                  <a:lnTo>
                    <a:pt x="6" y="13"/>
                  </a:lnTo>
                  <a:lnTo>
                    <a:pt x="7" y="17"/>
                  </a:lnTo>
                  <a:lnTo>
                    <a:pt x="14" y="19"/>
                  </a:lnTo>
                  <a:lnTo>
                    <a:pt x="19" y="21"/>
                  </a:lnTo>
                  <a:close/>
                </a:path>
              </a:pathLst>
            </a:custGeom>
            <a:solidFill>
              <a:srgbClr val="9EC7FE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89" name="Freeform 79"/>
            <p:cNvSpPr>
              <a:spLocks noChangeAspect="1"/>
            </p:cNvSpPr>
            <p:nvPr/>
          </p:nvSpPr>
          <p:spPr bwMode="auto">
            <a:xfrm>
              <a:off x="2384" y="3416"/>
              <a:ext cx="18" cy="25"/>
            </a:xfrm>
            <a:custGeom>
              <a:avLst/>
              <a:gdLst>
                <a:gd name="T0" fmla="*/ 42 w 15"/>
                <a:gd name="T1" fmla="*/ 95 h 20"/>
                <a:gd name="T2" fmla="*/ 53 w 15"/>
                <a:gd name="T3" fmla="*/ 76 h 20"/>
                <a:gd name="T4" fmla="*/ 53 w 15"/>
                <a:gd name="T5" fmla="*/ 45 h 20"/>
                <a:gd name="T6" fmla="*/ 49 w 15"/>
                <a:gd name="T7" fmla="*/ 25 h 20"/>
                <a:gd name="T8" fmla="*/ 24 w 15"/>
                <a:gd name="T9" fmla="*/ 1 h 20"/>
                <a:gd name="T10" fmla="*/ 0 w 15"/>
                <a:gd name="T11" fmla="*/ 0 h 20"/>
                <a:gd name="T12" fmla="*/ 0 w 15"/>
                <a:gd name="T13" fmla="*/ 25 h 20"/>
                <a:gd name="T14" fmla="*/ 17 w 15"/>
                <a:gd name="T15" fmla="*/ 45 h 20"/>
                <a:gd name="T16" fmla="*/ 34 w 15"/>
                <a:gd name="T17" fmla="*/ 88 h 20"/>
                <a:gd name="T18" fmla="*/ 42 w 15"/>
                <a:gd name="T19" fmla="*/ 95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" h="20">
                  <a:moveTo>
                    <a:pt x="12" y="20"/>
                  </a:moveTo>
                  <a:lnTo>
                    <a:pt x="15" y="16"/>
                  </a:lnTo>
                  <a:lnTo>
                    <a:pt x="15" y="9"/>
                  </a:lnTo>
                  <a:lnTo>
                    <a:pt x="13" y="5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9" y="18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90" name="Freeform 80"/>
            <p:cNvSpPr>
              <a:spLocks noChangeAspect="1"/>
            </p:cNvSpPr>
            <p:nvPr/>
          </p:nvSpPr>
          <p:spPr bwMode="auto">
            <a:xfrm>
              <a:off x="2447" y="3291"/>
              <a:ext cx="45" cy="37"/>
            </a:xfrm>
            <a:custGeom>
              <a:avLst/>
              <a:gdLst>
                <a:gd name="T0" fmla="*/ 124 w 37"/>
                <a:gd name="T1" fmla="*/ 106 h 30"/>
                <a:gd name="T2" fmla="*/ 146 w 37"/>
                <a:gd name="T3" fmla="*/ 106 h 30"/>
                <a:gd name="T4" fmla="*/ 90 w 37"/>
                <a:gd name="T5" fmla="*/ 0 h 30"/>
                <a:gd name="T6" fmla="*/ 1 w 37"/>
                <a:gd name="T7" fmla="*/ 53 h 30"/>
                <a:gd name="T8" fmla="*/ 0 w 37"/>
                <a:gd name="T9" fmla="*/ 89 h 30"/>
                <a:gd name="T10" fmla="*/ 28 w 37"/>
                <a:gd name="T11" fmla="*/ 90 h 30"/>
                <a:gd name="T12" fmla="*/ 69 w 37"/>
                <a:gd name="T13" fmla="*/ 72 h 30"/>
                <a:gd name="T14" fmla="*/ 60 w 37"/>
                <a:gd name="T15" fmla="*/ 118 h 30"/>
                <a:gd name="T16" fmla="*/ 84 w 37"/>
                <a:gd name="T17" fmla="*/ 131 h 30"/>
                <a:gd name="T18" fmla="*/ 114 w 37"/>
                <a:gd name="T19" fmla="*/ 106 h 30"/>
                <a:gd name="T20" fmla="*/ 114 w 37"/>
                <a:gd name="T21" fmla="*/ 89 h 30"/>
                <a:gd name="T22" fmla="*/ 124 w 37"/>
                <a:gd name="T23" fmla="*/ 106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" h="30">
                  <a:moveTo>
                    <a:pt x="32" y="24"/>
                  </a:moveTo>
                  <a:lnTo>
                    <a:pt x="37" y="24"/>
                  </a:lnTo>
                  <a:lnTo>
                    <a:pt x="23" y="0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7" y="21"/>
                  </a:lnTo>
                  <a:lnTo>
                    <a:pt x="17" y="16"/>
                  </a:lnTo>
                  <a:lnTo>
                    <a:pt x="15" y="27"/>
                  </a:lnTo>
                  <a:lnTo>
                    <a:pt x="21" y="30"/>
                  </a:lnTo>
                  <a:lnTo>
                    <a:pt x="29" y="24"/>
                  </a:lnTo>
                  <a:lnTo>
                    <a:pt x="29" y="20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91" name="Freeform 81"/>
            <p:cNvSpPr>
              <a:spLocks noChangeAspect="1"/>
            </p:cNvSpPr>
            <p:nvPr/>
          </p:nvSpPr>
          <p:spPr bwMode="auto">
            <a:xfrm>
              <a:off x="2451" y="3359"/>
              <a:ext cx="16" cy="29"/>
            </a:xfrm>
            <a:custGeom>
              <a:avLst/>
              <a:gdLst>
                <a:gd name="T0" fmla="*/ 39 w 13"/>
                <a:gd name="T1" fmla="*/ 91 h 24"/>
                <a:gd name="T2" fmla="*/ 58 w 13"/>
                <a:gd name="T3" fmla="*/ 41 h 24"/>
                <a:gd name="T4" fmla="*/ 41 w 13"/>
                <a:gd name="T5" fmla="*/ 0 h 24"/>
                <a:gd name="T6" fmla="*/ 0 w 13"/>
                <a:gd name="T7" fmla="*/ 0 h 24"/>
                <a:gd name="T8" fmla="*/ 0 w 13"/>
                <a:gd name="T9" fmla="*/ 33 h 24"/>
                <a:gd name="T10" fmla="*/ 26 w 13"/>
                <a:gd name="T11" fmla="*/ 50 h 24"/>
                <a:gd name="T12" fmla="*/ 2 w 13"/>
                <a:gd name="T13" fmla="*/ 75 h 24"/>
                <a:gd name="T14" fmla="*/ 2 w 13"/>
                <a:gd name="T15" fmla="*/ 91 h 24"/>
                <a:gd name="T16" fmla="*/ 39 w 13"/>
                <a:gd name="T17" fmla="*/ 91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4">
                  <a:moveTo>
                    <a:pt x="9" y="24"/>
                  </a:moveTo>
                  <a:lnTo>
                    <a:pt x="13" y="11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6" y="13"/>
                  </a:lnTo>
                  <a:lnTo>
                    <a:pt x="2" y="20"/>
                  </a:lnTo>
                  <a:lnTo>
                    <a:pt x="2" y="24"/>
                  </a:lnTo>
                  <a:lnTo>
                    <a:pt x="9" y="24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92" name="Freeform 82"/>
            <p:cNvSpPr>
              <a:spLocks noChangeAspect="1"/>
            </p:cNvSpPr>
            <p:nvPr/>
          </p:nvSpPr>
          <p:spPr bwMode="auto">
            <a:xfrm>
              <a:off x="2395" y="3254"/>
              <a:ext cx="18" cy="17"/>
            </a:xfrm>
            <a:custGeom>
              <a:avLst/>
              <a:gdLst>
                <a:gd name="T0" fmla="*/ 53 w 15"/>
                <a:gd name="T1" fmla="*/ 33 h 14"/>
                <a:gd name="T2" fmla="*/ 50 w 15"/>
                <a:gd name="T3" fmla="*/ 0 h 14"/>
                <a:gd name="T4" fmla="*/ 2 w 15"/>
                <a:gd name="T5" fmla="*/ 13 h 14"/>
                <a:gd name="T6" fmla="*/ 0 w 15"/>
                <a:gd name="T7" fmla="*/ 41 h 14"/>
                <a:gd name="T8" fmla="*/ 12 w 15"/>
                <a:gd name="T9" fmla="*/ 53 h 14"/>
                <a:gd name="T10" fmla="*/ 20 w 15"/>
                <a:gd name="T11" fmla="*/ 40 h 14"/>
                <a:gd name="T12" fmla="*/ 42 w 15"/>
                <a:gd name="T13" fmla="*/ 49 h 14"/>
                <a:gd name="T14" fmla="*/ 53 w 15"/>
                <a:gd name="T15" fmla="*/ 33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" h="14">
                  <a:moveTo>
                    <a:pt x="15" y="8"/>
                  </a:moveTo>
                  <a:lnTo>
                    <a:pt x="14" y="0"/>
                  </a:lnTo>
                  <a:lnTo>
                    <a:pt x="2" y="3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6" y="10"/>
                  </a:lnTo>
                  <a:lnTo>
                    <a:pt x="12" y="12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93" name="Freeform 83"/>
            <p:cNvSpPr>
              <a:spLocks noChangeAspect="1"/>
            </p:cNvSpPr>
            <p:nvPr/>
          </p:nvSpPr>
          <p:spPr bwMode="auto">
            <a:xfrm>
              <a:off x="2362" y="3191"/>
              <a:ext cx="18" cy="17"/>
            </a:xfrm>
            <a:custGeom>
              <a:avLst/>
              <a:gdLst>
                <a:gd name="T0" fmla="*/ 53 w 15"/>
                <a:gd name="T1" fmla="*/ 40 h 14"/>
                <a:gd name="T2" fmla="*/ 42 w 15"/>
                <a:gd name="T3" fmla="*/ 34 h 14"/>
                <a:gd name="T4" fmla="*/ 41 w 15"/>
                <a:gd name="T5" fmla="*/ 2 h 14"/>
                <a:gd name="T6" fmla="*/ 24 w 15"/>
                <a:gd name="T7" fmla="*/ 0 h 14"/>
                <a:gd name="T8" fmla="*/ 0 w 15"/>
                <a:gd name="T9" fmla="*/ 34 h 14"/>
                <a:gd name="T10" fmla="*/ 2 w 15"/>
                <a:gd name="T11" fmla="*/ 50 h 14"/>
                <a:gd name="T12" fmla="*/ 24 w 15"/>
                <a:gd name="T13" fmla="*/ 53 h 14"/>
                <a:gd name="T14" fmla="*/ 53 w 15"/>
                <a:gd name="T15" fmla="*/ 4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" h="14">
                  <a:moveTo>
                    <a:pt x="15" y="10"/>
                  </a:moveTo>
                  <a:lnTo>
                    <a:pt x="12" y="9"/>
                  </a:lnTo>
                  <a:lnTo>
                    <a:pt x="11" y="2"/>
                  </a:lnTo>
                  <a:lnTo>
                    <a:pt x="7" y="0"/>
                  </a:lnTo>
                  <a:lnTo>
                    <a:pt x="0" y="9"/>
                  </a:lnTo>
                  <a:lnTo>
                    <a:pt x="2" y="13"/>
                  </a:lnTo>
                  <a:lnTo>
                    <a:pt x="7" y="14"/>
                  </a:lnTo>
                  <a:lnTo>
                    <a:pt x="15" y="10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94" name="Freeform 84"/>
            <p:cNvSpPr>
              <a:spLocks noChangeAspect="1"/>
            </p:cNvSpPr>
            <p:nvPr/>
          </p:nvSpPr>
          <p:spPr bwMode="auto">
            <a:xfrm>
              <a:off x="2428" y="3478"/>
              <a:ext cx="11" cy="18"/>
            </a:xfrm>
            <a:custGeom>
              <a:avLst/>
              <a:gdLst>
                <a:gd name="T0" fmla="*/ 13 w 9"/>
                <a:gd name="T1" fmla="*/ 82 h 14"/>
                <a:gd name="T2" fmla="*/ 35 w 9"/>
                <a:gd name="T3" fmla="*/ 76 h 14"/>
                <a:gd name="T4" fmla="*/ 35 w 9"/>
                <a:gd name="T5" fmla="*/ 0 h 14"/>
                <a:gd name="T6" fmla="*/ 16 w 9"/>
                <a:gd name="T7" fmla="*/ 1 h 14"/>
                <a:gd name="T8" fmla="*/ 0 w 9"/>
                <a:gd name="T9" fmla="*/ 36 h 14"/>
                <a:gd name="T10" fmla="*/ 1 w 9"/>
                <a:gd name="T11" fmla="*/ 82 h 14"/>
                <a:gd name="T12" fmla="*/ 13 w 9"/>
                <a:gd name="T13" fmla="*/ 82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14">
                  <a:moveTo>
                    <a:pt x="3" y="14"/>
                  </a:moveTo>
                  <a:lnTo>
                    <a:pt x="9" y="13"/>
                  </a:lnTo>
                  <a:lnTo>
                    <a:pt x="9" y="0"/>
                  </a:lnTo>
                  <a:lnTo>
                    <a:pt x="4" y="1"/>
                  </a:lnTo>
                  <a:lnTo>
                    <a:pt x="0" y="6"/>
                  </a:lnTo>
                  <a:lnTo>
                    <a:pt x="1" y="14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95" name="Freeform 85"/>
            <p:cNvSpPr>
              <a:spLocks noChangeAspect="1"/>
            </p:cNvSpPr>
            <p:nvPr/>
          </p:nvSpPr>
          <p:spPr bwMode="auto">
            <a:xfrm>
              <a:off x="2579" y="3518"/>
              <a:ext cx="31" cy="44"/>
            </a:xfrm>
            <a:custGeom>
              <a:avLst/>
              <a:gdLst>
                <a:gd name="T0" fmla="*/ 77 w 25"/>
                <a:gd name="T1" fmla="*/ 101 h 36"/>
                <a:gd name="T2" fmla="*/ 95 w 25"/>
                <a:gd name="T3" fmla="*/ 89 h 36"/>
                <a:gd name="T4" fmla="*/ 95 w 25"/>
                <a:gd name="T5" fmla="*/ 72 h 36"/>
                <a:gd name="T6" fmla="*/ 109 w 25"/>
                <a:gd name="T7" fmla="*/ 40 h 36"/>
                <a:gd name="T8" fmla="*/ 110 w 25"/>
                <a:gd name="T9" fmla="*/ 0 h 36"/>
                <a:gd name="T10" fmla="*/ 58 w 25"/>
                <a:gd name="T11" fmla="*/ 24 h 36"/>
                <a:gd name="T12" fmla="*/ 0 w 25"/>
                <a:gd name="T13" fmla="*/ 79 h 36"/>
                <a:gd name="T14" fmla="*/ 1 w 25"/>
                <a:gd name="T15" fmla="*/ 148 h 36"/>
                <a:gd name="T16" fmla="*/ 77 w 25"/>
                <a:gd name="T17" fmla="*/ 101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36">
                  <a:moveTo>
                    <a:pt x="17" y="25"/>
                  </a:moveTo>
                  <a:lnTo>
                    <a:pt x="21" y="22"/>
                  </a:lnTo>
                  <a:lnTo>
                    <a:pt x="21" y="17"/>
                  </a:lnTo>
                  <a:lnTo>
                    <a:pt x="24" y="10"/>
                  </a:lnTo>
                  <a:lnTo>
                    <a:pt x="25" y="0"/>
                  </a:lnTo>
                  <a:lnTo>
                    <a:pt x="13" y="6"/>
                  </a:lnTo>
                  <a:lnTo>
                    <a:pt x="0" y="20"/>
                  </a:lnTo>
                  <a:lnTo>
                    <a:pt x="1" y="36"/>
                  </a:lnTo>
                  <a:lnTo>
                    <a:pt x="17" y="25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96" name="Freeform 86"/>
            <p:cNvSpPr>
              <a:spLocks noChangeAspect="1"/>
            </p:cNvSpPr>
            <p:nvPr/>
          </p:nvSpPr>
          <p:spPr bwMode="auto">
            <a:xfrm>
              <a:off x="1095" y="3125"/>
              <a:ext cx="58" cy="50"/>
            </a:xfrm>
            <a:custGeom>
              <a:avLst/>
              <a:gdLst>
                <a:gd name="T0" fmla="*/ 168 w 47"/>
                <a:gd name="T1" fmla="*/ 49 h 41"/>
                <a:gd name="T2" fmla="*/ 191 w 47"/>
                <a:gd name="T3" fmla="*/ 59 h 41"/>
                <a:gd name="T4" fmla="*/ 207 w 47"/>
                <a:gd name="T5" fmla="*/ 89 h 41"/>
                <a:gd name="T6" fmla="*/ 170 w 47"/>
                <a:gd name="T7" fmla="*/ 134 h 41"/>
                <a:gd name="T8" fmla="*/ 122 w 47"/>
                <a:gd name="T9" fmla="*/ 163 h 41"/>
                <a:gd name="T10" fmla="*/ 72 w 47"/>
                <a:gd name="T11" fmla="*/ 115 h 41"/>
                <a:gd name="T12" fmla="*/ 72 w 47"/>
                <a:gd name="T13" fmla="*/ 89 h 41"/>
                <a:gd name="T14" fmla="*/ 43 w 47"/>
                <a:gd name="T15" fmla="*/ 77 h 41"/>
                <a:gd name="T16" fmla="*/ 17 w 47"/>
                <a:gd name="T17" fmla="*/ 88 h 41"/>
                <a:gd name="T18" fmla="*/ 0 w 47"/>
                <a:gd name="T19" fmla="*/ 59 h 41"/>
                <a:gd name="T20" fmla="*/ 118 w 47"/>
                <a:gd name="T21" fmla="*/ 2 h 41"/>
                <a:gd name="T22" fmla="*/ 186 w 47"/>
                <a:gd name="T23" fmla="*/ 0 h 41"/>
                <a:gd name="T24" fmla="*/ 168 w 47"/>
                <a:gd name="T25" fmla="*/ 49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" h="41">
                  <a:moveTo>
                    <a:pt x="38" y="12"/>
                  </a:moveTo>
                  <a:lnTo>
                    <a:pt x="44" y="14"/>
                  </a:lnTo>
                  <a:lnTo>
                    <a:pt x="47" y="22"/>
                  </a:lnTo>
                  <a:lnTo>
                    <a:pt x="40" y="34"/>
                  </a:lnTo>
                  <a:lnTo>
                    <a:pt x="28" y="41"/>
                  </a:lnTo>
                  <a:lnTo>
                    <a:pt x="16" y="29"/>
                  </a:lnTo>
                  <a:lnTo>
                    <a:pt x="16" y="22"/>
                  </a:lnTo>
                  <a:lnTo>
                    <a:pt x="10" y="20"/>
                  </a:lnTo>
                  <a:lnTo>
                    <a:pt x="4" y="21"/>
                  </a:lnTo>
                  <a:lnTo>
                    <a:pt x="0" y="14"/>
                  </a:lnTo>
                  <a:lnTo>
                    <a:pt x="27" y="2"/>
                  </a:lnTo>
                  <a:lnTo>
                    <a:pt x="43" y="0"/>
                  </a:lnTo>
                  <a:lnTo>
                    <a:pt x="38" y="12"/>
                  </a:lnTo>
                  <a:close/>
                </a:path>
              </a:pathLst>
            </a:custGeom>
            <a:solidFill>
              <a:srgbClr val="003398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97" name="Freeform 87"/>
            <p:cNvSpPr>
              <a:spLocks noChangeAspect="1"/>
            </p:cNvSpPr>
            <p:nvPr/>
          </p:nvSpPr>
          <p:spPr bwMode="auto">
            <a:xfrm>
              <a:off x="1183" y="3131"/>
              <a:ext cx="24" cy="20"/>
            </a:xfrm>
            <a:custGeom>
              <a:avLst/>
              <a:gdLst>
                <a:gd name="T0" fmla="*/ 97 w 19"/>
                <a:gd name="T1" fmla="*/ 25 h 16"/>
                <a:gd name="T2" fmla="*/ 95 w 19"/>
                <a:gd name="T3" fmla="*/ 76 h 16"/>
                <a:gd name="T4" fmla="*/ 32 w 19"/>
                <a:gd name="T5" fmla="*/ 45 h 16"/>
                <a:gd name="T6" fmla="*/ 0 w 19"/>
                <a:gd name="T7" fmla="*/ 1 h 16"/>
                <a:gd name="T8" fmla="*/ 61 w 19"/>
                <a:gd name="T9" fmla="*/ 0 h 16"/>
                <a:gd name="T10" fmla="*/ 97 w 19"/>
                <a:gd name="T11" fmla="*/ 25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16">
                  <a:moveTo>
                    <a:pt x="19" y="5"/>
                  </a:moveTo>
                  <a:lnTo>
                    <a:pt x="18" y="16"/>
                  </a:lnTo>
                  <a:lnTo>
                    <a:pt x="6" y="9"/>
                  </a:lnTo>
                  <a:lnTo>
                    <a:pt x="0" y="1"/>
                  </a:lnTo>
                  <a:lnTo>
                    <a:pt x="12" y="0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003398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98" name="Freeform 88"/>
            <p:cNvSpPr>
              <a:spLocks noChangeAspect="1"/>
            </p:cNvSpPr>
            <p:nvPr/>
          </p:nvSpPr>
          <p:spPr bwMode="auto">
            <a:xfrm>
              <a:off x="1109" y="2900"/>
              <a:ext cx="24" cy="22"/>
            </a:xfrm>
            <a:custGeom>
              <a:avLst/>
              <a:gdLst>
                <a:gd name="T0" fmla="*/ 72 w 20"/>
                <a:gd name="T1" fmla="*/ 73 h 18"/>
                <a:gd name="T2" fmla="*/ 60 w 20"/>
                <a:gd name="T3" fmla="*/ 2 h 18"/>
                <a:gd name="T4" fmla="*/ 0 w 20"/>
                <a:gd name="T5" fmla="*/ 0 h 18"/>
                <a:gd name="T6" fmla="*/ 29 w 20"/>
                <a:gd name="T7" fmla="*/ 59 h 18"/>
                <a:gd name="T8" fmla="*/ 72 w 20"/>
                <a:gd name="T9" fmla="*/ 73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8">
                  <a:moveTo>
                    <a:pt x="20" y="18"/>
                  </a:moveTo>
                  <a:lnTo>
                    <a:pt x="17" y="2"/>
                  </a:lnTo>
                  <a:lnTo>
                    <a:pt x="0" y="0"/>
                  </a:lnTo>
                  <a:lnTo>
                    <a:pt x="8" y="14"/>
                  </a:lnTo>
                  <a:lnTo>
                    <a:pt x="20" y="18"/>
                  </a:lnTo>
                  <a:close/>
                </a:path>
              </a:pathLst>
            </a:custGeom>
            <a:solidFill>
              <a:srgbClr val="CDD9E8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99" name="Freeform 89"/>
            <p:cNvSpPr>
              <a:spLocks noChangeAspect="1"/>
            </p:cNvSpPr>
            <p:nvPr/>
          </p:nvSpPr>
          <p:spPr bwMode="auto">
            <a:xfrm>
              <a:off x="796" y="1794"/>
              <a:ext cx="234" cy="251"/>
            </a:xfrm>
            <a:custGeom>
              <a:avLst/>
              <a:gdLst>
                <a:gd name="T0" fmla="*/ 690 w 192"/>
                <a:gd name="T1" fmla="*/ 20 h 205"/>
                <a:gd name="T2" fmla="*/ 653 w 192"/>
                <a:gd name="T3" fmla="*/ 13 h 205"/>
                <a:gd name="T4" fmla="*/ 578 w 192"/>
                <a:gd name="T5" fmla="*/ 16 h 205"/>
                <a:gd name="T6" fmla="*/ 495 w 192"/>
                <a:gd name="T7" fmla="*/ 76 h 205"/>
                <a:gd name="T8" fmla="*/ 562 w 192"/>
                <a:gd name="T9" fmla="*/ 131 h 205"/>
                <a:gd name="T10" fmla="*/ 481 w 192"/>
                <a:gd name="T11" fmla="*/ 169 h 205"/>
                <a:gd name="T12" fmla="*/ 391 w 192"/>
                <a:gd name="T13" fmla="*/ 163 h 205"/>
                <a:gd name="T14" fmla="*/ 333 w 192"/>
                <a:gd name="T15" fmla="*/ 109 h 205"/>
                <a:gd name="T16" fmla="*/ 286 w 192"/>
                <a:gd name="T17" fmla="*/ 181 h 205"/>
                <a:gd name="T18" fmla="*/ 256 w 192"/>
                <a:gd name="T19" fmla="*/ 196 h 205"/>
                <a:gd name="T20" fmla="*/ 305 w 192"/>
                <a:gd name="T21" fmla="*/ 242 h 205"/>
                <a:gd name="T22" fmla="*/ 233 w 192"/>
                <a:gd name="T23" fmla="*/ 263 h 205"/>
                <a:gd name="T24" fmla="*/ 199 w 192"/>
                <a:gd name="T25" fmla="*/ 283 h 205"/>
                <a:gd name="T26" fmla="*/ 212 w 192"/>
                <a:gd name="T27" fmla="*/ 333 h 205"/>
                <a:gd name="T28" fmla="*/ 239 w 192"/>
                <a:gd name="T29" fmla="*/ 370 h 205"/>
                <a:gd name="T30" fmla="*/ 321 w 192"/>
                <a:gd name="T31" fmla="*/ 440 h 205"/>
                <a:gd name="T32" fmla="*/ 243 w 192"/>
                <a:gd name="T33" fmla="*/ 443 h 205"/>
                <a:gd name="T34" fmla="*/ 149 w 192"/>
                <a:gd name="T35" fmla="*/ 523 h 205"/>
                <a:gd name="T36" fmla="*/ 286 w 192"/>
                <a:gd name="T37" fmla="*/ 529 h 205"/>
                <a:gd name="T38" fmla="*/ 291 w 192"/>
                <a:gd name="T39" fmla="*/ 574 h 205"/>
                <a:gd name="T40" fmla="*/ 110 w 192"/>
                <a:gd name="T41" fmla="*/ 574 h 205"/>
                <a:gd name="T42" fmla="*/ 52 w 192"/>
                <a:gd name="T43" fmla="*/ 573 h 205"/>
                <a:gd name="T44" fmla="*/ 77 w 192"/>
                <a:gd name="T45" fmla="*/ 623 h 205"/>
                <a:gd name="T46" fmla="*/ 0 w 192"/>
                <a:gd name="T47" fmla="*/ 673 h 205"/>
                <a:gd name="T48" fmla="*/ 88 w 192"/>
                <a:gd name="T49" fmla="*/ 703 h 205"/>
                <a:gd name="T50" fmla="*/ 94 w 192"/>
                <a:gd name="T51" fmla="*/ 751 h 205"/>
                <a:gd name="T52" fmla="*/ 40 w 192"/>
                <a:gd name="T53" fmla="*/ 770 h 205"/>
                <a:gd name="T54" fmla="*/ 89 w 192"/>
                <a:gd name="T55" fmla="*/ 801 h 205"/>
                <a:gd name="T56" fmla="*/ 130 w 192"/>
                <a:gd name="T57" fmla="*/ 811 h 205"/>
                <a:gd name="T58" fmla="*/ 263 w 192"/>
                <a:gd name="T59" fmla="*/ 784 h 205"/>
                <a:gd name="T60" fmla="*/ 321 w 192"/>
                <a:gd name="T61" fmla="*/ 823 h 205"/>
                <a:gd name="T62" fmla="*/ 355 w 192"/>
                <a:gd name="T63" fmla="*/ 823 h 205"/>
                <a:gd name="T64" fmla="*/ 518 w 192"/>
                <a:gd name="T65" fmla="*/ 823 h 205"/>
                <a:gd name="T66" fmla="*/ 569 w 192"/>
                <a:gd name="T67" fmla="*/ 829 h 205"/>
                <a:gd name="T68" fmla="*/ 685 w 192"/>
                <a:gd name="T69" fmla="*/ 664 h 205"/>
                <a:gd name="T70" fmla="*/ 734 w 192"/>
                <a:gd name="T71" fmla="*/ 513 h 205"/>
                <a:gd name="T72" fmla="*/ 753 w 192"/>
                <a:gd name="T73" fmla="*/ 403 h 205"/>
                <a:gd name="T74" fmla="*/ 767 w 192"/>
                <a:gd name="T75" fmla="*/ 343 h 205"/>
                <a:gd name="T76" fmla="*/ 750 w 192"/>
                <a:gd name="T77" fmla="*/ 269 h 205"/>
                <a:gd name="T78" fmla="*/ 644 w 192"/>
                <a:gd name="T79" fmla="*/ 280 h 205"/>
                <a:gd name="T80" fmla="*/ 586 w 192"/>
                <a:gd name="T81" fmla="*/ 269 h 205"/>
                <a:gd name="T82" fmla="*/ 562 w 192"/>
                <a:gd name="T83" fmla="*/ 163 h 205"/>
                <a:gd name="T84" fmla="*/ 605 w 192"/>
                <a:gd name="T85" fmla="*/ 131 h 205"/>
                <a:gd name="T86" fmla="*/ 654 w 192"/>
                <a:gd name="T87" fmla="*/ 114 h 2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92" h="205">
                  <a:moveTo>
                    <a:pt x="168" y="20"/>
                  </a:moveTo>
                  <a:lnTo>
                    <a:pt x="173" y="5"/>
                  </a:lnTo>
                  <a:lnTo>
                    <a:pt x="169" y="1"/>
                  </a:lnTo>
                  <a:lnTo>
                    <a:pt x="163" y="3"/>
                  </a:lnTo>
                  <a:lnTo>
                    <a:pt x="161" y="0"/>
                  </a:lnTo>
                  <a:lnTo>
                    <a:pt x="144" y="4"/>
                  </a:lnTo>
                  <a:lnTo>
                    <a:pt x="140" y="12"/>
                  </a:lnTo>
                  <a:lnTo>
                    <a:pt x="124" y="19"/>
                  </a:lnTo>
                  <a:lnTo>
                    <a:pt x="124" y="23"/>
                  </a:lnTo>
                  <a:lnTo>
                    <a:pt x="140" y="31"/>
                  </a:lnTo>
                  <a:lnTo>
                    <a:pt x="134" y="39"/>
                  </a:lnTo>
                  <a:lnTo>
                    <a:pt x="121" y="41"/>
                  </a:lnTo>
                  <a:lnTo>
                    <a:pt x="118" y="47"/>
                  </a:lnTo>
                  <a:lnTo>
                    <a:pt x="98" y="40"/>
                  </a:lnTo>
                  <a:lnTo>
                    <a:pt x="98" y="35"/>
                  </a:lnTo>
                  <a:lnTo>
                    <a:pt x="84" y="27"/>
                  </a:lnTo>
                  <a:lnTo>
                    <a:pt x="73" y="33"/>
                  </a:lnTo>
                  <a:lnTo>
                    <a:pt x="72" y="44"/>
                  </a:lnTo>
                  <a:lnTo>
                    <a:pt x="62" y="40"/>
                  </a:lnTo>
                  <a:lnTo>
                    <a:pt x="64" y="47"/>
                  </a:lnTo>
                  <a:lnTo>
                    <a:pt x="76" y="55"/>
                  </a:lnTo>
                  <a:lnTo>
                    <a:pt x="76" y="59"/>
                  </a:lnTo>
                  <a:lnTo>
                    <a:pt x="64" y="60"/>
                  </a:lnTo>
                  <a:lnTo>
                    <a:pt x="58" y="64"/>
                  </a:lnTo>
                  <a:lnTo>
                    <a:pt x="53" y="65"/>
                  </a:lnTo>
                  <a:lnTo>
                    <a:pt x="50" y="69"/>
                  </a:lnTo>
                  <a:lnTo>
                    <a:pt x="56" y="77"/>
                  </a:lnTo>
                  <a:lnTo>
                    <a:pt x="53" y="81"/>
                  </a:lnTo>
                  <a:lnTo>
                    <a:pt x="61" y="85"/>
                  </a:lnTo>
                  <a:lnTo>
                    <a:pt x="60" y="90"/>
                  </a:lnTo>
                  <a:lnTo>
                    <a:pt x="80" y="100"/>
                  </a:lnTo>
                  <a:lnTo>
                    <a:pt x="80" y="106"/>
                  </a:lnTo>
                  <a:lnTo>
                    <a:pt x="66" y="106"/>
                  </a:lnTo>
                  <a:lnTo>
                    <a:pt x="61" y="108"/>
                  </a:lnTo>
                  <a:lnTo>
                    <a:pt x="56" y="118"/>
                  </a:lnTo>
                  <a:lnTo>
                    <a:pt x="37" y="127"/>
                  </a:lnTo>
                  <a:lnTo>
                    <a:pt x="58" y="134"/>
                  </a:lnTo>
                  <a:lnTo>
                    <a:pt x="72" y="128"/>
                  </a:lnTo>
                  <a:lnTo>
                    <a:pt x="69" y="135"/>
                  </a:lnTo>
                  <a:lnTo>
                    <a:pt x="73" y="140"/>
                  </a:lnTo>
                  <a:lnTo>
                    <a:pt x="41" y="132"/>
                  </a:lnTo>
                  <a:lnTo>
                    <a:pt x="28" y="140"/>
                  </a:lnTo>
                  <a:lnTo>
                    <a:pt x="25" y="144"/>
                  </a:lnTo>
                  <a:lnTo>
                    <a:pt x="13" y="139"/>
                  </a:lnTo>
                  <a:lnTo>
                    <a:pt x="4" y="146"/>
                  </a:lnTo>
                  <a:lnTo>
                    <a:pt x="20" y="151"/>
                  </a:lnTo>
                  <a:lnTo>
                    <a:pt x="20" y="155"/>
                  </a:lnTo>
                  <a:lnTo>
                    <a:pt x="0" y="163"/>
                  </a:lnTo>
                  <a:lnTo>
                    <a:pt x="6" y="168"/>
                  </a:lnTo>
                  <a:lnTo>
                    <a:pt x="21" y="171"/>
                  </a:lnTo>
                  <a:lnTo>
                    <a:pt x="2" y="179"/>
                  </a:lnTo>
                  <a:lnTo>
                    <a:pt x="24" y="182"/>
                  </a:lnTo>
                  <a:lnTo>
                    <a:pt x="20" y="190"/>
                  </a:lnTo>
                  <a:lnTo>
                    <a:pt x="10" y="187"/>
                  </a:lnTo>
                  <a:lnTo>
                    <a:pt x="10" y="193"/>
                  </a:lnTo>
                  <a:lnTo>
                    <a:pt x="22" y="194"/>
                  </a:lnTo>
                  <a:lnTo>
                    <a:pt x="26" y="198"/>
                  </a:lnTo>
                  <a:lnTo>
                    <a:pt x="32" y="197"/>
                  </a:lnTo>
                  <a:lnTo>
                    <a:pt x="56" y="202"/>
                  </a:lnTo>
                  <a:lnTo>
                    <a:pt x="66" y="190"/>
                  </a:lnTo>
                  <a:lnTo>
                    <a:pt x="68" y="199"/>
                  </a:lnTo>
                  <a:lnTo>
                    <a:pt x="80" y="199"/>
                  </a:lnTo>
                  <a:lnTo>
                    <a:pt x="84" y="195"/>
                  </a:lnTo>
                  <a:lnTo>
                    <a:pt x="89" y="199"/>
                  </a:lnTo>
                  <a:lnTo>
                    <a:pt x="98" y="191"/>
                  </a:lnTo>
                  <a:lnTo>
                    <a:pt x="130" y="199"/>
                  </a:lnTo>
                  <a:lnTo>
                    <a:pt x="139" y="205"/>
                  </a:lnTo>
                  <a:lnTo>
                    <a:pt x="143" y="201"/>
                  </a:lnTo>
                  <a:lnTo>
                    <a:pt x="144" y="194"/>
                  </a:lnTo>
                  <a:lnTo>
                    <a:pt x="171" y="162"/>
                  </a:lnTo>
                  <a:lnTo>
                    <a:pt x="173" y="138"/>
                  </a:lnTo>
                  <a:lnTo>
                    <a:pt x="183" y="124"/>
                  </a:lnTo>
                  <a:lnTo>
                    <a:pt x="184" y="98"/>
                  </a:lnTo>
                  <a:lnTo>
                    <a:pt x="189" y="98"/>
                  </a:lnTo>
                  <a:lnTo>
                    <a:pt x="188" y="94"/>
                  </a:lnTo>
                  <a:lnTo>
                    <a:pt x="192" y="83"/>
                  </a:lnTo>
                  <a:lnTo>
                    <a:pt x="192" y="79"/>
                  </a:lnTo>
                  <a:lnTo>
                    <a:pt x="188" y="65"/>
                  </a:lnTo>
                  <a:lnTo>
                    <a:pt x="168" y="63"/>
                  </a:lnTo>
                  <a:lnTo>
                    <a:pt x="161" y="68"/>
                  </a:lnTo>
                  <a:lnTo>
                    <a:pt x="152" y="72"/>
                  </a:lnTo>
                  <a:lnTo>
                    <a:pt x="147" y="65"/>
                  </a:lnTo>
                  <a:lnTo>
                    <a:pt x="147" y="52"/>
                  </a:lnTo>
                  <a:lnTo>
                    <a:pt x="140" y="40"/>
                  </a:lnTo>
                  <a:lnTo>
                    <a:pt x="149" y="39"/>
                  </a:lnTo>
                  <a:lnTo>
                    <a:pt x="152" y="31"/>
                  </a:lnTo>
                  <a:lnTo>
                    <a:pt x="159" y="33"/>
                  </a:lnTo>
                  <a:lnTo>
                    <a:pt x="164" y="28"/>
                  </a:lnTo>
                  <a:lnTo>
                    <a:pt x="168" y="20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500" name="Freeform 90"/>
            <p:cNvSpPr>
              <a:spLocks noChangeAspect="1"/>
            </p:cNvSpPr>
            <p:nvPr/>
          </p:nvSpPr>
          <p:spPr bwMode="auto">
            <a:xfrm>
              <a:off x="940" y="1597"/>
              <a:ext cx="379" cy="658"/>
            </a:xfrm>
            <a:custGeom>
              <a:avLst/>
              <a:gdLst>
                <a:gd name="T0" fmla="*/ 1033 w 310"/>
                <a:gd name="T1" fmla="*/ 2038 h 538"/>
                <a:gd name="T2" fmla="*/ 1115 w 310"/>
                <a:gd name="T3" fmla="*/ 1978 h 538"/>
                <a:gd name="T4" fmla="*/ 1215 w 310"/>
                <a:gd name="T5" fmla="*/ 1926 h 538"/>
                <a:gd name="T6" fmla="*/ 1126 w 310"/>
                <a:gd name="T7" fmla="*/ 1678 h 538"/>
                <a:gd name="T8" fmla="*/ 1115 w 310"/>
                <a:gd name="T9" fmla="*/ 1616 h 538"/>
                <a:gd name="T10" fmla="*/ 1094 w 310"/>
                <a:gd name="T11" fmla="*/ 1470 h 538"/>
                <a:gd name="T12" fmla="*/ 1082 w 310"/>
                <a:gd name="T13" fmla="*/ 1225 h 538"/>
                <a:gd name="T14" fmla="*/ 1033 w 310"/>
                <a:gd name="T15" fmla="*/ 917 h 538"/>
                <a:gd name="T16" fmla="*/ 855 w 310"/>
                <a:gd name="T17" fmla="*/ 713 h 538"/>
                <a:gd name="T18" fmla="*/ 929 w 310"/>
                <a:gd name="T19" fmla="*/ 623 h 538"/>
                <a:gd name="T20" fmla="*/ 1097 w 310"/>
                <a:gd name="T21" fmla="*/ 465 h 538"/>
                <a:gd name="T22" fmla="*/ 985 w 310"/>
                <a:gd name="T23" fmla="*/ 290 h 538"/>
                <a:gd name="T24" fmla="*/ 861 w 310"/>
                <a:gd name="T25" fmla="*/ 268 h 538"/>
                <a:gd name="T26" fmla="*/ 895 w 310"/>
                <a:gd name="T27" fmla="*/ 221 h 538"/>
                <a:gd name="T28" fmla="*/ 1021 w 310"/>
                <a:gd name="T29" fmla="*/ 146 h 538"/>
                <a:gd name="T30" fmla="*/ 1053 w 310"/>
                <a:gd name="T31" fmla="*/ 59 h 538"/>
                <a:gd name="T32" fmla="*/ 812 w 310"/>
                <a:gd name="T33" fmla="*/ 65 h 538"/>
                <a:gd name="T34" fmla="*/ 771 w 310"/>
                <a:gd name="T35" fmla="*/ 139 h 538"/>
                <a:gd name="T36" fmla="*/ 696 w 310"/>
                <a:gd name="T37" fmla="*/ 219 h 538"/>
                <a:gd name="T38" fmla="*/ 696 w 310"/>
                <a:gd name="T39" fmla="*/ 257 h 538"/>
                <a:gd name="T40" fmla="*/ 597 w 310"/>
                <a:gd name="T41" fmla="*/ 401 h 538"/>
                <a:gd name="T42" fmla="*/ 649 w 310"/>
                <a:gd name="T43" fmla="*/ 462 h 538"/>
                <a:gd name="T44" fmla="*/ 469 w 310"/>
                <a:gd name="T45" fmla="*/ 756 h 538"/>
                <a:gd name="T46" fmla="*/ 573 w 310"/>
                <a:gd name="T47" fmla="*/ 604 h 538"/>
                <a:gd name="T48" fmla="*/ 630 w 310"/>
                <a:gd name="T49" fmla="*/ 658 h 538"/>
                <a:gd name="T50" fmla="*/ 649 w 310"/>
                <a:gd name="T51" fmla="*/ 662 h 538"/>
                <a:gd name="T52" fmla="*/ 535 w 310"/>
                <a:gd name="T53" fmla="*/ 872 h 538"/>
                <a:gd name="T54" fmla="*/ 501 w 310"/>
                <a:gd name="T55" fmla="*/ 954 h 538"/>
                <a:gd name="T56" fmla="*/ 584 w 310"/>
                <a:gd name="T57" fmla="*/ 991 h 538"/>
                <a:gd name="T58" fmla="*/ 732 w 310"/>
                <a:gd name="T59" fmla="*/ 966 h 538"/>
                <a:gd name="T60" fmla="*/ 696 w 310"/>
                <a:gd name="T61" fmla="*/ 1195 h 538"/>
                <a:gd name="T62" fmla="*/ 699 w 310"/>
                <a:gd name="T63" fmla="*/ 1288 h 538"/>
                <a:gd name="T64" fmla="*/ 680 w 310"/>
                <a:gd name="T65" fmla="*/ 1391 h 538"/>
                <a:gd name="T66" fmla="*/ 389 w 310"/>
                <a:gd name="T67" fmla="*/ 1427 h 538"/>
                <a:gd name="T68" fmla="*/ 450 w 310"/>
                <a:gd name="T69" fmla="*/ 1535 h 538"/>
                <a:gd name="T70" fmla="*/ 221 w 310"/>
                <a:gd name="T71" fmla="*/ 1635 h 538"/>
                <a:gd name="T72" fmla="*/ 330 w 310"/>
                <a:gd name="T73" fmla="*/ 1701 h 538"/>
                <a:gd name="T74" fmla="*/ 395 w 310"/>
                <a:gd name="T75" fmla="*/ 1766 h 538"/>
                <a:gd name="T76" fmla="*/ 591 w 310"/>
                <a:gd name="T77" fmla="*/ 1826 h 538"/>
                <a:gd name="T78" fmla="*/ 0 w 310"/>
                <a:gd name="T79" fmla="*/ 2068 h 538"/>
                <a:gd name="T80" fmla="*/ 304 w 310"/>
                <a:gd name="T81" fmla="*/ 2133 h 538"/>
                <a:gd name="T82" fmla="*/ 511 w 310"/>
                <a:gd name="T83" fmla="*/ 2126 h 538"/>
                <a:gd name="T84" fmla="*/ 691 w 310"/>
                <a:gd name="T85" fmla="*/ 2126 h 538"/>
                <a:gd name="T86" fmla="*/ 760 w 310"/>
                <a:gd name="T87" fmla="*/ 2165 h 538"/>
                <a:gd name="T88" fmla="*/ 1045 w 310"/>
                <a:gd name="T89" fmla="*/ 2205 h 53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10" h="538">
                  <a:moveTo>
                    <a:pt x="278" y="518"/>
                  </a:moveTo>
                  <a:lnTo>
                    <a:pt x="254" y="510"/>
                  </a:lnTo>
                  <a:lnTo>
                    <a:pt x="253" y="498"/>
                  </a:lnTo>
                  <a:lnTo>
                    <a:pt x="268" y="491"/>
                  </a:lnTo>
                  <a:lnTo>
                    <a:pt x="264" y="486"/>
                  </a:lnTo>
                  <a:lnTo>
                    <a:pt x="273" y="483"/>
                  </a:lnTo>
                  <a:lnTo>
                    <a:pt x="277" y="487"/>
                  </a:lnTo>
                  <a:lnTo>
                    <a:pt x="284" y="477"/>
                  </a:lnTo>
                  <a:lnTo>
                    <a:pt x="298" y="471"/>
                  </a:lnTo>
                  <a:lnTo>
                    <a:pt x="310" y="435"/>
                  </a:lnTo>
                  <a:lnTo>
                    <a:pt x="302" y="419"/>
                  </a:lnTo>
                  <a:lnTo>
                    <a:pt x="276" y="410"/>
                  </a:lnTo>
                  <a:lnTo>
                    <a:pt x="266" y="418"/>
                  </a:lnTo>
                  <a:lnTo>
                    <a:pt x="256" y="408"/>
                  </a:lnTo>
                  <a:lnTo>
                    <a:pt x="273" y="394"/>
                  </a:lnTo>
                  <a:lnTo>
                    <a:pt x="276" y="386"/>
                  </a:lnTo>
                  <a:lnTo>
                    <a:pt x="260" y="351"/>
                  </a:lnTo>
                  <a:lnTo>
                    <a:pt x="268" y="359"/>
                  </a:lnTo>
                  <a:lnTo>
                    <a:pt x="276" y="363"/>
                  </a:lnTo>
                  <a:lnTo>
                    <a:pt x="277" y="352"/>
                  </a:lnTo>
                  <a:lnTo>
                    <a:pt x="265" y="299"/>
                  </a:lnTo>
                  <a:lnTo>
                    <a:pt x="252" y="288"/>
                  </a:lnTo>
                  <a:lnTo>
                    <a:pt x="247" y="249"/>
                  </a:lnTo>
                  <a:lnTo>
                    <a:pt x="253" y="224"/>
                  </a:lnTo>
                  <a:lnTo>
                    <a:pt x="227" y="181"/>
                  </a:lnTo>
                  <a:lnTo>
                    <a:pt x="215" y="181"/>
                  </a:lnTo>
                  <a:lnTo>
                    <a:pt x="209" y="174"/>
                  </a:lnTo>
                  <a:lnTo>
                    <a:pt x="221" y="168"/>
                  </a:lnTo>
                  <a:lnTo>
                    <a:pt x="233" y="169"/>
                  </a:lnTo>
                  <a:lnTo>
                    <a:pt x="227" y="152"/>
                  </a:lnTo>
                  <a:lnTo>
                    <a:pt x="233" y="154"/>
                  </a:lnTo>
                  <a:lnTo>
                    <a:pt x="257" y="135"/>
                  </a:lnTo>
                  <a:lnTo>
                    <a:pt x="269" y="114"/>
                  </a:lnTo>
                  <a:lnTo>
                    <a:pt x="281" y="107"/>
                  </a:lnTo>
                  <a:lnTo>
                    <a:pt x="284" y="90"/>
                  </a:lnTo>
                  <a:lnTo>
                    <a:pt x="241" y="71"/>
                  </a:lnTo>
                  <a:lnTo>
                    <a:pt x="214" y="74"/>
                  </a:lnTo>
                  <a:lnTo>
                    <a:pt x="217" y="65"/>
                  </a:lnTo>
                  <a:lnTo>
                    <a:pt x="211" y="65"/>
                  </a:lnTo>
                  <a:lnTo>
                    <a:pt x="213" y="61"/>
                  </a:lnTo>
                  <a:lnTo>
                    <a:pt x="227" y="58"/>
                  </a:lnTo>
                  <a:lnTo>
                    <a:pt x="219" y="54"/>
                  </a:lnTo>
                  <a:lnTo>
                    <a:pt x="230" y="46"/>
                  </a:lnTo>
                  <a:lnTo>
                    <a:pt x="245" y="43"/>
                  </a:lnTo>
                  <a:lnTo>
                    <a:pt x="250" y="35"/>
                  </a:lnTo>
                  <a:lnTo>
                    <a:pt x="260" y="32"/>
                  </a:lnTo>
                  <a:lnTo>
                    <a:pt x="266" y="19"/>
                  </a:lnTo>
                  <a:lnTo>
                    <a:pt x="258" y="14"/>
                  </a:lnTo>
                  <a:lnTo>
                    <a:pt x="227" y="8"/>
                  </a:lnTo>
                  <a:lnTo>
                    <a:pt x="213" y="0"/>
                  </a:lnTo>
                  <a:lnTo>
                    <a:pt x="199" y="16"/>
                  </a:lnTo>
                  <a:lnTo>
                    <a:pt x="193" y="15"/>
                  </a:lnTo>
                  <a:lnTo>
                    <a:pt x="186" y="23"/>
                  </a:lnTo>
                  <a:lnTo>
                    <a:pt x="189" y="34"/>
                  </a:lnTo>
                  <a:lnTo>
                    <a:pt x="171" y="37"/>
                  </a:lnTo>
                  <a:lnTo>
                    <a:pt x="166" y="49"/>
                  </a:lnTo>
                  <a:lnTo>
                    <a:pt x="170" y="53"/>
                  </a:lnTo>
                  <a:lnTo>
                    <a:pt x="162" y="51"/>
                  </a:lnTo>
                  <a:lnTo>
                    <a:pt x="159" y="61"/>
                  </a:lnTo>
                  <a:lnTo>
                    <a:pt x="170" y="63"/>
                  </a:lnTo>
                  <a:lnTo>
                    <a:pt x="159" y="79"/>
                  </a:lnTo>
                  <a:lnTo>
                    <a:pt x="151" y="85"/>
                  </a:lnTo>
                  <a:lnTo>
                    <a:pt x="146" y="97"/>
                  </a:lnTo>
                  <a:lnTo>
                    <a:pt x="135" y="97"/>
                  </a:lnTo>
                  <a:lnTo>
                    <a:pt x="145" y="117"/>
                  </a:lnTo>
                  <a:lnTo>
                    <a:pt x="159" y="113"/>
                  </a:lnTo>
                  <a:lnTo>
                    <a:pt x="130" y="156"/>
                  </a:lnTo>
                  <a:lnTo>
                    <a:pt x="134" y="156"/>
                  </a:lnTo>
                  <a:lnTo>
                    <a:pt x="115" y="185"/>
                  </a:lnTo>
                  <a:lnTo>
                    <a:pt x="118" y="186"/>
                  </a:lnTo>
                  <a:lnTo>
                    <a:pt x="138" y="165"/>
                  </a:lnTo>
                  <a:lnTo>
                    <a:pt x="141" y="148"/>
                  </a:lnTo>
                  <a:lnTo>
                    <a:pt x="155" y="139"/>
                  </a:lnTo>
                  <a:lnTo>
                    <a:pt x="146" y="158"/>
                  </a:lnTo>
                  <a:lnTo>
                    <a:pt x="154" y="160"/>
                  </a:lnTo>
                  <a:lnTo>
                    <a:pt x="157" y="152"/>
                  </a:lnTo>
                  <a:lnTo>
                    <a:pt x="163" y="161"/>
                  </a:lnTo>
                  <a:lnTo>
                    <a:pt x="159" y="161"/>
                  </a:lnTo>
                  <a:lnTo>
                    <a:pt x="151" y="176"/>
                  </a:lnTo>
                  <a:lnTo>
                    <a:pt x="153" y="190"/>
                  </a:lnTo>
                  <a:lnTo>
                    <a:pt x="131" y="213"/>
                  </a:lnTo>
                  <a:lnTo>
                    <a:pt x="129" y="218"/>
                  </a:lnTo>
                  <a:lnTo>
                    <a:pt x="127" y="214"/>
                  </a:lnTo>
                  <a:lnTo>
                    <a:pt x="123" y="233"/>
                  </a:lnTo>
                  <a:lnTo>
                    <a:pt x="127" y="237"/>
                  </a:lnTo>
                  <a:lnTo>
                    <a:pt x="134" y="226"/>
                  </a:lnTo>
                  <a:lnTo>
                    <a:pt x="143" y="241"/>
                  </a:lnTo>
                  <a:lnTo>
                    <a:pt x="149" y="233"/>
                  </a:lnTo>
                  <a:lnTo>
                    <a:pt x="162" y="240"/>
                  </a:lnTo>
                  <a:lnTo>
                    <a:pt x="179" y="236"/>
                  </a:lnTo>
                  <a:lnTo>
                    <a:pt x="193" y="242"/>
                  </a:lnTo>
                  <a:lnTo>
                    <a:pt x="165" y="264"/>
                  </a:lnTo>
                  <a:lnTo>
                    <a:pt x="170" y="292"/>
                  </a:lnTo>
                  <a:lnTo>
                    <a:pt x="189" y="291"/>
                  </a:lnTo>
                  <a:lnTo>
                    <a:pt x="179" y="305"/>
                  </a:lnTo>
                  <a:lnTo>
                    <a:pt x="171" y="315"/>
                  </a:lnTo>
                  <a:lnTo>
                    <a:pt x="177" y="319"/>
                  </a:lnTo>
                  <a:lnTo>
                    <a:pt x="165" y="332"/>
                  </a:lnTo>
                  <a:lnTo>
                    <a:pt x="167" y="339"/>
                  </a:lnTo>
                  <a:lnTo>
                    <a:pt x="161" y="344"/>
                  </a:lnTo>
                  <a:lnTo>
                    <a:pt x="135" y="333"/>
                  </a:lnTo>
                  <a:lnTo>
                    <a:pt x="95" y="349"/>
                  </a:lnTo>
                  <a:lnTo>
                    <a:pt x="98" y="354"/>
                  </a:lnTo>
                  <a:lnTo>
                    <a:pt x="117" y="351"/>
                  </a:lnTo>
                  <a:lnTo>
                    <a:pt x="110" y="375"/>
                  </a:lnTo>
                  <a:lnTo>
                    <a:pt x="113" y="379"/>
                  </a:lnTo>
                  <a:lnTo>
                    <a:pt x="102" y="391"/>
                  </a:lnTo>
                  <a:lnTo>
                    <a:pt x="54" y="400"/>
                  </a:lnTo>
                  <a:lnTo>
                    <a:pt x="57" y="419"/>
                  </a:lnTo>
                  <a:lnTo>
                    <a:pt x="66" y="420"/>
                  </a:lnTo>
                  <a:lnTo>
                    <a:pt x="81" y="415"/>
                  </a:lnTo>
                  <a:lnTo>
                    <a:pt x="81" y="428"/>
                  </a:lnTo>
                  <a:lnTo>
                    <a:pt x="89" y="435"/>
                  </a:lnTo>
                  <a:lnTo>
                    <a:pt x="97" y="432"/>
                  </a:lnTo>
                  <a:lnTo>
                    <a:pt x="103" y="452"/>
                  </a:lnTo>
                  <a:lnTo>
                    <a:pt x="118" y="456"/>
                  </a:lnTo>
                  <a:lnTo>
                    <a:pt x="145" y="446"/>
                  </a:lnTo>
                  <a:lnTo>
                    <a:pt x="115" y="471"/>
                  </a:lnTo>
                  <a:lnTo>
                    <a:pt x="78" y="462"/>
                  </a:lnTo>
                  <a:lnTo>
                    <a:pt x="0" y="505"/>
                  </a:lnTo>
                  <a:lnTo>
                    <a:pt x="16" y="514"/>
                  </a:lnTo>
                  <a:lnTo>
                    <a:pt x="41" y="501"/>
                  </a:lnTo>
                  <a:lnTo>
                    <a:pt x="75" y="521"/>
                  </a:lnTo>
                  <a:lnTo>
                    <a:pt x="90" y="501"/>
                  </a:lnTo>
                  <a:lnTo>
                    <a:pt x="117" y="502"/>
                  </a:lnTo>
                  <a:lnTo>
                    <a:pt x="125" y="519"/>
                  </a:lnTo>
                  <a:lnTo>
                    <a:pt x="143" y="522"/>
                  </a:lnTo>
                  <a:lnTo>
                    <a:pt x="143" y="517"/>
                  </a:lnTo>
                  <a:lnTo>
                    <a:pt x="169" y="519"/>
                  </a:lnTo>
                  <a:lnTo>
                    <a:pt x="171" y="513"/>
                  </a:lnTo>
                  <a:lnTo>
                    <a:pt x="185" y="521"/>
                  </a:lnTo>
                  <a:lnTo>
                    <a:pt x="186" y="529"/>
                  </a:lnTo>
                  <a:lnTo>
                    <a:pt x="214" y="533"/>
                  </a:lnTo>
                  <a:lnTo>
                    <a:pt x="221" y="538"/>
                  </a:lnTo>
                  <a:lnTo>
                    <a:pt x="256" y="538"/>
                  </a:lnTo>
                  <a:lnTo>
                    <a:pt x="276" y="529"/>
                  </a:lnTo>
                  <a:lnTo>
                    <a:pt x="278" y="518"/>
                  </a:lnTo>
                  <a:close/>
                </a:path>
              </a:pathLst>
            </a:custGeom>
            <a:solidFill>
              <a:srgbClr val="003398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501" name="Freeform 91"/>
            <p:cNvSpPr>
              <a:spLocks noChangeAspect="1"/>
            </p:cNvSpPr>
            <p:nvPr/>
          </p:nvSpPr>
          <p:spPr bwMode="auto">
            <a:xfrm>
              <a:off x="967" y="1795"/>
              <a:ext cx="101" cy="119"/>
            </a:xfrm>
            <a:custGeom>
              <a:avLst/>
              <a:gdLst>
                <a:gd name="T0" fmla="*/ 193 w 83"/>
                <a:gd name="T1" fmla="*/ 406 h 97"/>
                <a:gd name="T2" fmla="*/ 235 w 83"/>
                <a:gd name="T3" fmla="*/ 391 h 97"/>
                <a:gd name="T4" fmla="*/ 251 w 83"/>
                <a:gd name="T5" fmla="*/ 372 h 97"/>
                <a:gd name="T6" fmla="*/ 285 w 83"/>
                <a:gd name="T7" fmla="*/ 377 h 97"/>
                <a:gd name="T8" fmla="*/ 298 w 83"/>
                <a:gd name="T9" fmla="*/ 366 h 97"/>
                <a:gd name="T10" fmla="*/ 298 w 83"/>
                <a:gd name="T11" fmla="*/ 299 h 97"/>
                <a:gd name="T12" fmla="*/ 313 w 83"/>
                <a:gd name="T13" fmla="*/ 344 h 97"/>
                <a:gd name="T14" fmla="*/ 330 w 83"/>
                <a:gd name="T15" fmla="*/ 317 h 97"/>
                <a:gd name="T16" fmla="*/ 315 w 83"/>
                <a:gd name="T17" fmla="*/ 270 h 97"/>
                <a:gd name="T18" fmla="*/ 285 w 83"/>
                <a:gd name="T19" fmla="*/ 259 h 97"/>
                <a:gd name="T20" fmla="*/ 321 w 83"/>
                <a:gd name="T21" fmla="*/ 193 h 97"/>
                <a:gd name="T22" fmla="*/ 313 w 83"/>
                <a:gd name="T23" fmla="*/ 147 h 97"/>
                <a:gd name="T24" fmla="*/ 305 w 83"/>
                <a:gd name="T25" fmla="*/ 112 h 97"/>
                <a:gd name="T26" fmla="*/ 273 w 83"/>
                <a:gd name="T27" fmla="*/ 79 h 97"/>
                <a:gd name="T28" fmla="*/ 209 w 83"/>
                <a:gd name="T29" fmla="*/ 74 h 97"/>
                <a:gd name="T30" fmla="*/ 169 w 83"/>
                <a:gd name="T31" fmla="*/ 79 h 97"/>
                <a:gd name="T32" fmla="*/ 206 w 83"/>
                <a:gd name="T33" fmla="*/ 47 h 97"/>
                <a:gd name="T34" fmla="*/ 180 w 83"/>
                <a:gd name="T35" fmla="*/ 0 h 97"/>
                <a:gd name="T36" fmla="*/ 151 w 83"/>
                <a:gd name="T37" fmla="*/ 13 h 97"/>
                <a:gd name="T38" fmla="*/ 123 w 83"/>
                <a:gd name="T39" fmla="*/ 79 h 97"/>
                <a:gd name="T40" fmla="*/ 110 w 83"/>
                <a:gd name="T41" fmla="*/ 79 h 97"/>
                <a:gd name="T42" fmla="*/ 94 w 83"/>
                <a:gd name="T43" fmla="*/ 112 h 97"/>
                <a:gd name="T44" fmla="*/ 74 w 83"/>
                <a:gd name="T45" fmla="*/ 132 h 97"/>
                <a:gd name="T46" fmla="*/ 49 w 83"/>
                <a:gd name="T47" fmla="*/ 124 h 97"/>
                <a:gd name="T48" fmla="*/ 34 w 83"/>
                <a:gd name="T49" fmla="*/ 161 h 97"/>
                <a:gd name="T50" fmla="*/ 0 w 83"/>
                <a:gd name="T51" fmla="*/ 162 h 97"/>
                <a:gd name="T52" fmla="*/ 28 w 83"/>
                <a:gd name="T53" fmla="*/ 212 h 97"/>
                <a:gd name="T54" fmla="*/ 28 w 83"/>
                <a:gd name="T55" fmla="*/ 270 h 97"/>
                <a:gd name="T56" fmla="*/ 49 w 83"/>
                <a:gd name="T57" fmla="*/ 298 h 97"/>
                <a:gd name="T58" fmla="*/ 84 w 83"/>
                <a:gd name="T59" fmla="*/ 280 h 97"/>
                <a:gd name="T60" fmla="*/ 110 w 83"/>
                <a:gd name="T61" fmla="*/ 259 h 97"/>
                <a:gd name="T62" fmla="*/ 190 w 83"/>
                <a:gd name="T63" fmla="*/ 270 h 97"/>
                <a:gd name="T64" fmla="*/ 206 w 83"/>
                <a:gd name="T65" fmla="*/ 328 h 97"/>
                <a:gd name="T66" fmla="*/ 206 w 83"/>
                <a:gd name="T67" fmla="*/ 344 h 97"/>
                <a:gd name="T68" fmla="*/ 190 w 83"/>
                <a:gd name="T69" fmla="*/ 390 h 97"/>
                <a:gd name="T70" fmla="*/ 193 w 83"/>
                <a:gd name="T71" fmla="*/ 406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3" h="97">
                  <a:moveTo>
                    <a:pt x="49" y="97"/>
                  </a:moveTo>
                  <a:lnTo>
                    <a:pt x="60" y="94"/>
                  </a:lnTo>
                  <a:lnTo>
                    <a:pt x="63" y="89"/>
                  </a:lnTo>
                  <a:lnTo>
                    <a:pt x="72" y="90"/>
                  </a:lnTo>
                  <a:lnTo>
                    <a:pt x="76" y="87"/>
                  </a:lnTo>
                  <a:lnTo>
                    <a:pt x="76" y="72"/>
                  </a:lnTo>
                  <a:lnTo>
                    <a:pt x="79" y="82"/>
                  </a:lnTo>
                  <a:lnTo>
                    <a:pt x="83" y="75"/>
                  </a:lnTo>
                  <a:lnTo>
                    <a:pt x="80" y="64"/>
                  </a:lnTo>
                  <a:lnTo>
                    <a:pt x="72" y="62"/>
                  </a:lnTo>
                  <a:lnTo>
                    <a:pt x="81" y="46"/>
                  </a:lnTo>
                  <a:lnTo>
                    <a:pt x="79" y="35"/>
                  </a:lnTo>
                  <a:lnTo>
                    <a:pt x="77" y="27"/>
                  </a:lnTo>
                  <a:lnTo>
                    <a:pt x="69" y="19"/>
                  </a:lnTo>
                  <a:lnTo>
                    <a:pt x="53" y="18"/>
                  </a:lnTo>
                  <a:lnTo>
                    <a:pt x="43" y="19"/>
                  </a:lnTo>
                  <a:lnTo>
                    <a:pt x="52" y="11"/>
                  </a:lnTo>
                  <a:lnTo>
                    <a:pt x="45" y="0"/>
                  </a:lnTo>
                  <a:lnTo>
                    <a:pt x="39" y="3"/>
                  </a:lnTo>
                  <a:lnTo>
                    <a:pt x="31" y="19"/>
                  </a:lnTo>
                  <a:lnTo>
                    <a:pt x="28" y="19"/>
                  </a:lnTo>
                  <a:lnTo>
                    <a:pt x="24" y="27"/>
                  </a:lnTo>
                  <a:lnTo>
                    <a:pt x="19" y="32"/>
                  </a:lnTo>
                  <a:lnTo>
                    <a:pt x="12" y="30"/>
                  </a:lnTo>
                  <a:lnTo>
                    <a:pt x="9" y="38"/>
                  </a:lnTo>
                  <a:lnTo>
                    <a:pt x="0" y="39"/>
                  </a:lnTo>
                  <a:lnTo>
                    <a:pt x="7" y="51"/>
                  </a:lnTo>
                  <a:lnTo>
                    <a:pt x="7" y="64"/>
                  </a:lnTo>
                  <a:lnTo>
                    <a:pt x="12" y="71"/>
                  </a:lnTo>
                  <a:lnTo>
                    <a:pt x="21" y="67"/>
                  </a:lnTo>
                  <a:lnTo>
                    <a:pt x="28" y="62"/>
                  </a:lnTo>
                  <a:lnTo>
                    <a:pt x="48" y="64"/>
                  </a:lnTo>
                  <a:lnTo>
                    <a:pt x="52" y="78"/>
                  </a:lnTo>
                  <a:lnTo>
                    <a:pt x="52" y="82"/>
                  </a:lnTo>
                  <a:lnTo>
                    <a:pt x="48" y="93"/>
                  </a:lnTo>
                  <a:lnTo>
                    <a:pt x="49" y="97"/>
                  </a:lnTo>
                  <a:close/>
                </a:path>
              </a:pathLst>
            </a:custGeom>
            <a:solidFill>
              <a:srgbClr val="003398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502" name="Freeform 92"/>
            <p:cNvSpPr>
              <a:spLocks noChangeAspect="1"/>
            </p:cNvSpPr>
            <p:nvPr/>
          </p:nvSpPr>
          <p:spPr bwMode="auto">
            <a:xfrm>
              <a:off x="1358" y="1490"/>
              <a:ext cx="23" cy="56"/>
            </a:xfrm>
            <a:custGeom>
              <a:avLst/>
              <a:gdLst>
                <a:gd name="T0" fmla="*/ 61 w 19"/>
                <a:gd name="T1" fmla="*/ 0 h 46"/>
                <a:gd name="T2" fmla="*/ 40 w 19"/>
                <a:gd name="T3" fmla="*/ 13 h 46"/>
                <a:gd name="T4" fmla="*/ 33 w 19"/>
                <a:gd name="T5" fmla="*/ 69 h 46"/>
                <a:gd name="T6" fmla="*/ 12 w 19"/>
                <a:gd name="T7" fmla="*/ 74 h 46"/>
                <a:gd name="T8" fmla="*/ 0 w 19"/>
                <a:gd name="T9" fmla="*/ 94 h 46"/>
                <a:gd name="T10" fmla="*/ 27 w 19"/>
                <a:gd name="T11" fmla="*/ 102 h 46"/>
                <a:gd name="T12" fmla="*/ 0 w 19"/>
                <a:gd name="T13" fmla="*/ 183 h 46"/>
                <a:gd name="T14" fmla="*/ 40 w 19"/>
                <a:gd name="T15" fmla="*/ 151 h 46"/>
                <a:gd name="T16" fmla="*/ 48 w 19"/>
                <a:gd name="T17" fmla="*/ 123 h 46"/>
                <a:gd name="T18" fmla="*/ 53 w 19"/>
                <a:gd name="T19" fmla="*/ 122 h 46"/>
                <a:gd name="T20" fmla="*/ 53 w 19"/>
                <a:gd name="T21" fmla="*/ 94 h 46"/>
                <a:gd name="T22" fmla="*/ 74 w 19"/>
                <a:gd name="T23" fmla="*/ 60 h 46"/>
                <a:gd name="T24" fmla="*/ 53 w 19"/>
                <a:gd name="T25" fmla="*/ 41 h 46"/>
                <a:gd name="T26" fmla="*/ 61 w 19"/>
                <a:gd name="T27" fmla="*/ 0 h 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" h="46">
                  <a:moveTo>
                    <a:pt x="16" y="0"/>
                  </a:moveTo>
                  <a:lnTo>
                    <a:pt x="10" y="3"/>
                  </a:lnTo>
                  <a:lnTo>
                    <a:pt x="8" y="17"/>
                  </a:lnTo>
                  <a:lnTo>
                    <a:pt x="3" y="19"/>
                  </a:lnTo>
                  <a:lnTo>
                    <a:pt x="0" y="24"/>
                  </a:lnTo>
                  <a:lnTo>
                    <a:pt x="7" y="26"/>
                  </a:lnTo>
                  <a:lnTo>
                    <a:pt x="0" y="46"/>
                  </a:lnTo>
                  <a:lnTo>
                    <a:pt x="10" y="39"/>
                  </a:lnTo>
                  <a:lnTo>
                    <a:pt x="12" y="31"/>
                  </a:lnTo>
                  <a:lnTo>
                    <a:pt x="14" y="30"/>
                  </a:lnTo>
                  <a:lnTo>
                    <a:pt x="14" y="24"/>
                  </a:lnTo>
                  <a:lnTo>
                    <a:pt x="19" y="15"/>
                  </a:lnTo>
                  <a:lnTo>
                    <a:pt x="14" y="1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503" name="Freeform 93"/>
            <p:cNvSpPr>
              <a:spLocks noChangeAspect="1"/>
            </p:cNvSpPr>
            <p:nvPr/>
          </p:nvSpPr>
          <p:spPr bwMode="auto">
            <a:xfrm>
              <a:off x="1269" y="1575"/>
              <a:ext cx="21" cy="25"/>
            </a:xfrm>
            <a:custGeom>
              <a:avLst/>
              <a:gdLst>
                <a:gd name="T0" fmla="*/ 17 w 17"/>
                <a:gd name="T1" fmla="*/ 0 h 20"/>
                <a:gd name="T2" fmla="*/ 0 w 17"/>
                <a:gd name="T3" fmla="*/ 39 h 20"/>
                <a:gd name="T4" fmla="*/ 17 w 17"/>
                <a:gd name="T5" fmla="*/ 76 h 20"/>
                <a:gd name="T6" fmla="*/ 72 w 17"/>
                <a:gd name="T7" fmla="*/ 95 h 20"/>
                <a:gd name="T8" fmla="*/ 75 w 17"/>
                <a:gd name="T9" fmla="*/ 80 h 20"/>
                <a:gd name="T10" fmla="*/ 35 w 17"/>
                <a:gd name="T11" fmla="*/ 60 h 20"/>
                <a:gd name="T12" fmla="*/ 35 w 17"/>
                <a:gd name="T13" fmla="*/ 31 h 20"/>
                <a:gd name="T14" fmla="*/ 17 w 17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20">
                  <a:moveTo>
                    <a:pt x="4" y="0"/>
                  </a:moveTo>
                  <a:lnTo>
                    <a:pt x="0" y="8"/>
                  </a:lnTo>
                  <a:lnTo>
                    <a:pt x="4" y="16"/>
                  </a:lnTo>
                  <a:lnTo>
                    <a:pt x="16" y="20"/>
                  </a:lnTo>
                  <a:lnTo>
                    <a:pt x="17" y="17"/>
                  </a:lnTo>
                  <a:lnTo>
                    <a:pt x="8" y="12"/>
                  </a:lnTo>
                  <a:lnTo>
                    <a:pt x="8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504" name="Freeform 94"/>
            <p:cNvSpPr>
              <a:spLocks noChangeAspect="1"/>
            </p:cNvSpPr>
            <p:nvPr/>
          </p:nvSpPr>
          <p:spPr bwMode="auto">
            <a:xfrm>
              <a:off x="1103" y="1585"/>
              <a:ext cx="46" cy="39"/>
            </a:xfrm>
            <a:custGeom>
              <a:avLst/>
              <a:gdLst>
                <a:gd name="T0" fmla="*/ 145 w 38"/>
                <a:gd name="T1" fmla="*/ 0 h 32"/>
                <a:gd name="T2" fmla="*/ 70 w 38"/>
                <a:gd name="T3" fmla="*/ 16 h 32"/>
                <a:gd name="T4" fmla="*/ 64 w 38"/>
                <a:gd name="T5" fmla="*/ 35 h 32"/>
                <a:gd name="T6" fmla="*/ 40 w 38"/>
                <a:gd name="T7" fmla="*/ 16 h 32"/>
                <a:gd name="T8" fmla="*/ 2 w 38"/>
                <a:gd name="T9" fmla="*/ 63 h 32"/>
                <a:gd name="T10" fmla="*/ 18 w 38"/>
                <a:gd name="T11" fmla="*/ 88 h 32"/>
                <a:gd name="T12" fmla="*/ 1 w 38"/>
                <a:gd name="T13" fmla="*/ 107 h 32"/>
                <a:gd name="T14" fmla="*/ 0 w 38"/>
                <a:gd name="T15" fmla="*/ 130 h 32"/>
                <a:gd name="T16" fmla="*/ 22 w 38"/>
                <a:gd name="T17" fmla="*/ 122 h 32"/>
                <a:gd name="T18" fmla="*/ 53 w 38"/>
                <a:gd name="T19" fmla="*/ 100 h 32"/>
                <a:gd name="T20" fmla="*/ 70 w 38"/>
                <a:gd name="T21" fmla="*/ 110 h 32"/>
                <a:gd name="T22" fmla="*/ 109 w 38"/>
                <a:gd name="T23" fmla="*/ 89 h 32"/>
                <a:gd name="T24" fmla="*/ 93 w 38"/>
                <a:gd name="T25" fmla="*/ 63 h 32"/>
                <a:gd name="T26" fmla="*/ 109 w 38"/>
                <a:gd name="T27" fmla="*/ 63 h 32"/>
                <a:gd name="T28" fmla="*/ 137 w 38"/>
                <a:gd name="T29" fmla="*/ 52 h 32"/>
                <a:gd name="T30" fmla="*/ 125 w 38"/>
                <a:gd name="T31" fmla="*/ 40 h 32"/>
                <a:gd name="T32" fmla="*/ 145 w 38"/>
                <a:gd name="T33" fmla="*/ 0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" h="32">
                  <a:moveTo>
                    <a:pt x="38" y="0"/>
                  </a:moveTo>
                  <a:lnTo>
                    <a:pt x="18" y="4"/>
                  </a:lnTo>
                  <a:lnTo>
                    <a:pt x="17" y="9"/>
                  </a:lnTo>
                  <a:lnTo>
                    <a:pt x="10" y="4"/>
                  </a:lnTo>
                  <a:lnTo>
                    <a:pt x="2" y="16"/>
                  </a:lnTo>
                  <a:lnTo>
                    <a:pt x="5" y="21"/>
                  </a:lnTo>
                  <a:lnTo>
                    <a:pt x="1" y="26"/>
                  </a:lnTo>
                  <a:lnTo>
                    <a:pt x="0" y="32"/>
                  </a:lnTo>
                  <a:lnTo>
                    <a:pt x="6" y="30"/>
                  </a:lnTo>
                  <a:lnTo>
                    <a:pt x="14" y="25"/>
                  </a:lnTo>
                  <a:lnTo>
                    <a:pt x="18" y="28"/>
                  </a:lnTo>
                  <a:lnTo>
                    <a:pt x="28" y="22"/>
                  </a:lnTo>
                  <a:lnTo>
                    <a:pt x="25" y="16"/>
                  </a:lnTo>
                  <a:lnTo>
                    <a:pt x="28" y="16"/>
                  </a:lnTo>
                  <a:lnTo>
                    <a:pt x="36" y="13"/>
                  </a:lnTo>
                  <a:lnTo>
                    <a:pt x="33" y="1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505" name="Freeform 95"/>
            <p:cNvSpPr>
              <a:spLocks noChangeAspect="1"/>
            </p:cNvSpPr>
            <p:nvPr/>
          </p:nvSpPr>
          <p:spPr bwMode="auto">
            <a:xfrm>
              <a:off x="1081" y="1625"/>
              <a:ext cx="13" cy="11"/>
            </a:xfrm>
            <a:custGeom>
              <a:avLst/>
              <a:gdLst>
                <a:gd name="T0" fmla="*/ 2 w 11"/>
                <a:gd name="T1" fmla="*/ 0 h 9"/>
                <a:gd name="T2" fmla="*/ 0 w 11"/>
                <a:gd name="T3" fmla="*/ 1 h 9"/>
                <a:gd name="T4" fmla="*/ 11 w 11"/>
                <a:gd name="T5" fmla="*/ 29 h 9"/>
                <a:gd name="T6" fmla="*/ 25 w 11"/>
                <a:gd name="T7" fmla="*/ 35 h 9"/>
                <a:gd name="T8" fmla="*/ 35 w 11"/>
                <a:gd name="T9" fmla="*/ 20 h 9"/>
                <a:gd name="T10" fmla="*/ 35 w 11"/>
                <a:gd name="T11" fmla="*/ 1 h 9"/>
                <a:gd name="T12" fmla="*/ 2 w 11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9">
                  <a:moveTo>
                    <a:pt x="2" y="0"/>
                  </a:moveTo>
                  <a:lnTo>
                    <a:pt x="0" y="1"/>
                  </a:lnTo>
                  <a:lnTo>
                    <a:pt x="3" y="7"/>
                  </a:lnTo>
                  <a:lnTo>
                    <a:pt x="8" y="9"/>
                  </a:lnTo>
                  <a:lnTo>
                    <a:pt x="11" y="5"/>
                  </a:lnTo>
                  <a:lnTo>
                    <a:pt x="1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506" name="Freeform 96"/>
            <p:cNvSpPr>
              <a:spLocks noChangeAspect="1"/>
            </p:cNvSpPr>
            <p:nvPr/>
          </p:nvSpPr>
          <p:spPr bwMode="auto">
            <a:xfrm>
              <a:off x="1103" y="1640"/>
              <a:ext cx="30" cy="53"/>
            </a:xfrm>
            <a:custGeom>
              <a:avLst/>
              <a:gdLst>
                <a:gd name="T0" fmla="*/ 64 w 25"/>
                <a:gd name="T1" fmla="*/ 0 h 43"/>
                <a:gd name="T2" fmla="*/ 35 w 25"/>
                <a:gd name="T3" fmla="*/ 48 h 43"/>
                <a:gd name="T4" fmla="*/ 34 w 25"/>
                <a:gd name="T5" fmla="*/ 17 h 43"/>
                <a:gd name="T6" fmla="*/ 14 w 25"/>
                <a:gd name="T7" fmla="*/ 32 h 43"/>
                <a:gd name="T8" fmla="*/ 0 w 25"/>
                <a:gd name="T9" fmla="*/ 51 h 43"/>
                <a:gd name="T10" fmla="*/ 29 w 25"/>
                <a:gd name="T11" fmla="*/ 78 h 43"/>
                <a:gd name="T12" fmla="*/ 29 w 25"/>
                <a:gd name="T13" fmla="*/ 131 h 43"/>
                <a:gd name="T14" fmla="*/ 17 w 25"/>
                <a:gd name="T15" fmla="*/ 137 h 43"/>
                <a:gd name="T16" fmla="*/ 60 w 25"/>
                <a:gd name="T17" fmla="*/ 155 h 43"/>
                <a:gd name="T18" fmla="*/ 59 w 25"/>
                <a:gd name="T19" fmla="*/ 185 h 43"/>
                <a:gd name="T20" fmla="*/ 72 w 25"/>
                <a:gd name="T21" fmla="*/ 185 h 43"/>
                <a:gd name="T22" fmla="*/ 89 w 25"/>
                <a:gd name="T23" fmla="*/ 150 h 43"/>
                <a:gd name="T24" fmla="*/ 64 w 25"/>
                <a:gd name="T25" fmla="*/ 133 h 43"/>
                <a:gd name="T26" fmla="*/ 60 w 25"/>
                <a:gd name="T27" fmla="*/ 122 h 43"/>
                <a:gd name="T28" fmla="*/ 72 w 25"/>
                <a:gd name="T29" fmla="*/ 96 h 43"/>
                <a:gd name="T30" fmla="*/ 64 w 25"/>
                <a:gd name="T31" fmla="*/ 63 h 43"/>
                <a:gd name="T32" fmla="*/ 72 w 25"/>
                <a:gd name="T33" fmla="*/ 32 h 43"/>
                <a:gd name="T34" fmla="*/ 64 w 25"/>
                <a:gd name="T35" fmla="*/ 0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5" h="43">
                  <a:moveTo>
                    <a:pt x="18" y="0"/>
                  </a:moveTo>
                  <a:lnTo>
                    <a:pt x="10" y="11"/>
                  </a:lnTo>
                  <a:lnTo>
                    <a:pt x="9" y="4"/>
                  </a:lnTo>
                  <a:lnTo>
                    <a:pt x="4" y="7"/>
                  </a:lnTo>
                  <a:lnTo>
                    <a:pt x="0" y="12"/>
                  </a:lnTo>
                  <a:lnTo>
                    <a:pt x="8" y="18"/>
                  </a:lnTo>
                  <a:lnTo>
                    <a:pt x="8" y="30"/>
                  </a:lnTo>
                  <a:lnTo>
                    <a:pt x="5" y="32"/>
                  </a:lnTo>
                  <a:lnTo>
                    <a:pt x="17" y="36"/>
                  </a:lnTo>
                  <a:lnTo>
                    <a:pt x="16" y="43"/>
                  </a:lnTo>
                  <a:lnTo>
                    <a:pt x="20" y="43"/>
                  </a:lnTo>
                  <a:lnTo>
                    <a:pt x="25" y="35"/>
                  </a:lnTo>
                  <a:lnTo>
                    <a:pt x="18" y="31"/>
                  </a:lnTo>
                  <a:lnTo>
                    <a:pt x="17" y="28"/>
                  </a:lnTo>
                  <a:lnTo>
                    <a:pt x="20" y="22"/>
                  </a:lnTo>
                  <a:lnTo>
                    <a:pt x="18" y="15"/>
                  </a:lnTo>
                  <a:lnTo>
                    <a:pt x="20" y="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507" name="Freeform 97"/>
            <p:cNvSpPr>
              <a:spLocks noChangeAspect="1"/>
            </p:cNvSpPr>
            <p:nvPr/>
          </p:nvSpPr>
          <p:spPr bwMode="auto">
            <a:xfrm>
              <a:off x="1086" y="1723"/>
              <a:ext cx="24" cy="25"/>
            </a:xfrm>
            <a:custGeom>
              <a:avLst/>
              <a:gdLst>
                <a:gd name="T0" fmla="*/ 53 w 20"/>
                <a:gd name="T1" fmla="*/ 0 h 20"/>
                <a:gd name="T2" fmla="*/ 29 w 20"/>
                <a:gd name="T3" fmla="*/ 0 h 20"/>
                <a:gd name="T4" fmla="*/ 24 w 20"/>
                <a:gd name="T5" fmla="*/ 20 h 20"/>
                <a:gd name="T6" fmla="*/ 35 w 20"/>
                <a:gd name="T7" fmla="*/ 36 h 20"/>
                <a:gd name="T8" fmla="*/ 35 w 20"/>
                <a:gd name="T9" fmla="*/ 75 h 20"/>
                <a:gd name="T10" fmla="*/ 0 w 20"/>
                <a:gd name="T11" fmla="*/ 75 h 20"/>
                <a:gd name="T12" fmla="*/ 24 w 20"/>
                <a:gd name="T13" fmla="*/ 95 h 20"/>
                <a:gd name="T14" fmla="*/ 42 w 20"/>
                <a:gd name="T15" fmla="*/ 95 h 20"/>
                <a:gd name="T16" fmla="*/ 71 w 20"/>
                <a:gd name="T17" fmla="*/ 95 h 20"/>
                <a:gd name="T18" fmla="*/ 72 w 20"/>
                <a:gd name="T19" fmla="*/ 76 h 20"/>
                <a:gd name="T20" fmla="*/ 53 w 20"/>
                <a:gd name="T21" fmla="*/ 0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" h="20">
                  <a:moveTo>
                    <a:pt x="15" y="0"/>
                  </a:moveTo>
                  <a:lnTo>
                    <a:pt x="8" y="0"/>
                  </a:lnTo>
                  <a:lnTo>
                    <a:pt x="7" y="4"/>
                  </a:lnTo>
                  <a:lnTo>
                    <a:pt x="10" y="7"/>
                  </a:lnTo>
                  <a:lnTo>
                    <a:pt x="10" y="15"/>
                  </a:lnTo>
                  <a:lnTo>
                    <a:pt x="0" y="15"/>
                  </a:lnTo>
                  <a:lnTo>
                    <a:pt x="7" y="20"/>
                  </a:lnTo>
                  <a:lnTo>
                    <a:pt x="12" y="20"/>
                  </a:lnTo>
                  <a:lnTo>
                    <a:pt x="19" y="20"/>
                  </a:lnTo>
                  <a:lnTo>
                    <a:pt x="20" y="1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508" name="Freeform 98"/>
            <p:cNvSpPr>
              <a:spLocks noChangeAspect="1"/>
            </p:cNvSpPr>
            <p:nvPr/>
          </p:nvSpPr>
          <p:spPr bwMode="auto">
            <a:xfrm>
              <a:off x="1060" y="1776"/>
              <a:ext cx="21" cy="17"/>
            </a:xfrm>
            <a:custGeom>
              <a:avLst/>
              <a:gdLst>
                <a:gd name="T0" fmla="*/ 72 w 17"/>
                <a:gd name="T1" fmla="*/ 0 h 14"/>
                <a:gd name="T2" fmla="*/ 35 w 17"/>
                <a:gd name="T3" fmla="*/ 0 h 14"/>
                <a:gd name="T4" fmla="*/ 0 w 17"/>
                <a:gd name="T5" fmla="*/ 33 h 14"/>
                <a:gd name="T6" fmla="*/ 35 w 17"/>
                <a:gd name="T7" fmla="*/ 16 h 14"/>
                <a:gd name="T8" fmla="*/ 35 w 17"/>
                <a:gd name="T9" fmla="*/ 53 h 14"/>
                <a:gd name="T10" fmla="*/ 65 w 17"/>
                <a:gd name="T11" fmla="*/ 53 h 14"/>
                <a:gd name="T12" fmla="*/ 75 w 17"/>
                <a:gd name="T13" fmla="*/ 33 h 14"/>
                <a:gd name="T14" fmla="*/ 72 w 17"/>
                <a:gd name="T15" fmla="*/ 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14">
                  <a:moveTo>
                    <a:pt x="16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8" y="4"/>
                  </a:lnTo>
                  <a:lnTo>
                    <a:pt x="8" y="14"/>
                  </a:lnTo>
                  <a:lnTo>
                    <a:pt x="15" y="14"/>
                  </a:lnTo>
                  <a:lnTo>
                    <a:pt x="17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509" name="Freeform 99"/>
            <p:cNvSpPr>
              <a:spLocks noChangeAspect="1"/>
            </p:cNvSpPr>
            <p:nvPr/>
          </p:nvSpPr>
          <p:spPr bwMode="auto">
            <a:xfrm>
              <a:off x="1083" y="1767"/>
              <a:ext cx="20" cy="17"/>
            </a:xfrm>
            <a:custGeom>
              <a:avLst/>
              <a:gdLst>
                <a:gd name="T0" fmla="*/ 76 w 16"/>
                <a:gd name="T1" fmla="*/ 0 h 14"/>
                <a:gd name="T2" fmla="*/ 39 w 16"/>
                <a:gd name="T3" fmla="*/ 2 h 14"/>
                <a:gd name="T4" fmla="*/ 31 w 16"/>
                <a:gd name="T5" fmla="*/ 28 h 14"/>
                <a:gd name="T6" fmla="*/ 1 w 16"/>
                <a:gd name="T7" fmla="*/ 40 h 14"/>
                <a:gd name="T8" fmla="*/ 0 w 16"/>
                <a:gd name="T9" fmla="*/ 53 h 14"/>
                <a:gd name="T10" fmla="*/ 31 w 16"/>
                <a:gd name="T11" fmla="*/ 53 h 14"/>
                <a:gd name="T12" fmla="*/ 76 w 16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4">
                  <a:moveTo>
                    <a:pt x="16" y="0"/>
                  </a:moveTo>
                  <a:lnTo>
                    <a:pt x="8" y="2"/>
                  </a:lnTo>
                  <a:lnTo>
                    <a:pt x="6" y="7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510" name="Freeform 100"/>
            <p:cNvSpPr>
              <a:spLocks noChangeAspect="1"/>
            </p:cNvSpPr>
            <p:nvPr/>
          </p:nvSpPr>
          <p:spPr bwMode="auto">
            <a:xfrm>
              <a:off x="1103" y="1805"/>
              <a:ext cx="11" cy="20"/>
            </a:xfrm>
            <a:custGeom>
              <a:avLst/>
              <a:gdLst>
                <a:gd name="T0" fmla="*/ 16 w 9"/>
                <a:gd name="T1" fmla="*/ 0 h 16"/>
                <a:gd name="T2" fmla="*/ 0 w 9"/>
                <a:gd name="T3" fmla="*/ 36 h 16"/>
                <a:gd name="T4" fmla="*/ 0 w 9"/>
                <a:gd name="T5" fmla="*/ 76 h 16"/>
                <a:gd name="T6" fmla="*/ 16 w 9"/>
                <a:gd name="T7" fmla="*/ 76 h 16"/>
                <a:gd name="T8" fmla="*/ 35 w 9"/>
                <a:gd name="T9" fmla="*/ 13 h 16"/>
                <a:gd name="T10" fmla="*/ 16 w 9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16">
                  <a:moveTo>
                    <a:pt x="4" y="0"/>
                  </a:moveTo>
                  <a:lnTo>
                    <a:pt x="0" y="7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9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511" name="Freeform 101"/>
            <p:cNvSpPr>
              <a:spLocks noChangeAspect="1"/>
            </p:cNvSpPr>
            <p:nvPr/>
          </p:nvSpPr>
          <p:spPr bwMode="auto">
            <a:xfrm>
              <a:off x="1084" y="1915"/>
              <a:ext cx="30" cy="20"/>
            </a:xfrm>
            <a:custGeom>
              <a:avLst/>
              <a:gdLst>
                <a:gd name="T0" fmla="*/ 95 w 24"/>
                <a:gd name="T1" fmla="*/ 0 h 16"/>
                <a:gd name="T2" fmla="*/ 56 w 24"/>
                <a:gd name="T3" fmla="*/ 25 h 16"/>
                <a:gd name="T4" fmla="*/ 0 w 24"/>
                <a:gd name="T5" fmla="*/ 75 h 16"/>
                <a:gd name="T6" fmla="*/ 36 w 24"/>
                <a:gd name="T7" fmla="*/ 76 h 16"/>
                <a:gd name="T8" fmla="*/ 61 w 24"/>
                <a:gd name="T9" fmla="*/ 75 h 16"/>
                <a:gd name="T10" fmla="*/ 118 w 24"/>
                <a:gd name="T11" fmla="*/ 16 h 16"/>
                <a:gd name="T12" fmla="*/ 95 w 24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16">
                  <a:moveTo>
                    <a:pt x="20" y="0"/>
                  </a:moveTo>
                  <a:lnTo>
                    <a:pt x="11" y="5"/>
                  </a:lnTo>
                  <a:lnTo>
                    <a:pt x="0" y="15"/>
                  </a:lnTo>
                  <a:lnTo>
                    <a:pt x="7" y="16"/>
                  </a:lnTo>
                  <a:lnTo>
                    <a:pt x="13" y="15"/>
                  </a:lnTo>
                  <a:lnTo>
                    <a:pt x="24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512" name="Freeform 102"/>
            <p:cNvSpPr>
              <a:spLocks noChangeAspect="1"/>
            </p:cNvSpPr>
            <p:nvPr/>
          </p:nvSpPr>
          <p:spPr bwMode="auto">
            <a:xfrm>
              <a:off x="1962" y="2497"/>
              <a:ext cx="270" cy="144"/>
            </a:xfrm>
            <a:custGeom>
              <a:avLst/>
              <a:gdLst>
                <a:gd name="T0" fmla="*/ 29 w 221"/>
                <a:gd name="T1" fmla="*/ 389 h 118"/>
                <a:gd name="T2" fmla="*/ 145 w 221"/>
                <a:gd name="T3" fmla="*/ 477 h 118"/>
                <a:gd name="T4" fmla="*/ 255 w 221"/>
                <a:gd name="T5" fmla="*/ 477 h 118"/>
                <a:gd name="T6" fmla="*/ 298 w 221"/>
                <a:gd name="T7" fmla="*/ 415 h 118"/>
                <a:gd name="T8" fmla="*/ 439 w 221"/>
                <a:gd name="T9" fmla="*/ 364 h 118"/>
                <a:gd name="T10" fmla="*/ 492 w 221"/>
                <a:gd name="T11" fmla="*/ 380 h 118"/>
                <a:gd name="T12" fmla="*/ 561 w 221"/>
                <a:gd name="T13" fmla="*/ 349 h 118"/>
                <a:gd name="T14" fmla="*/ 574 w 221"/>
                <a:gd name="T15" fmla="*/ 314 h 118"/>
                <a:gd name="T16" fmla="*/ 626 w 221"/>
                <a:gd name="T17" fmla="*/ 286 h 118"/>
                <a:gd name="T18" fmla="*/ 674 w 221"/>
                <a:gd name="T19" fmla="*/ 286 h 118"/>
                <a:gd name="T20" fmla="*/ 711 w 221"/>
                <a:gd name="T21" fmla="*/ 282 h 118"/>
                <a:gd name="T22" fmla="*/ 754 w 221"/>
                <a:gd name="T23" fmla="*/ 290 h 118"/>
                <a:gd name="T24" fmla="*/ 808 w 221"/>
                <a:gd name="T25" fmla="*/ 331 h 118"/>
                <a:gd name="T26" fmla="*/ 842 w 221"/>
                <a:gd name="T27" fmla="*/ 319 h 118"/>
                <a:gd name="T28" fmla="*/ 897 w 221"/>
                <a:gd name="T29" fmla="*/ 133 h 118"/>
                <a:gd name="T30" fmla="*/ 856 w 221"/>
                <a:gd name="T31" fmla="*/ 109 h 118"/>
                <a:gd name="T32" fmla="*/ 775 w 221"/>
                <a:gd name="T33" fmla="*/ 49 h 118"/>
                <a:gd name="T34" fmla="*/ 691 w 221"/>
                <a:gd name="T35" fmla="*/ 60 h 118"/>
                <a:gd name="T36" fmla="*/ 655 w 221"/>
                <a:gd name="T37" fmla="*/ 77 h 118"/>
                <a:gd name="T38" fmla="*/ 626 w 221"/>
                <a:gd name="T39" fmla="*/ 60 h 118"/>
                <a:gd name="T40" fmla="*/ 566 w 221"/>
                <a:gd name="T41" fmla="*/ 60 h 118"/>
                <a:gd name="T42" fmla="*/ 514 w 221"/>
                <a:gd name="T43" fmla="*/ 115 h 118"/>
                <a:gd name="T44" fmla="*/ 419 w 221"/>
                <a:gd name="T45" fmla="*/ 13 h 118"/>
                <a:gd name="T46" fmla="*/ 359 w 221"/>
                <a:gd name="T47" fmla="*/ 35 h 118"/>
                <a:gd name="T48" fmla="*/ 294 w 221"/>
                <a:gd name="T49" fmla="*/ 0 h 118"/>
                <a:gd name="T50" fmla="*/ 294 w 221"/>
                <a:gd name="T51" fmla="*/ 1 h 118"/>
                <a:gd name="T52" fmla="*/ 270 w 221"/>
                <a:gd name="T53" fmla="*/ 49 h 118"/>
                <a:gd name="T54" fmla="*/ 241 w 221"/>
                <a:gd name="T55" fmla="*/ 60 h 118"/>
                <a:gd name="T56" fmla="*/ 237 w 221"/>
                <a:gd name="T57" fmla="*/ 109 h 118"/>
                <a:gd name="T58" fmla="*/ 122 w 221"/>
                <a:gd name="T59" fmla="*/ 160 h 118"/>
                <a:gd name="T60" fmla="*/ 89 w 221"/>
                <a:gd name="T61" fmla="*/ 183 h 118"/>
                <a:gd name="T62" fmla="*/ 43 w 221"/>
                <a:gd name="T63" fmla="*/ 160 h 118"/>
                <a:gd name="T64" fmla="*/ 0 w 221"/>
                <a:gd name="T65" fmla="*/ 234 h 118"/>
                <a:gd name="T66" fmla="*/ 0 w 221"/>
                <a:gd name="T67" fmla="*/ 234 h 118"/>
                <a:gd name="T68" fmla="*/ 13 w 221"/>
                <a:gd name="T69" fmla="*/ 340 h 118"/>
                <a:gd name="T70" fmla="*/ 29 w 221"/>
                <a:gd name="T71" fmla="*/ 389 h 1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1" h="118">
                  <a:moveTo>
                    <a:pt x="7" y="96"/>
                  </a:moveTo>
                  <a:lnTo>
                    <a:pt x="35" y="118"/>
                  </a:lnTo>
                  <a:lnTo>
                    <a:pt x="63" y="118"/>
                  </a:lnTo>
                  <a:lnTo>
                    <a:pt x="74" y="103"/>
                  </a:lnTo>
                  <a:lnTo>
                    <a:pt x="108" y="90"/>
                  </a:lnTo>
                  <a:lnTo>
                    <a:pt x="121" y="94"/>
                  </a:lnTo>
                  <a:lnTo>
                    <a:pt x="138" y="87"/>
                  </a:lnTo>
                  <a:lnTo>
                    <a:pt x="142" y="78"/>
                  </a:lnTo>
                  <a:lnTo>
                    <a:pt x="154" y="71"/>
                  </a:lnTo>
                  <a:lnTo>
                    <a:pt x="166" y="71"/>
                  </a:lnTo>
                  <a:lnTo>
                    <a:pt x="175" y="70"/>
                  </a:lnTo>
                  <a:lnTo>
                    <a:pt x="186" y="72"/>
                  </a:lnTo>
                  <a:lnTo>
                    <a:pt x="199" y="82"/>
                  </a:lnTo>
                  <a:lnTo>
                    <a:pt x="207" y="79"/>
                  </a:lnTo>
                  <a:lnTo>
                    <a:pt x="221" y="33"/>
                  </a:lnTo>
                  <a:lnTo>
                    <a:pt x="211" y="27"/>
                  </a:lnTo>
                  <a:lnTo>
                    <a:pt x="191" y="12"/>
                  </a:lnTo>
                  <a:lnTo>
                    <a:pt x="170" y="15"/>
                  </a:lnTo>
                  <a:lnTo>
                    <a:pt x="161" y="20"/>
                  </a:lnTo>
                  <a:lnTo>
                    <a:pt x="154" y="15"/>
                  </a:lnTo>
                  <a:lnTo>
                    <a:pt x="139" y="15"/>
                  </a:lnTo>
                  <a:lnTo>
                    <a:pt x="127" y="29"/>
                  </a:lnTo>
                  <a:lnTo>
                    <a:pt x="103" y="3"/>
                  </a:lnTo>
                  <a:lnTo>
                    <a:pt x="88" y="9"/>
                  </a:lnTo>
                  <a:lnTo>
                    <a:pt x="72" y="0"/>
                  </a:lnTo>
                  <a:lnTo>
                    <a:pt x="72" y="1"/>
                  </a:lnTo>
                  <a:lnTo>
                    <a:pt x="66" y="12"/>
                  </a:lnTo>
                  <a:lnTo>
                    <a:pt x="59" y="15"/>
                  </a:lnTo>
                  <a:lnTo>
                    <a:pt x="58" y="27"/>
                  </a:lnTo>
                  <a:lnTo>
                    <a:pt x="30" y="39"/>
                  </a:lnTo>
                  <a:lnTo>
                    <a:pt x="22" y="46"/>
                  </a:lnTo>
                  <a:lnTo>
                    <a:pt x="11" y="39"/>
                  </a:lnTo>
                  <a:lnTo>
                    <a:pt x="0" y="58"/>
                  </a:lnTo>
                  <a:lnTo>
                    <a:pt x="3" y="84"/>
                  </a:lnTo>
                  <a:lnTo>
                    <a:pt x="7" y="96"/>
                  </a:lnTo>
                  <a:close/>
                </a:path>
              </a:pathLst>
            </a:custGeom>
            <a:solidFill>
              <a:srgbClr val="003399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513" name="Rectangle 103"/>
            <p:cNvSpPr>
              <a:spLocks noChangeAspect="1" noChangeArrowheads="1"/>
            </p:cNvSpPr>
            <p:nvPr/>
          </p:nvSpPr>
          <p:spPr bwMode="auto">
            <a:xfrm>
              <a:off x="2130" y="3521"/>
              <a:ext cx="536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DD9E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r>
                <a:rPr lang="en-US" sz="600">
                  <a:solidFill>
                    <a:srgbClr val="808080"/>
                  </a:solidFill>
                </a:rPr>
                <a:t>(c) grafikdienst.com</a:t>
              </a:r>
            </a:p>
          </p:txBody>
        </p:sp>
        <p:sp>
          <p:nvSpPr>
            <p:cNvPr id="17514" name="Oval 104"/>
            <p:cNvSpPr>
              <a:spLocks noChangeArrowheads="1"/>
            </p:cNvSpPr>
            <p:nvPr/>
          </p:nvSpPr>
          <p:spPr bwMode="auto">
            <a:xfrm>
              <a:off x="1753" y="2115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15" name="Oval 105"/>
            <p:cNvSpPr>
              <a:spLocks noChangeArrowheads="1"/>
            </p:cNvSpPr>
            <p:nvPr/>
          </p:nvSpPr>
          <p:spPr bwMode="auto">
            <a:xfrm>
              <a:off x="1771" y="2169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16" name="Oval 106"/>
            <p:cNvSpPr>
              <a:spLocks noChangeArrowheads="1"/>
            </p:cNvSpPr>
            <p:nvPr/>
          </p:nvSpPr>
          <p:spPr bwMode="auto">
            <a:xfrm>
              <a:off x="1651" y="2173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17" name="Oval 107"/>
            <p:cNvSpPr>
              <a:spLocks noChangeArrowheads="1"/>
            </p:cNvSpPr>
            <p:nvPr/>
          </p:nvSpPr>
          <p:spPr bwMode="auto">
            <a:xfrm>
              <a:off x="1667" y="2226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18" name="Oval 108"/>
            <p:cNvSpPr>
              <a:spLocks noChangeArrowheads="1"/>
            </p:cNvSpPr>
            <p:nvPr/>
          </p:nvSpPr>
          <p:spPr bwMode="auto">
            <a:xfrm>
              <a:off x="1811" y="2330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19" name="Oval 109"/>
            <p:cNvSpPr>
              <a:spLocks noChangeArrowheads="1"/>
            </p:cNvSpPr>
            <p:nvPr/>
          </p:nvSpPr>
          <p:spPr bwMode="auto">
            <a:xfrm>
              <a:off x="1536" y="2236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20" name="Oval 110"/>
            <p:cNvSpPr>
              <a:spLocks noChangeArrowheads="1"/>
            </p:cNvSpPr>
            <p:nvPr/>
          </p:nvSpPr>
          <p:spPr bwMode="auto">
            <a:xfrm>
              <a:off x="1492" y="2260"/>
              <a:ext cx="56" cy="56"/>
            </a:xfrm>
            <a:prstGeom prst="ellipse">
              <a:avLst/>
            </a:prstGeom>
            <a:solidFill>
              <a:srgbClr val="F5841F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21" name="Oval 111"/>
            <p:cNvSpPr>
              <a:spLocks noChangeArrowheads="1"/>
            </p:cNvSpPr>
            <p:nvPr/>
          </p:nvSpPr>
          <p:spPr bwMode="auto">
            <a:xfrm>
              <a:off x="1518" y="2519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22" name="Oval 112"/>
            <p:cNvSpPr>
              <a:spLocks noChangeArrowheads="1"/>
            </p:cNvSpPr>
            <p:nvPr/>
          </p:nvSpPr>
          <p:spPr bwMode="auto">
            <a:xfrm>
              <a:off x="1505" y="2554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23" name="Oval 113"/>
            <p:cNvSpPr>
              <a:spLocks noChangeArrowheads="1"/>
            </p:cNvSpPr>
            <p:nvPr/>
          </p:nvSpPr>
          <p:spPr bwMode="auto">
            <a:xfrm>
              <a:off x="1597" y="2576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24" name="Oval 114"/>
            <p:cNvSpPr>
              <a:spLocks noChangeArrowheads="1"/>
            </p:cNvSpPr>
            <p:nvPr/>
          </p:nvSpPr>
          <p:spPr bwMode="auto">
            <a:xfrm>
              <a:off x="1702" y="2537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25" name="Oval 115"/>
            <p:cNvSpPr>
              <a:spLocks noChangeArrowheads="1"/>
            </p:cNvSpPr>
            <p:nvPr/>
          </p:nvSpPr>
          <p:spPr bwMode="auto">
            <a:xfrm>
              <a:off x="1724" y="2150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26" name="Oval 116"/>
            <p:cNvSpPr>
              <a:spLocks noChangeArrowheads="1"/>
            </p:cNvSpPr>
            <p:nvPr/>
          </p:nvSpPr>
          <p:spPr bwMode="auto">
            <a:xfrm>
              <a:off x="1740" y="2203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27" name="Oval 117"/>
            <p:cNvSpPr>
              <a:spLocks noChangeArrowheads="1"/>
            </p:cNvSpPr>
            <p:nvPr/>
          </p:nvSpPr>
          <p:spPr bwMode="auto">
            <a:xfrm>
              <a:off x="1786" y="2251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28" name="Oval 118"/>
            <p:cNvSpPr>
              <a:spLocks noChangeArrowheads="1"/>
            </p:cNvSpPr>
            <p:nvPr/>
          </p:nvSpPr>
          <p:spPr bwMode="auto">
            <a:xfrm>
              <a:off x="1761" y="2301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29" name="Oval 119"/>
            <p:cNvSpPr>
              <a:spLocks noChangeArrowheads="1"/>
            </p:cNvSpPr>
            <p:nvPr/>
          </p:nvSpPr>
          <p:spPr bwMode="auto">
            <a:xfrm>
              <a:off x="1724" y="2300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30" name="Oval 120"/>
            <p:cNvSpPr>
              <a:spLocks noChangeArrowheads="1"/>
            </p:cNvSpPr>
            <p:nvPr/>
          </p:nvSpPr>
          <p:spPr bwMode="auto">
            <a:xfrm>
              <a:off x="1692" y="2344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31" name="Oval 121"/>
            <p:cNvSpPr>
              <a:spLocks noChangeArrowheads="1"/>
            </p:cNvSpPr>
            <p:nvPr/>
          </p:nvSpPr>
          <p:spPr bwMode="auto">
            <a:xfrm>
              <a:off x="1655" y="2345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32" name="Oval 122"/>
            <p:cNvSpPr>
              <a:spLocks noChangeArrowheads="1"/>
            </p:cNvSpPr>
            <p:nvPr/>
          </p:nvSpPr>
          <p:spPr bwMode="auto">
            <a:xfrm>
              <a:off x="1633" y="2379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33" name="Oval 123"/>
            <p:cNvSpPr>
              <a:spLocks noChangeArrowheads="1"/>
            </p:cNvSpPr>
            <p:nvPr/>
          </p:nvSpPr>
          <p:spPr bwMode="auto">
            <a:xfrm>
              <a:off x="1593" y="2356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34" name="Oval 124"/>
            <p:cNvSpPr>
              <a:spLocks noChangeArrowheads="1"/>
            </p:cNvSpPr>
            <p:nvPr/>
          </p:nvSpPr>
          <p:spPr bwMode="auto">
            <a:xfrm>
              <a:off x="1585" y="2388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35" name="Oval 125"/>
            <p:cNvSpPr>
              <a:spLocks noChangeArrowheads="1"/>
            </p:cNvSpPr>
            <p:nvPr/>
          </p:nvSpPr>
          <p:spPr bwMode="auto">
            <a:xfrm>
              <a:off x="1572" y="2423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36" name="Oval 126"/>
            <p:cNvSpPr>
              <a:spLocks noChangeArrowheads="1"/>
            </p:cNvSpPr>
            <p:nvPr/>
          </p:nvSpPr>
          <p:spPr bwMode="auto">
            <a:xfrm>
              <a:off x="1631" y="2503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37" name="Oval 127"/>
            <p:cNvSpPr>
              <a:spLocks noChangeArrowheads="1"/>
            </p:cNvSpPr>
            <p:nvPr/>
          </p:nvSpPr>
          <p:spPr bwMode="auto">
            <a:xfrm>
              <a:off x="1594" y="2502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38" name="Oval 128"/>
            <p:cNvSpPr>
              <a:spLocks noChangeArrowheads="1"/>
            </p:cNvSpPr>
            <p:nvPr/>
          </p:nvSpPr>
          <p:spPr bwMode="auto">
            <a:xfrm>
              <a:off x="1576" y="2465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39" name="Oval 129"/>
            <p:cNvSpPr>
              <a:spLocks noChangeArrowheads="1"/>
            </p:cNvSpPr>
            <p:nvPr/>
          </p:nvSpPr>
          <p:spPr bwMode="auto">
            <a:xfrm>
              <a:off x="1322" y="2863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40" name="Oval 130"/>
            <p:cNvSpPr>
              <a:spLocks noChangeArrowheads="1"/>
            </p:cNvSpPr>
            <p:nvPr/>
          </p:nvSpPr>
          <p:spPr bwMode="auto">
            <a:xfrm>
              <a:off x="1039" y="2824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41" name="Oval 131"/>
            <p:cNvSpPr>
              <a:spLocks noChangeArrowheads="1"/>
            </p:cNvSpPr>
            <p:nvPr/>
          </p:nvSpPr>
          <p:spPr bwMode="auto">
            <a:xfrm>
              <a:off x="1134" y="2825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42" name="Oval 132"/>
            <p:cNvSpPr>
              <a:spLocks noChangeArrowheads="1"/>
            </p:cNvSpPr>
            <p:nvPr/>
          </p:nvSpPr>
          <p:spPr bwMode="auto">
            <a:xfrm>
              <a:off x="1338" y="2773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43" name="Oval 133"/>
            <p:cNvSpPr>
              <a:spLocks noChangeArrowheads="1"/>
            </p:cNvSpPr>
            <p:nvPr/>
          </p:nvSpPr>
          <p:spPr bwMode="auto">
            <a:xfrm>
              <a:off x="1256" y="2746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44" name="Oval 134"/>
            <p:cNvSpPr>
              <a:spLocks noChangeArrowheads="1"/>
            </p:cNvSpPr>
            <p:nvPr/>
          </p:nvSpPr>
          <p:spPr bwMode="auto">
            <a:xfrm>
              <a:off x="1195" y="2695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45" name="Oval 135"/>
            <p:cNvSpPr>
              <a:spLocks noChangeArrowheads="1"/>
            </p:cNvSpPr>
            <p:nvPr/>
          </p:nvSpPr>
          <p:spPr bwMode="auto">
            <a:xfrm>
              <a:off x="1368" y="2707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46" name="Oval 136"/>
            <p:cNvSpPr>
              <a:spLocks noChangeArrowheads="1"/>
            </p:cNvSpPr>
            <p:nvPr/>
          </p:nvSpPr>
          <p:spPr bwMode="auto">
            <a:xfrm>
              <a:off x="1302" y="2668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47" name="Oval 137"/>
            <p:cNvSpPr>
              <a:spLocks noChangeArrowheads="1"/>
            </p:cNvSpPr>
            <p:nvPr/>
          </p:nvSpPr>
          <p:spPr bwMode="auto">
            <a:xfrm>
              <a:off x="1109" y="2557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48" name="Oval 138"/>
            <p:cNvSpPr>
              <a:spLocks noChangeArrowheads="1"/>
            </p:cNvSpPr>
            <p:nvPr/>
          </p:nvSpPr>
          <p:spPr bwMode="auto">
            <a:xfrm>
              <a:off x="1382" y="2516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49" name="Oval 139"/>
            <p:cNvSpPr>
              <a:spLocks noChangeArrowheads="1"/>
            </p:cNvSpPr>
            <p:nvPr/>
          </p:nvSpPr>
          <p:spPr bwMode="auto">
            <a:xfrm>
              <a:off x="1220" y="2410"/>
              <a:ext cx="56" cy="56"/>
            </a:xfrm>
            <a:prstGeom prst="ellipse">
              <a:avLst/>
            </a:prstGeom>
            <a:solidFill>
              <a:srgbClr val="FF6633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50" name="Oval 140"/>
            <p:cNvSpPr>
              <a:spLocks noChangeArrowheads="1"/>
            </p:cNvSpPr>
            <p:nvPr/>
          </p:nvSpPr>
          <p:spPr bwMode="auto">
            <a:xfrm>
              <a:off x="2284" y="1896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51" name="Oval 141"/>
            <p:cNvSpPr>
              <a:spLocks noChangeArrowheads="1"/>
            </p:cNvSpPr>
            <p:nvPr/>
          </p:nvSpPr>
          <p:spPr bwMode="auto">
            <a:xfrm>
              <a:off x="2333" y="1694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52" name="Oval 142"/>
            <p:cNvSpPr>
              <a:spLocks noChangeArrowheads="1"/>
            </p:cNvSpPr>
            <p:nvPr/>
          </p:nvSpPr>
          <p:spPr bwMode="auto">
            <a:xfrm>
              <a:off x="2310" y="1248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53" name="Oval 143"/>
            <p:cNvSpPr>
              <a:spLocks noChangeArrowheads="1"/>
            </p:cNvSpPr>
            <p:nvPr/>
          </p:nvSpPr>
          <p:spPr bwMode="auto">
            <a:xfrm>
              <a:off x="2200" y="1605"/>
              <a:ext cx="56" cy="56"/>
            </a:xfrm>
            <a:prstGeom prst="ellipse">
              <a:avLst/>
            </a:prstGeom>
            <a:solidFill>
              <a:srgbClr val="F5841F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54" name="Oval 144"/>
            <p:cNvSpPr>
              <a:spLocks noChangeArrowheads="1"/>
            </p:cNvSpPr>
            <p:nvPr/>
          </p:nvSpPr>
          <p:spPr bwMode="auto">
            <a:xfrm>
              <a:off x="2299" y="1609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55" name="Oval 145"/>
            <p:cNvSpPr>
              <a:spLocks noChangeArrowheads="1"/>
            </p:cNvSpPr>
            <p:nvPr/>
          </p:nvSpPr>
          <p:spPr bwMode="auto">
            <a:xfrm>
              <a:off x="2319" y="1575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56" name="Oval 146"/>
            <p:cNvSpPr>
              <a:spLocks noChangeArrowheads="1"/>
            </p:cNvSpPr>
            <p:nvPr/>
          </p:nvSpPr>
          <p:spPr bwMode="auto">
            <a:xfrm>
              <a:off x="2435" y="1505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57" name="Oval 147"/>
            <p:cNvSpPr>
              <a:spLocks noChangeArrowheads="1"/>
            </p:cNvSpPr>
            <p:nvPr/>
          </p:nvSpPr>
          <p:spPr bwMode="auto">
            <a:xfrm>
              <a:off x="2208" y="1446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58" name="Oval 148"/>
            <p:cNvSpPr>
              <a:spLocks noChangeArrowheads="1"/>
            </p:cNvSpPr>
            <p:nvPr/>
          </p:nvSpPr>
          <p:spPr bwMode="auto">
            <a:xfrm>
              <a:off x="2277" y="1522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59" name="Oval 149"/>
            <p:cNvSpPr>
              <a:spLocks noChangeArrowheads="1"/>
            </p:cNvSpPr>
            <p:nvPr/>
          </p:nvSpPr>
          <p:spPr bwMode="auto">
            <a:xfrm>
              <a:off x="2304" y="1468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60" name="Oval 150"/>
            <p:cNvSpPr>
              <a:spLocks noChangeArrowheads="1"/>
            </p:cNvSpPr>
            <p:nvPr/>
          </p:nvSpPr>
          <p:spPr bwMode="auto">
            <a:xfrm>
              <a:off x="2378" y="1401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61" name="Oval 151"/>
            <p:cNvSpPr>
              <a:spLocks noChangeArrowheads="1"/>
            </p:cNvSpPr>
            <p:nvPr/>
          </p:nvSpPr>
          <p:spPr bwMode="auto">
            <a:xfrm>
              <a:off x="2330" y="1137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62" name="Oval 152"/>
            <p:cNvSpPr>
              <a:spLocks noChangeArrowheads="1"/>
            </p:cNvSpPr>
            <p:nvPr/>
          </p:nvSpPr>
          <p:spPr bwMode="auto">
            <a:xfrm>
              <a:off x="2327" y="2080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63" name="Oval 153"/>
            <p:cNvSpPr>
              <a:spLocks noChangeAspect="1" noChangeArrowheads="1"/>
            </p:cNvSpPr>
            <p:nvPr/>
          </p:nvSpPr>
          <p:spPr bwMode="auto">
            <a:xfrm>
              <a:off x="1779" y="1626"/>
              <a:ext cx="34" cy="34"/>
            </a:xfrm>
            <a:prstGeom prst="ellipse">
              <a:avLst/>
            </a:prstGeom>
            <a:solidFill>
              <a:srgbClr val="E6E7E8"/>
            </a:solidFill>
            <a:ln w="9525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64" name="Oval 154"/>
            <p:cNvSpPr>
              <a:spLocks noChangeAspect="1" noChangeArrowheads="1"/>
            </p:cNvSpPr>
            <p:nvPr/>
          </p:nvSpPr>
          <p:spPr bwMode="auto">
            <a:xfrm>
              <a:off x="2008" y="1694"/>
              <a:ext cx="34" cy="34"/>
            </a:xfrm>
            <a:prstGeom prst="ellipse">
              <a:avLst/>
            </a:prstGeom>
            <a:solidFill>
              <a:srgbClr val="E6E7E8"/>
            </a:solidFill>
            <a:ln w="9525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65" name="Oval 155"/>
            <p:cNvSpPr>
              <a:spLocks noChangeAspect="1" noChangeArrowheads="1"/>
            </p:cNvSpPr>
            <p:nvPr/>
          </p:nvSpPr>
          <p:spPr bwMode="auto">
            <a:xfrm>
              <a:off x="1234" y="1710"/>
              <a:ext cx="34" cy="34"/>
            </a:xfrm>
            <a:prstGeom prst="ellipse">
              <a:avLst/>
            </a:prstGeom>
            <a:solidFill>
              <a:srgbClr val="E6E7E8"/>
            </a:solidFill>
            <a:ln w="9525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66" name="Oval 156"/>
            <p:cNvSpPr>
              <a:spLocks noChangeAspect="1" noChangeArrowheads="1"/>
            </p:cNvSpPr>
            <p:nvPr/>
          </p:nvSpPr>
          <p:spPr bwMode="auto">
            <a:xfrm>
              <a:off x="707" y="2945"/>
              <a:ext cx="56" cy="56"/>
            </a:xfrm>
            <a:prstGeom prst="ellipse">
              <a:avLst/>
            </a:prstGeom>
            <a:solidFill>
              <a:srgbClr val="F5841F"/>
            </a:solidFill>
            <a:ln w="9525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67" name="Oval 157"/>
            <p:cNvSpPr>
              <a:spLocks noChangeAspect="1" noChangeArrowheads="1"/>
            </p:cNvSpPr>
            <p:nvPr/>
          </p:nvSpPr>
          <p:spPr bwMode="auto">
            <a:xfrm>
              <a:off x="1530" y="2745"/>
              <a:ext cx="56" cy="56"/>
            </a:xfrm>
            <a:prstGeom prst="ellipse">
              <a:avLst/>
            </a:prstGeom>
            <a:solidFill>
              <a:srgbClr val="F5841F"/>
            </a:solidFill>
            <a:ln w="9525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68" name="Oval 158"/>
            <p:cNvSpPr>
              <a:spLocks noChangeAspect="1" noChangeArrowheads="1"/>
            </p:cNvSpPr>
            <p:nvPr/>
          </p:nvSpPr>
          <p:spPr bwMode="auto">
            <a:xfrm>
              <a:off x="2036" y="2306"/>
              <a:ext cx="34" cy="34"/>
            </a:xfrm>
            <a:prstGeom prst="ellipse">
              <a:avLst/>
            </a:prstGeom>
            <a:solidFill>
              <a:srgbClr val="E6E7E8"/>
            </a:solidFill>
            <a:ln w="9525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69" name="Oval 159"/>
            <p:cNvSpPr>
              <a:spLocks noChangeAspect="1" noChangeArrowheads="1"/>
            </p:cNvSpPr>
            <p:nvPr/>
          </p:nvSpPr>
          <p:spPr bwMode="auto">
            <a:xfrm>
              <a:off x="2118" y="2264"/>
              <a:ext cx="34" cy="34"/>
            </a:xfrm>
            <a:prstGeom prst="ellipse">
              <a:avLst/>
            </a:prstGeom>
            <a:solidFill>
              <a:srgbClr val="E6E7E8"/>
            </a:solidFill>
            <a:ln w="9525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70" name="Oval 160"/>
            <p:cNvSpPr>
              <a:spLocks noChangeAspect="1" noChangeArrowheads="1"/>
            </p:cNvSpPr>
            <p:nvPr/>
          </p:nvSpPr>
          <p:spPr bwMode="auto">
            <a:xfrm>
              <a:off x="1587" y="1684"/>
              <a:ext cx="34" cy="34"/>
            </a:xfrm>
            <a:prstGeom prst="ellipse">
              <a:avLst/>
            </a:prstGeom>
            <a:solidFill>
              <a:srgbClr val="E6E7E8"/>
            </a:solidFill>
            <a:ln w="9525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71" name="Oval 161"/>
            <p:cNvSpPr>
              <a:spLocks noChangeAspect="1" noChangeArrowheads="1"/>
            </p:cNvSpPr>
            <p:nvPr/>
          </p:nvSpPr>
          <p:spPr bwMode="auto">
            <a:xfrm>
              <a:off x="1514" y="2820"/>
              <a:ext cx="34" cy="34"/>
            </a:xfrm>
            <a:prstGeom prst="ellipse">
              <a:avLst/>
            </a:prstGeom>
            <a:solidFill>
              <a:srgbClr val="E6E7E8"/>
            </a:solidFill>
            <a:ln w="9525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72" name="Oval 162"/>
            <p:cNvSpPr>
              <a:spLocks noChangeAspect="1" noChangeArrowheads="1"/>
            </p:cNvSpPr>
            <p:nvPr/>
          </p:nvSpPr>
          <p:spPr bwMode="auto">
            <a:xfrm>
              <a:off x="1483" y="2483"/>
              <a:ext cx="34" cy="34"/>
            </a:xfrm>
            <a:prstGeom prst="ellipse">
              <a:avLst/>
            </a:prstGeom>
            <a:solidFill>
              <a:srgbClr val="E6E7E8"/>
            </a:solidFill>
            <a:ln w="9525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73" name="Oval 163"/>
            <p:cNvSpPr>
              <a:spLocks noChangeArrowheads="1"/>
            </p:cNvSpPr>
            <p:nvPr/>
          </p:nvSpPr>
          <p:spPr bwMode="auto">
            <a:xfrm>
              <a:off x="1822" y="2409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74" name="Oval 164"/>
            <p:cNvSpPr>
              <a:spLocks noChangeArrowheads="1"/>
            </p:cNvSpPr>
            <p:nvPr/>
          </p:nvSpPr>
          <p:spPr bwMode="auto">
            <a:xfrm>
              <a:off x="1926" y="2517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75" name="Oval 165"/>
            <p:cNvSpPr>
              <a:spLocks noChangeArrowheads="1"/>
            </p:cNvSpPr>
            <p:nvPr/>
          </p:nvSpPr>
          <p:spPr bwMode="auto">
            <a:xfrm>
              <a:off x="1929" y="2474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76" name="Oval 166"/>
            <p:cNvSpPr>
              <a:spLocks noChangeArrowheads="1"/>
            </p:cNvSpPr>
            <p:nvPr/>
          </p:nvSpPr>
          <p:spPr bwMode="auto">
            <a:xfrm>
              <a:off x="1989" y="2462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77" name="Oval 167"/>
            <p:cNvSpPr>
              <a:spLocks noChangeArrowheads="1"/>
            </p:cNvSpPr>
            <p:nvPr/>
          </p:nvSpPr>
          <p:spPr bwMode="auto">
            <a:xfrm>
              <a:off x="2097" y="2441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78" name="Oval 168"/>
            <p:cNvSpPr>
              <a:spLocks noChangeArrowheads="1"/>
            </p:cNvSpPr>
            <p:nvPr/>
          </p:nvSpPr>
          <p:spPr bwMode="auto">
            <a:xfrm>
              <a:off x="2023" y="2533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79" name="Oval 169"/>
            <p:cNvSpPr>
              <a:spLocks noChangeArrowheads="1"/>
            </p:cNvSpPr>
            <p:nvPr/>
          </p:nvSpPr>
          <p:spPr bwMode="auto">
            <a:xfrm>
              <a:off x="2066" y="2645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80" name="Oval 170"/>
            <p:cNvSpPr>
              <a:spLocks noChangeArrowheads="1"/>
            </p:cNvSpPr>
            <p:nvPr/>
          </p:nvSpPr>
          <p:spPr bwMode="auto">
            <a:xfrm>
              <a:off x="1766" y="2608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81" name="Oval 171"/>
            <p:cNvSpPr>
              <a:spLocks noChangeArrowheads="1"/>
            </p:cNvSpPr>
            <p:nvPr/>
          </p:nvSpPr>
          <p:spPr bwMode="auto">
            <a:xfrm>
              <a:off x="1708" y="2622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82" name="Oval 172"/>
            <p:cNvSpPr>
              <a:spLocks noChangeArrowheads="1"/>
            </p:cNvSpPr>
            <p:nvPr/>
          </p:nvSpPr>
          <p:spPr bwMode="auto">
            <a:xfrm>
              <a:off x="1498" y="2578"/>
              <a:ext cx="56" cy="56"/>
            </a:xfrm>
            <a:prstGeom prst="ellipse">
              <a:avLst/>
            </a:prstGeom>
            <a:solidFill>
              <a:srgbClr val="F5841F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83" name="Oval 173"/>
            <p:cNvSpPr>
              <a:spLocks noChangeArrowheads="1"/>
            </p:cNvSpPr>
            <p:nvPr/>
          </p:nvSpPr>
          <p:spPr bwMode="auto">
            <a:xfrm>
              <a:off x="1529" y="2640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84" name="Oval 174"/>
            <p:cNvSpPr>
              <a:spLocks noChangeArrowheads="1"/>
            </p:cNvSpPr>
            <p:nvPr/>
          </p:nvSpPr>
          <p:spPr bwMode="auto">
            <a:xfrm>
              <a:off x="2291" y="3030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85" name="Oval 175"/>
            <p:cNvSpPr>
              <a:spLocks noChangeArrowheads="1"/>
            </p:cNvSpPr>
            <p:nvPr/>
          </p:nvSpPr>
          <p:spPr bwMode="auto">
            <a:xfrm>
              <a:off x="2458" y="2827"/>
              <a:ext cx="34" cy="34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86" name="Oval 176"/>
            <p:cNvSpPr>
              <a:spLocks noChangeArrowheads="1"/>
            </p:cNvSpPr>
            <p:nvPr/>
          </p:nvSpPr>
          <p:spPr bwMode="auto">
            <a:xfrm>
              <a:off x="1880" y="2582"/>
              <a:ext cx="56" cy="56"/>
            </a:xfrm>
            <a:prstGeom prst="ellipse">
              <a:avLst/>
            </a:prstGeom>
            <a:solidFill>
              <a:srgbClr val="F5841F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87" name="Oval 177"/>
            <p:cNvSpPr>
              <a:spLocks noChangeArrowheads="1"/>
            </p:cNvSpPr>
            <p:nvPr/>
          </p:nvSpPr>
          <p:spPr bwMode="auto">
            <a:xfrm>
              <a:off x="1781" y="2658"/>
              <a:ext cx="56" cy="56"/>
            </a:xfrm>
            <a:prstGeom prst="ellipse">
              <a:avLst/>
            </a:prstGeom>
            <a:solidFill>
              <a:srgbClr val="F5841F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88" name="Oval 178"/>
            <p:cNvSpPr>
              <a:spLocks noChangeArrowheads="1"/>
            </p:cNvSpPr>
            <p:nvPr/>
          </p:nvSpPr>
          <p:spPr bwMode="auto">
            <a:xfrm>
              <a:off x="387" y="3399"/>
              <a:ext cx="55" cy="56"/>
            </a:xfrm>
            <a:prstGeom prst="ellipse">
              <a:avLst/>
            </a:prstGeom>
            <a:solidFill>
              <a:srgbClr val="E6E7E8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89" name="Text Box 179"/>
            <p:cNvSpPr txBox="1">
              <a:spLocks noChangeArrowheads="1"/>
            </p:cNvSpPr>
            <p:nvPr/>
          </p:nvSpPr>
          <p:spPr bwMode="auto">
            <a:xfrm>
              <a:off x="482" y="3340"/>
              <a:ext cx="1635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DD9E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/>
                <a:t>Pöyry offices</a:t>
              </a:r>
            </a:p>
          </p:txBody>
        </p:sp>
        <p:sp>
          <p:nvSpPr>
            <p:cNvPr id="17590" name="Text Box 180"/>
            <p:cNvSpPr txBox="1">
              <a:spLocks noChangeArrowheads="1"/>
            </p:cNvSpPr>
            <p:nvPr/>
          </p:nvSpPr>
          <p:spPr bwMode="auto">
            <a:xfrm>
              <a:off x="486" y="3558"/>
              <a:ext cx="168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DD9E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/>
                <a:t>Pöyry Management Consulting energy offices</a:t>
              </a:r>
            </a:p>
          </p:txBody>
        </p:sp>
        <p:sp>
          <p:nvSpPr>
            <p:cNvPr id="17591" name="Oval 181"/>
            <p:cNvSpPr>
              <a:spLocks noChangeArrowheads="1"/>
            </p:cNvSpPr>
            <p:nvPr/>
          </p:nvSpPr>
          <p:spPr bwMode="auto">
            <a:xfrm>
              <a:off x="385" y="3606"/>
              <a:ext cx="82" cy="85"/>
            </a:xfrm>
            <a:prstGeom prst="ellipse">
              <a:avLst/>
            </a:prstGeom>
            <a:solidFill>
              <a:srgbClr val="FF6633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92" name="Oval 182"/>
            <p:cNvSpPr>
              <a:spLocks noChangeArrowheads="1"/>
            </p:cNvSpPr>
            <p:nvPr/>
          </p:nvSpPr>
          <p:spPr bwMode="auto">
            <a:xfrm>
              <a:off x="1577" y="1668"/>
              <a:ext cx="56" cy="56"/>
            </a:xfrm>
            <a:prstGeom prst="ellipse">
              <a:avLst/>
            </a:prstGeom>
            <a:solidFill>
              <a:srgbClr val="FF6633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93" name="Oval 183"/>
            <p:cNvSpPr>
              <a:spLocks noChangeArrowheads="1"/>
            </p:cNvSpPr>
            <p:nvPr/>
          </p:nvSpPr>
          <p:spPr bwMode="auto">
            <a:xfrm>
              <a:off x="1758" y="1611"/>
              <a:ext cx="56" cy="56"/>
            </a:xfrm>
            <a:prstGeom prst="ellipse">
              <a:avLst/>
            </a:prstGeom>
            <a:solidFill>
              <a:srgbClr val="FF6633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94" name="Oval 184"/>
            <p:cNvSpPr>
              <a:spLocks noChangeArrowheads="1"/>
            </p:cNvSpPr>
            <p:nvPr/>
          </p:nvSpPr>
          <p:spPr bwMode="auto">
            <a:xfrm>
              <a:off x="1746" y="1951"/>
              <a:ext cx="56" cy="56"/>
            </a:xfrm>
            <a:prstGeom prst="ellipse">
              <a:avLst/>
            </a:prstGeom>
            <a:solidFill>
              <a:srgbClr val="FF6633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95" name="Oval 185"/>
            <p:cNvSpPr>
              <a:spLocks noChangeArrowheads="1"/>
            </p:cNvSpPr>
            <p:nvPr/>
          </p:nvSpPr>
          <p:spPr bwMode="auto">
            <a:xfrm>
              <a:off x="1999" y="1677"/>
              <a:ext cx="56" cy="56"/>
            </a:xfrm>
            <a:prstGeom prst="ellipse">
              <a:avLst/>
            </a:prstGeom>
            <a:solidFill>
              <a:srgbClr val="FF6633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96" name="Oval 186"/>
            <p:cNvSpPr>
              <a:spLocks noChangeArrowheads="1"/>
            </p:cNvSpPr>
            <p:nvPr/>
          </p:nvSpPr>
          <p:spPr bwMode="auto">
            <a:xfrm>
              <a:off x="1154" y="2117"/>
              <a:ext cx="56" cy="56"/>
            </a:xfrm>
            <a:prstGeom prst="ellipse">
              <a:avLst/>
            </a:prstGeom>
            <a:solidFill>
              <a:srgbClr val="FF6633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97" name="Oval 187"/>
            <p:cNvSpPr>
              <a:spLocks noChangeArrowheads="1"/>
            </p:cNvSpPr>
            <p:nvPr/>
          </p:nvSpPr>
          <p:spPr bwMode="auto">
            <a:xfrm>
              <a:off x="1192" y="2171"/>
              <a:ext cx="56" cy="56"/>
            </a:xfrm>
            <a:prstGeom prst="ellipse">
              <a:avLst/>
            </a:prstGeom>
            <a:solidFill>
              <a:srgbClr val="FF6633"/>
            </a:solidFill>
            <a:ln w="63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endParaRPr lang="en-US"/>
            </a:p>
          </p:txBody>
        </p:sp>
        <p:sp>
          <p:nvSpPr>
            <p:cNvPr id="17598" name="Oval 188"/>
            <p:cNvSpPr>
              <a:spLocks noChangeAspect="1" noChangeArrowheads="1"/>
            </p:cNvSpPr>
            <p:nvPr/>
          </p:nvSpPr>
          <p:spPr bwMode="auto">
            <a:xfrm>
              <a:off x="1201" y="2198"/>
              <a:ext cx="34" cy="34"/>
            </a:xfrm>
            <a:prstGeom prst="ellipse">
              <a:avLst/>
            </a:prstGeom>
            <a:solidFill>
              <a:srgbClr val="E6E7E8"/>
            </a:solidFill>
            <a:ln w="9525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99" name="Oval 189"/>
            <p:cNvSpPr>
              <a:spLocks noChangeAspect="1" noChangeArrowheads="1"/>
            </p:cNvSpPr>
            <p:nvPr/>
          </p:nvSpPr>
          <p:spPr bwMode="auto">
            <a:xfrm>
              <a:off x="1174" y="2196"/>
              <a:ext cx="34" cy="34"/>
            </a:xfrm>
            <a:prstGeom prst="ellipse">
              <a:avLst/>
            </a:prstGeom>
            <a:solidFill>
              <a:schemeClr val="bg2"/>
            </a:solidFill>
            <a:ln w="9525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3" name="Date Placeholder 2"/>
          <p:cNvSpPr>
            <a:spLocks noGrp="1"/>
          </p:cNvSpPr>
          <p:nvPr>
            <p:ph type="dt" sz="half" idx="2"/>
          </p:nvPr>
        </p:nvSpPr>
        <p:spPr>
          <a:xfrm>
            <a:off x="5364163" y="6562800"/>
            <a:ext cx="3167837" cy="106560"/>
          </a:xfrm>
        </p:spPr>
        <p:txBody>
          <a:bodyPr/>
          <a:lstStyle/>
          <a:p>
            <a:pPr algn="r"/>
            <a:r>
              <a:rPr lang="en-US" sz="600" smtClean="0"/>
              <a:t>November 2014</a:t>
            </a:r>
            <a:endParaRPr lang="en-GB" sz="600" dirty="0"/>
          </a:p>
        </p:txBody>
      </p:sp>
      <p:sp>
        <p:nvSpPr>
          <p:cNvPr id="19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436448" y="6416794"/>
            <a:ext cx="3168000" cy="10855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600" smtClean="0"/>
              <a:t>Future of gas and electricity conference</a:t>
            </a:r>
            <a:endParaRPr lang="en-GB" sz="600" dirty="0"/>
          </a:p>
        </p:txBody>
      </p:sp>
    </p:spTree>
    <p:extLst>
      <p:ext uri="{BB962C8B-B14F-4D97-AF65-F5344CB8AC3E}">
        <p14:creationId xmlns:p14="http://schemas.microsoft.com/office/powerpoint/2010/main" val="46736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6064" y="427252"/>
            <a:ext cx="8132400" cy="1080000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smtClean="0"/>
              <a:t>Increased levels of renewables leads to dramatically rising requirements for flexibility in GB power sector at national, local and company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44208" y="1844824"/>
            <a:ext cx="2520280" cy="4032448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Annual sources of imbalance increase with rising penetration of renewable on the system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Wind should become </a:t>
            </a:r>
            <a:r>
              <a:rPr lang="en-GB" dirty="0"/>
              <a:t>the dominant source of error </a:t>
            </a:r>
            <a:r>
              <a:rPr lang="en-GB" dirty="0" smtClean="0"/>
              <a:t>within-day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Volumes and types of actions needed at all levels to balance the system/portfolio will change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This leads to an increase in the annual volumes of flexibility needed by system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5328592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tangolo 43"/>
          <p:cNvSpPr/>
          <p:nvPr/>
        </p:nvSpPr>
        <p:spPr bwMode="auto">
          <a:xfrm>
            <a:off x="395536" y="1791391"/>
            <a:ext cx="5760640" cy="3293793"/>
          </a:xfrm>
          <a:prstGeom prst="rect">
            <a:avLst/>
          </a:prstGeom>
          <a:noFill/>
          <a:ln w="12700" cap="flat" cmpd="sng" algn="ctr">
            <a:solidFill>
              <a:srgbClr val="001E6D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ttangolo 40"/>
          <p:cNvSpPr/>
          <p:nvPr/>
        </p:nvSpPr>
        <p:spPr bwMode="auto">
          <a:xfrm rot="5400000">
            <a:off x="3311860" y="-491602"/>
            <a:ext cx="288033" cy="468052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Annual volumes of </a:t>
            </a:r>
            <a:r>
              <a:rPr lang="it-IT" sz="1200" b="1" dirty="0">
                <a:solidFill>
                  <a:schemeClr val="bg1"/>
                </a:solidFill>
              </a:rPr>
              <a:t> </a:t>
            </a:r>
            <a:r>
              <a:rPr lang="it-IT" sz="1200" b="1" dirty="0" smtClean="0">
                <a:solidFill>
                  <a:schemeClr val="bg1"/>
                </a:solidFill>
              </a:rPr>
              <a:t>Imbalances within-day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95536" y="5468777"/>
            <a:ext cx="8496944" cy="504056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Adopting greater</a:t>
            </a:r>
            <a:r>
              <a:rPr kumimoji="0" lang="en-GB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levels of flexibility provision will reduce the costs to secure decarbonisation of the GB energy system – thus benefitting consumers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Future of gas and electricity conference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26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31799" y="5733763"/>
            <a:ext cx="8396137" cy="511175"/>
          </a:xfrm>
          <a:prstGeom prst="rect">
            <a:avLst/>
          </a:prstGeom>
          <a:solidFill>
            <a:srgbClr val="001E6D"/>
          </a:solidFill>
          <a:ln>
            <a:noFill/>
          </a:ln>
          <a:extLst/>
        </p:spPr>
        <p:txBody>
          <a:bodyPr lIns="0" tIns="0" rIns="0" bIns="0" anchor="ctr" anchorCtr="1"/>
          <a:lstStyle/>
          <a:p>
            <a:pPr algn="ctr">
              <a:lnSpc>
                <a:spcPct val="85000"/>
              </a:lnSpc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There are four major sources of provision of flexibility – electricity storage is the most diverse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431799" y="323379"/>
            <a:ext cx="8532689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1" cap="all" baseline="0" noProof="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cap="none" dirty="0" smtClean="0"/>
              <a:t>Due to scale of requirements - in the longer term all sources of flexibility are needed to manage intermittency and electrification</a:t>
            </a:r>
            <a:endParaRPr lang="en-GB" cap="none" dirty="0"/>
          </a:p>
        </p:txBody>
      </p:sp>
      <p:sp>
        <p:nvSpPr>
          <p:cNvPr id="36" name="Rettangolo 43"/>
          <p:cNvSpPr/>
          <p:nvPr/>
        </p:nvSpPr>
        <p:spPr bwMode="auto">
          <a:xfrm>
            <a:off x="701698" y="1192917"/>
            <a:ext cx="7902750" cy="4468331"/>
          </a:xfrm>
          <a:prstGeom prst="rect">
            <a:avLst/>
          </a:prstGeom>
          <a:noFill/>
          <a:ln w="12700" cap="flat" cmpd="sng" algn="ctr">
            <a:solidFill>
              <a:srgbClr val="001E6D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ttangolo 40"/>
          <p:cNvSpPr/>
          <p:nvPr/>
        </p:nvSpPr>
        <p:spPr bwMode="auto">
          <a:xfrm rot="5400000">
            <a:off x="4554126" y="-1143508"/>
            <a:ext cx="288033" cy="468052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Sources of flexibility</a:t>
            </a:r>
          </a:p>
        </p:txBody>
      </p:sp>
      <p:pic>
        <p:nvPicPr>
          <p:cNvPr id="38" name="Picture 3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14" y="1416382"/>
            <a:ext cx="7560840" cy="395683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364163" y="6562800"/>
            <a:ext cx="3167837" cy="10656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600" smtClean="0"/>
              <a:t>November 2014</a:t>
            </a:r>
            <a:endParaRPr lang="en-GB" sz="600" dirty="0"/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5364162" y="6476400"/>
            <a:ext cx="3168000" cy="108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 smtClean="0"/>
              <a:t>Future of gas and electricity conference</a:t>
            </a:r>
            <a:endParaRPr lang="en-GB" sz="600" dirty="0"/>
          </a:p>
        </p:txBody>
      </p:sp>
    </p:spTree>
    <p:extLst>
      <p:ext uri="{BB962C8B-B14F-4D97-AF65-F5344CB8AC3E}">
        <p14:creationId xmlns:p14="http://schemas.microsoft.com/office/powerpoint/2010/main" val="330119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2000" y="476792"/>
            <a:ext cx="8132400" cy="1080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cap="none" dirty="0"/>
              <a:t>Energy storage has many forms and capabilities</a:t>
            </a:r>
          </a:p>
        </p:txBody>
      </p:sp>
      <p:sp>
        <p:nvSpPr>
          <p:cNvPr id="8" name="Rettangolo 43"/>
          <p:cNvSpPr/>
          <p:nvPr/>
        </p:nvSpPr>
        <p:spPr bwMode="auto">
          <a:xfrm>
            <a:off x="709883" y="1700809"/>
            <a:ext cx="7416824" cy="3965419"/>
          </a:xfrm>
          <a:prstGeom prst="rect">
            <a:avLst/>
          </a:prstGeom>
          <a:noFill/>
          <a:ln w="12700" cap="flat" cmpd="sng" algn="ctr">
            <a:solidFill>
              <a:srgbClr val="001E6D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ttangolo 40"/>
          <p:cNvSpPr/>
          <p:nvPr/>
        </p:nvSpPr>
        <p:spPr bwMode="auto">
          <a:xfrm rot="5400000">
            <a:off x="4445442" y="-518747"/>
            <a:ext cx="264128" cy="442287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Mapping technologies to characteristics</a:t>
            </a: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593228" y="1052736"/>
            <a:ext cx="813752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indent="0" fontAlgn="base">
              <a:spcBef>
                <a:spcPct val="20000"/>
              </a:spcBef>
              <a:spcAft>
                <a:spcPct val="0"/>
              </a:spcAft>
              <a:buClr>
                <a:srgbClr val="FF850E"/>
              </a:buClr>
              <a:buSzPct val="110000"/>
              <a:buFontTx/>
              <a:buNone/>
              <a:defRPr sz="1600" b="1" baseline="0">
                <a:solidFill>
                  <a:srgbClr val="5F5F5F"/>
                </a:solidFill>
              </a:defRPr>
            </a:lvl1pPr>
            <a:lvl2pPr marL="174625" indent="0" algn="just" fontAlgn="base">
              <a:spcBef>
                <a:spcPct val="20000"/>
              </a:spcBef>
              <a:spcAft>
                <a:spcPct val="0"/>
              </a:spcAft>
              <a:buClr>
                <a:srgbClr val="FF850E"/>
              </a:buClr>
              <a:buSzPct val="90000"/>
              <a:buFont typeface="Symbol" pitchFamily="18" charset="2"/>
              <a:buNone/>
              <a:defRPr sz="1600"/>
            </a:lvl2pPr>
            <a:lvl3pPr marL="368300" indent="0" algn="just" fontAlgn="base">
              <a:spcBef>
                <a:spcPct val="20000"/>
              </a:spcBef>
              <a:spcAft>
                <a:spcPct val="0"/>
              </a:spcAft>
              <a:buClr>
                <a:srgbClr val="FF850E"/>
              </a:buClr>
              <a:buFont typeface="Symbol" pitchFamily="18" charset="2"/>
              <a:buNone/>
              <a:defRPr sz="1400"/>
            </a:lvl3pPr>
            <a:lvl4pPr marL="630237" indent="0" algn="just" fontAlgn="base">
              <a:spcBef>
                <a:spcPct val="20000"/>
              </a:spcBef>
              <a:spcAft>
                <a:spcPct val="0"/>
              </a:spcAft>
              <a:buClr>
                <a:srgbClr val="FF850E"/>
              </a:buClr>
              <a:buFont typeface="Arial" charset="0"/>
              <a:buNone/>
              <a:defRPr sz="1400"/>
            </a:lvl4pPr>
            <a:lvl5pPr marL="800100" indent="0" algn="just" fontAlgn="base">
              <a:spcBef>
                <a:spcPct val="20000"/>
              </a:spcBef>
              <a:spcAft>
                <a:spcPct val="0"/>
              </a:spcAft>
              <a:buClr>
                <a:srgbClr val="FF850E"/>
              </a:buClr>
              <a:buFont typeface="Arial" charset="0"/>
              <a:buNone/>
              <a:defRPr sz="1400"/>
            </a:lvl5pPr>
            <a:lvl6pPr marL="2159000" indent="-182563" algn="just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/>
            </a:lvl6pPr>
            <a:lvl7pPr marL="2616200" indent="-182563" algn="just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/>
            </a:lvl7pPr>
            <a:lvl8pPr marL="3073400" indent="-182563" algn="just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/>
            </a:lvl8pPr>
            <a:lvl9pPr marL="3530600" indent="-182563" algn="just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/>
            </a:lvl9pPr>
          </a:lstStyle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Future of gas and electricity conference</a:t>
            </a:r>
            <a:endParaRPr lang="en-GB" dirty="0"/>
          </a:p>
        </p:txBody>
      </p:sp>
      <p:graphicFrame>
        <p:nvGraphicFramePr>
          <p:cNvPr id="13" name="Content Placeholder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841237158"/>
              </p:ext>
            </p:extLst>
          </p:nvPr>
        </p:nvGraphicFramePr>
        <p:xfrm>
          <a:off x="781965" y="1920668"/>
          <a:ext cx="7280057" cy="3697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Rounded Rectangle 18"/>
          <p:cNvSpPr/>
          <p:nvPr/>
        </p:nvSpPr>
        <p:spPr bwMode="auto">
          <a:xfrm>
            <a:off x="3356917" y="2688185"/>
            <a:ext cx="1717418" cy="2201578"/>
          </a:xfrm>
          <a:prstGeom prst="roundRect">
            <a:avLst/>
          </a:prstGeom>
          <a:solidFill>
            <a:schemeClr val="accent4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  <a:ex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chemeClr val="bg1"/>
                </a:solidFill>
                <a:latin typeface="Arial" charset="0"/>
              </a:rPr>
              <a:t>Batteries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4958355" y="2287274"/>
            <a:ext cx="1156752" cy="284749"/>
          </a:xfrm>
          <a:prstGeom prst="roundRect">
            <a:avLst/>
          </a:prstGeom>
          <a:solidFill>
            <a:srgbClr val="1E7ECB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Pumped hydro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4958355" y="2716039"/>
            <a:ext cx="1156752" cy="284749"/>
          </a:xfrm>
          <a:prstGeom prst="roundRect">
            <a:avLst/>
          </a:prstGeom>
          <a:solidFill>
            <a:srgbClr val="1E7ECB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CAES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3014139" y="4972857"/>
            <a:ext cx="1156752" cy="693371"/>
          </a:xfrm>
          <a:prstGeom prst="roundRect">
            <a:avLst/>
          </a:prstGeom>
          <a:solidFill>
            <a:srgbClr val="0B49A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High power super-capacitors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4958355" y="5177168"/>
            <a:ext cx="1156752" cy="284749"/>
          </a:xfrm>
          <a:prstGeom prst="roundRect">
            <a:avLst/>
          </a:prstGeom>
          <a:solidFill>
            <a:srgbClr val="001E6D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SMES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3014139" y="4311927"/>
            <a:ext cx="1156752" cy="489060"/>
          </a:xfrm>
          <a:prstGeom prst="roundRect">
            <a:avLst/>
          </a:prstGeom>
          <a:solidFill>
            <a:srgbClr val="0B49A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High power fly wheels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3014139" y="2955488"/>
            <a:ext cx="1156752" cy="693371"/>
          </a:xfrm>
          <a:prstGeom prst="roundRect">
            <a:avLst/>
          </a:prstGeom>
          <a:solidFill>
            <a:schemeClr val="accent2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High energy super-capacitors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4958355" y="3167205"/>
            <a:ext cx="1156752" cy="284749"/>
          </a:xfrm>
          <a:prstGeom prst="roundRect">
            <a:avLst/>
          </a:prstGeom>
          <a:solidFill>
            <a:srgbClr val="1E7ECB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Flow batteries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3014139" y="2369352"/>
            <a:ext cx="1156752" cy="489060"/>
          </a:xfrm>
          <a:prstGeom prst="roundRect">
            <a:avLst/>
          </a:prstGeom>
          <a:solidFill>
            <a:schemeClr val="accent2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Lithium ion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batteries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Text Placeholder 6"/>
          <p:cNvSpPr txBox="1">
            <a:spLocks/>
          </p:cNvSpPr>
          <p:nvPr/>
        </p:nvSpPr>
        <p:spPr>
          <a:xfrm>
            <a:off x="745628" y="908720"/>
            <a:ext cx="813752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indent="0" fontAlgn="base">
              <a:spcBef>
                <a:spcPct val="20000"/>
              </a:spcBef>
              <a:spcAft>
                <a:spcPct val="0"/>
              </a:spcAft>
              <a:buClr>
                <a:srgbClr val="FF850E"/>
              </a:buClr>
              <a:buSzPct val="110000"/>
              <a:buFontTx/>
              <a:buNone/>
              <a:defRPr sz="1600" b="1" baseline="0">
                <a:solidFill>
                  <a:srgbClr val="5F5F5F"/>
                </a:solidFill>
              </a:defRPr>
            </a:lvl1pPr>
            <a:lvl2pPr marL="174625" indent="0" algn="just" fontAlgn="base">
              <a:spcBef>
                <a:spcPct val="20000"/>
              </a:spcBef>
              <a:spcAft>
                <a:spcPct val="0"/>
              </a:spcAft>
              <a:buClr>
                <a:srgbClr val="FF850E"/>
              </a:buClr>
              <a:buSzPct val="90000"/>
              <a:buFont typeface="Symbol" pitchFamily="18" charset="2"/>
              <a:buNone/>
              <a:defRPr sz="1600"/>
            </a:lvl2pPr>
            <a:lvl3pPr marL="368300" indent="0" algn="just" fontAlgn="base">
              <a:spcBef>
                <a:spcPct val="20000"/>
              </a:spcBef>
              <a:spcAft>
                <a:spcPct val="0"/>
              </a:spcAft>
              <a:buClr>
                <a:srgbClr val="FF850E"/>
              </a:buClr>
              <a:buFont typeface="Symbol" pitchFamily="18" charset="2"/>
              <a:buNone/>
              <a:defRPr sz="1400"/>
            </a:lvl3pPr>
            <a:lvl4pPr marL="630237" indent="0" algn="just" fontAlgn="base">
              <a:spcBef>
                <a:spcPct val="20000"/>
              </a:spcBef>
              <a:spcAft>
                <a:spcPct val="0"/>
              </a:spcAft>
              <a:buClr>
                <a:srgbClr val="FF850E"/>
              </a:buClr>
              <a:buFont typeface="Arial" charset="0"/>
              <a:buNone/>
              <a:defRPr sz="1400"/>
            </a:lvl4pPr>
            <a:lvl5pPr marL="800100" indent="0" algn="just" fontAlgn="base">
              <a:spcBef>
                <a:spcPct val="20000"/>
              </a:spcBef>
              <a:spcAft>
                <a:spcPct val="0"/>
              </a:spcAft>
              <a:buClr>
                <a:srgbClr val="FF850E"/>
              </a:buClr>
              <a:buFont typeface="Arial" charset="0"/>
              <a:buNone/>
              <a:defRPr sz="1400"/>
            </a:lvl5pPr>
            <a:lvl6pPr marL="2159000" indent="-182563" algn="just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/>
            </a:lvl6pPr>
            <a:lvl7pPr marL="2616200" indent="-182563" algn="just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/>
            </a:lvl7pPr>
            <a:lvl8pPr marL="3073400" indent="-182563" algn="just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/>
            </a:lvl8pPr>
            <a:lvl9pPr marL="3530600" indent="-182563" algn="just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/>
            </a:lvl9pPr>
          </a:lstStyle>
          <a:p>
            <a:r>
              <a:rPr lang="en-GB" dirty="0"/>
              <a:t>Can broadly </a:t>
            </a:r>
            <a:r>
              <a:rPr lang="en-GB" dirty="0" smtClean="0"/>
              <a:t>be categorised on </a:t>
            </a:r>
            <a:r>
              <a:rPr lang="en-GB" dirty="0"/>
              <a:t>characteristics such as power rating and dis/charge durations, but not everything falls into a discrete category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23527" y="5733256"/>
            <a:ext cx="8559625" cy="504056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Larger scale storage most suited to managing </a:t>
            </a:r>
            <a:r>
              <a:rPr lang="en-GB" sz="1600" b="1" dirty="0" smtClean="0">
                <a:solidFill>
                  <a:schemeClr val="bg1"/>
                </a:solidFill>
                <a:latin typeface="Arial" charset="0"/>
              </a:rPr>
              <a:t>national issues e.g. 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large scale RES; smaller scale storage most suited to addressing local</a:t>
            </a:r>
            <a:r>
              <a:rPr kumimoji="0" lang="en-GB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issues e.g. PV and EV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89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Future of gas and electricity conference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332776"/>
            <a:ext cx="8568952" cy="1080000"/>
          </a:xfrm>
        </p:spPr>
        <p:txBody>
          <a:bodyPr/>
          <a:lstStyle/>
          <a:p>
            <a:r>
              <a:rPr lang="en-GB" cap="none" dirty="0" smtClean="0"/>
              <a:t>Currently the cost of storage can be significant especially compared to other flexible technologies such as OCGTs</a:t>
            </a:r>
            <a:endParaRPr lang="en-GB" cap="none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95536" y="5517233"/>
            <a:ext cx="8496944" cy="792088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HOWEVER significant</a:t>
            </a:r>
            <a:r>
              <a:rPr kumimoji="0" lang="en-GB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cost economies are expected in the future as the technologies develop and commercial deployment escalates – to realise these consumer benefits it is important to support this development e.g. through innovation funding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373166"/>
            <a:ext cx="6557076" cy="414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tangolo 43"/>
          <p:cNvSpPr/>
          <p:nvPr/>
        </p:nvSpPr>
        <p:spPr bwMode="auto">
          <a:xfrm>
            <a:off x="683568" y="1120910"/>
            <a:ext cx="7704856" cy="4108290"/>
          </a:xfrm>
          <a:prstGeom prst="rect">
            <a:avLst/>
          </a:prstGeom>
          <a:noFill/>
          <a:ln w="12700" cap="flat" cmpd="sng" algn="ctr">
            <a:solidFill>
              <a:srgbClr val="001E6D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ttangolo 40"/>
          <p:cNvSpPr/>
          <p:nvPr/>
        </p:nvSpPr>
        <p:spPr bwMode="auto">
          <a:xfrm rot="5400000">
            <a:off x="4506759" y="-1186278"/>
            <a:ext cx="260627" cy="459464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Technology costs (€/kw)</a:t>
            </a:r>
          </a:p>
        </p:txBody>
      </p:sp>
    </p:spTree>
    <p:extLst>
      <p:ext uri="{BB962C8B-B14F-4D97-AF65-F5344CB8AC3E}">
        <p14:creationId xmlns:p14="http://schemas.microsoft.com/office/powerpoint/2010/main" val="425488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However, storage  could be used for a number of purposes in GB</a:t>
            </a:r>
            <a:endParaRPr lang="en-GB" cap="none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63761738"/>
              </p:ext>
            </p:extLst>
          </p:nvPr>
        </p:nvGraphicFramePr>
        <p:xfrm>
          <a:off x="1187624" y="1052736"/>
          <a:ext cx="7128792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611560" y="5733256"/>
            <a:ext cx="8064896" cy="504056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Diverse range of use for storage facilities but storage</a:t>
            </a:r>
            <a:r>
              <a:rPr kumimoji="0" lang="en-GB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is not recognised as an asset class on its own and by default is treated as a generator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593228" y="1052736"/>
            <a:ext cx="813752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indent="0" fontAlgn="base">
              <a:spcBef>
                <a:spcPct val="20000"/>
              </a:spcBef>
              <a:spcAft>
                <a:spcPct val="0"/>
              </a:spcAft>
              <a:buClr>
                <a:srgbClr val="FF850E"/>
              </a:buClr>
              <a:buSzPct val="110000"/>
              <a:buFontTx/>
              <a:buNone/>
              <a:defRPr sz="1600" b="1" baseline="0">
                <a:solidFill>
                  <a:srgbClr val="5F5F5F"/>
                </a:solidFill>
              </a:defRPr>
            </a:lvl1pPr>
            <a:lvl2pPr marL="174625" indent="0" algn="just" fontAlgn="base">
              <a:spcBef>
                <a:spcPct val="20000"/>
              </a:spcBef>
              <a:spcAft>
                <a:spcPct val="0"/>
              </a:spcAft>
              <a:buClr>
                <a:srgbClr val="FF850E"/>
              </a:buClr>
              <a:buSzPct val="90000"/>
              <a:buFont typeface="Symbol" pitchFamily="18" charset="2"/>
              <a:buNone/>
              <a:defRPr sz="1600"/>
            </a:lvl2pPr>
            <a:lvl3pPr marL="368300" indent="0" algn="just" fontAlgn="base">
              <a:spcBef>
                <a:spcPct val="20000"/>
              </a:spcBef>
              <a:spcAft>
                <a:spcPct val="0"/>
              </a:spcAft>
              <a:buClr>
                <a:srgbClr val="FF850E"/>
              </a:buClr>
              <a:buFont typeface="Symbol" pitchFamily="18" charset="2"/>
              <a:buNone/>
              <a:defRPr sz="1400"/>
            </a:lvl3pPr>
            <a:lvl4pPr marL="630237" indent="0" algn="just" fontAlgn="base">
              <a:spcBef>
                <a:spcPct val="20000"/>
              </a:spcBef>
              <a:spcAft>
                <a:spcPct val="0"/>
              </a:spcAft>
              <a:buClr>
                <a:srgbClr val="FF850E"/>
              </a:buClr>
              <a:buFont typeface="Arial" charset="0"/>
              <a:buNone/>
              <a:defRPr sz="1400"/>
            </a:lvl4pPr>
            <a:lvl5pPr marL="800100" indent="0" algn="just" fontAlgn="base">
              <a:spcBef>
                <a:spcPct val="20000"/>
              </a:spcBef>
              <a:spcAft>
                <a:spcPct val="0"/>
              </a:spcAft>
              <a:buClr>
                <a:srgbClr val="FF850E"/>
              </a:buClr>
              <a:buFont typeface="Arial" charset="0"/>
              <a:buNone/>
              <a:defRPr sz="1400"/>
            </a:lvl5pPr>
            <a:lvl6pPr marL="2159000" indent="-182563" algn="just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/>
            </a:lvl6pPr>
            <a:lvl7pPr marL="2616200" indent="-182563" algn="just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/>
            </a:lvl7pPr>
            <a:lvl8pPr marL="3073400" indent="-182563" algn="just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/>
            </a:lvl8pPr>
            <a:lvl9pPr marL="3530600" indent="-182563" algn="just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/>
            </a:lvl9pPr>
          </a:lstStyle>
          <a:p>
            <a:r>
              <a:rPr lang="en-GB" dirty="0" smtClean="0"/>
              <a:t>Potential services cover the full value chain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Future of gas and electricity conference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80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9600" y="332656"/>
            <a:ext cx="8420872" cy="1080000"/>
          </a:xfrm>
        </p:spPr>
        <p:txBody>
          <a:bodyPr/>
          <a:lstStyle/>
          <a:p>
            <a:r>
              <a:rPr lang="en-GB" cap="none" dirty="0" smtClean="0"/>
              <a:t>A number of business models for storage ownership and operation are available – could maximise the value of storage to the system</a:t>
            </a:r>
            <a:endParaRPr lang="en-GB" cap="none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59829525"/>
              </p:ext>
            </p:extLst>
          </p:nvPr>
        </p:nvGraphicFramePr>
        <p:xfrm>
          <a:off x="899592" y="980728"/>
          <a:ext cx="756084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Future of gas and electricity conference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 bwMode="auto">
          <a:xfrm>
            <a:off x="1512053" y="2348880"/>
            <a:ext cx="360040" cy="432048"/>
          </a:xfrm>
          <a:prstGeom prst="ellipse">
            <a:avLst/>
          </a:prstGeom>
          <a:solidFill>
            <a:schemeClr val="accent4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1512053" y="2910356"/>
            <a:ext cx="360040" cy="432048"/>
          </a:xfrm>
          <a:prstGeom prst="ellipse">
            <a:avLst/>
          </a:prstGeom>
          <a:solidFill>
            <a:schemeClr val="accent4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1512053" y="3501008"/>
            <a:ext cx="360040" cy="432048"/>
          </a:xfrm>
          <a:prstGeom prst="ellipse">
            <a:avLst/>
          </a:prstGeom>
          <a:solidFill>
            <a:schemeClr val="accent4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512053" y="4005064"/>
            <a:ext cx="360040" cy="432048"/>
          </a:xfrm>
          <a:prstGeom prst="ellipse">
            <a:avLst/>
          </a:prstGeom>
          <a:solidFill>
            <a:schemeClr val="accent4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1512053" y="4509120"/>
            <a:ext cx="360040" cy="432048"/>
          </a:xfrm>
          <a:prstGeom prst="ellipse">
            <a:avLst/>
          </a:prstGeom>
          <a:solidFill>
            <a:schemeClr val="accent4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5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1512053" y="5013176"/>
            <a:ext cx="360040" cy="432048"/>
          </a:xfrm>
          <a:prstGeom prst="ellipse">
            <a:avLst/>
          </a:prstGeom>
          <a:solidFill>
            <a:schemeClr val="accent4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6</a:t>
            </a:r>
          </a:p>
        </p:txBody>
      </p:sp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539552" y="5805264"/>
            <a:ext cx="8132400" cy="504056"/>
          </a:xfrm>
          <a:solidFill>
            <a:schemeClr val="accent3"/>
          </a:solidFill>
        </p:spPr>
        <p:txBody>
          <a:bodyPr/>
          <a:lstStyle/>
          <a:p>
            <a:pPr algn="ctr">
              <a:spcBef>
                <a:spcPts val="600"/>
              </a:spcBef>
              <a:spcAft>
                <a:spcPts val="100"/>
              </a:spcAft>
              <a:defRPr/>
            </a:pPr>
            <a:r>
              <a:rPr lang="en-GB" b="1" dirty="0" smtClean="0">
                <a:solidFill>
                  <a:schemeClr val="bg1"/>
                </a:solidFill>
              </a:rPr>
              <a:t>Other business models include ownership and/or operation by supplier/generator/PPA providers, aggregators as well as third party storage operators/developers</a:t>
            </a:r>
            <a:endParaRPr lang="en-GB" sz="1600" b="1" dirty="0">
              <a:solidFill>
                <a:schemeClr val="bg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2619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Thus in theory storage could access a number of revenue streams</a:t>
            </a:r>
            <a:endParaRPr lang="en-GB" cap="none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012786640"/>
              </p:ext>
            </p:extLst>
          </p:nvPr>
        </p:nvGraphicFramePr>
        <p:xfrm>
          <a:off x="1187624" y="1036960"/>
          <a:ext cx="6864424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539552" y="5589240"/>
            <a:ext cx="8132400" cy="504056"/>
          </a:xfrm>
          <a:solidFill>
            <a:schemeClr val="accent3"/>
          </a:solidFill>
        </p:spPr>
        <p:txBody>
          <a:bodyPr/>
          <a:lstStyle/>
          <a:p>
            <a:pPr algn="ctr">
              <a:spcBef>
                <a:spcPts val="600"/>
              </a:spcBef>
              <a:spcAft>
                <a:spcPts val="100"/>
              </a:spcAft>
              <a:defRPr/>
            </a:pPr>
            <a:r>
              <a:rPr lang="en-GB" b="1" dirty="0" smtClean="0">
                <a:solidFill>
                  <a:schemeClr val="bg1"/>
                </a:solidFill>
              </a:rPr>
              <a:t>The level and accessibility of all of these revenue streams are influenced by policy decisions made by UK Government and </a:t>
            </a:r>
            <a:r>
              <a:rPr lang="en-GB" b="1" dirty="0" err="1" smtClean="0">
                <a:solidFill>
                  <a:schemeClr val="bg1"/>
                </a:solidFill>
              </a:rPr>
              <a:t>Ofgem</a:t>
            </a:r>
            <a:endParaRPr lang="en-GB" sz="1600" b="1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593227" y="836712"/>
            <a:ext cx="813752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indent="0" fontAlgn="base">
              <a:spcBef>
                <a:spcPct val="20000"/>
              </a:spcBef>
              <a:spcAft>
                <a:spcPct val="0"/>
              </a:spcAft>
              <a:buClr>
                <a:srgbClr val="FF850E"/>
              </a:buClr>
              <a:buSzPct val="110000"/>
              <a:buFontTx/>
              <a:buNone/>
              <a:defRPr sz="1600" b="1" baseline="0">
                <a:solidFill>
                  <a:srgbClr val="5F5F5F"/>
                </a:solidFill>
              </a:defRPr>
            </a:lvl1pPr>
            <a:lvl2pPr marL="174625" indent="0" algn="just" fontAlgn="base">
              <a:spcBef>
                <a:spcPct val="20000"/>
              </a:spcBef>
              <a:spcAft>
                <a:spcPct val="0"/>
              </a:spcAft>
              <a:buClr>
                <a:srgbClr val="FF850E"/>
              </a:buClr>
              <a:buSzPct val="90000"/>
              <a:buFont typeface="Symbol" pitchFamily="18" charset="2"/>
              <a:buNone/>
              <a:defRPr sz="1600"/>
            </a:lvl2pPr>
            <a:lvl3pPr marL="368300" indent="0" algn="just" fontAlgn="base">
              <a:spcBef>
                <a:spcPct val="20000"/>
              </a:spcBef>
              <a:spcAft>
                <a:spcPct val="0"/>
              </a:spcAft>
              <a:buClr>
                <a:srgbClr val="FF850E"/>
              </a:buClr>
              <a:buFont typeface="Symbol" pitchFamily="18" charset="2"/>
              <a:buNone/>
              <a:defRPr sz="1400"/>
            </a:lvl3pPr>
            <a:lvl4pPr marL="630237" indent="0" algn="just" fontAlgn="base">
              <a:spcBef>
                <a:spcPct val="20000"/>
              </a:spcBef>
              <a:spcAft>
                <a:spcPct val="0"/>
              </a:spcAft>
              <a:buClr>
                <a:srgbClr val="FF850E"/>
              </a:buClr>
              <a:buFont typeface="Arial" charset="0"/>
              <a:buNone/>
              <a:defRPr sz="1400"/>
            </a:lvl4pPr>
            <a:lvl5pPr marL="800100" indent="0" algn="just" fontAlgn="base">
              <a:spcBef>
                <a:spcPct val="20000"/>
              </a:spcBef>
              <a:spcAft>
                <a:spcPct val="0"/>
              </a:spcAft>
              <a:buClr>
                <a:srgbClr val="FF850E"/>
              </a:buClr>
              <a:buFont typeface="Arial" charset="0"/>
              <a:buNone/>
              <a:defRPr sz="1400"/>
            </a:lvl5pPr>
            <a:lvl6pPr marL="2159000" indent="-182563" algn="just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/>
            </a:lvl6pPr>
            <a:lvl7pPr marL="2616200" indent="-182563" algn="just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/>
            </a:lvl7pPr>
            <a:lvl8pPr marL="3073400" indent="-182563" algn="just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/>
            </a:lvl8pPr>
            <a:lvl9pPr marL="3530600" indent="-182563" algn="just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/>
            </a:lvl9pPr>
          </a:lstStyle>
          <a:p>
            <a:r>
              <a:rPr lang="en-GB" dirty="0" smtClean="0"/>
              <a:t>This in turn allows -  in theory - stacking different revenue streams to create a total value proposition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November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Future of gas and electricity conference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98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PoyryTemplate_UKLayouts2012_v1_0">
  <a:themeElements>
    <a:clrScheme name="New Poyry Colours 2012">
      <a:dk1>
        <a:srgbClr val="000000"/>
      </a:dk1>
      <a:lt1>
        <a:srgbClr val="FFFFFF"/>
      </a:lt1>
      <a:dk2>
        <a:srgbClr val="06936C"/>
      </a:dk2>
      <a:lt2>
        <a:srgbClr val="E6E7E8"/>
      </a:lt2>
      <a:accent1>
        <a:srgbClr val="BBE4F9"/>
      </a:accent1>
      <a:accent2>
        <a:srgbClr val="52ADD5"/>
      </a:accent2>
      <a:accent3>
        <a:srgbClr val="001E6D"/>
      </a:accent3>
      <a:accent4>
        <a:srgbClr val="FF850E"/>
      </a:accent4>
      <a:accent5>
        <a:srgbClr val="E7F5FD"/>
      </a:accent5>
      <a:accent6>
        <a:srgbClr val="969696"/>
      </a:accent6>
      <a:hlink>
        <a:srgbClr val="FF850E"/>
      </a:hlink>
      <a:folHlink>
        <a:srgbClr val="E6E7E8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1E6D"/>
        </a:dk2>
        <a:lt2>
          <a:srgbClr val="969696"/>
        </a:lt2>
        <a:accent1>
          <a:srgbClr val="001E6D"/>
        </a:accent1>
        <a:accent2>
          <a:srgbClr val="52ADD5"/>
        </a:accent2>
        <a:accent3>
          <a:srgbClr val="FFFFFF"/>
        </a:accent3>
        <a:accent4>
          <a:srgbClr val="000000"/>
        </a:accent4>
        <a:accent5>
          <a:srgbClr val="AAABBA"/>
        </a:accent5>
        <a:accent6>
          <a:srgbClr val="499CC1"/>
        </a:accent6>
        <a:hlink>
          <a:srgbClr val="BBE4F9"/>
        </a:hlink>
        <a:folHlink>
          <a:srgbClr val="0693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1E6D"/>
        </a:dk2>
        <a:lt2>
          <a:srgbClr val="969696"/>
        </a:lt2>
        <a:accent1>
          <a:srgbClr val="BBE4F9"/>
        </a:accent1>
        <a:accent2>
          <a:srgbClr val="52ADD5"/>
        </a:accent2>
        <a:accent3>
          <a:srgbClr val="FFFFFF"/>
        </a:accent3>
        <a:accent4>
          <a:srgbClr val="000000"/>
        </a:accent4>
        <a:accent5>
          <a:srgbClr val="DAEFFB"/>
        </a:accent5>
        <a:accent6>
          <a:srgbClr val="499CC1"/>
        </a:accent6>
        <a:hlink>
          <a:srgbClr val="E7F5FD"/>
        </a:hlink>
        <a:folHlink>
          <a:srgbClr val="0693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StandardPoyryTemplate_UKLayouts2012_v1_0</Template>
  <TotalTime>14396</TotalTime>
  <Words>911</Words>
  <Application>Microsoft Office PowerPoint</Application>
  <PresentationFormat>On-screen Show (4:3)</PresentationFormat>
  <Paragraphs>138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StandardPoyryTemplate_UKLayouts2012_v1_0</vt:lpstr>
      <vt:lpstr>PowerPoint Presentation</vt:lpstr>
      <vt:lpstr>PÖYRY IS EUROPE’S LEADING ENERGY MANAGEMENT CONSULTANCY</vt:lpstr>
      <vt:lpstr>Increased levels of renewables leads to dramatically rising requirements for flexibility in GB power sector at national, local and company level</vt:lpstr>
      <vt:lpstr>PowerPoint Presentation</vt:lpstr>
      <vt:lpstr>Energy storage has many forms and capabilities</vt:lpstr>
      <vt:lpstr>Currently the cost of storage can be significant especially compared to other flexible technologies such as OCGTs</vt:lpstr>
      <vt:lpstr>However, storage  could be used for a number of purposes in GB</vt:lpstr>
      <vt:lpstr>A number of business models for storage ownership and operation are available – could maximise the value of storage to the system</vt:lpstr>
      <vt:lpstr>Thus in theory storage could access a number of revenue streams</vt:lpstr>
      <vt:lpstr>In reality some revenue streams are accessible and others not</vt:lpstr>
      <vt:lpstr>Furthermore key revenue streams are in turn dependent on various policy decisions which can adversely affect income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storage: challenges in policy faced by utilities</dc:title>
  <dc:creator>Eligiusz Baumgart</dc:creator>
  <cp:lastModifiedBy>Asheya Patten</cp:lastModifiedBy>
  <cp:revision>134</cp:revision>
  <cp:lastPrinted>2014-04-22T15:05:59Z</cp:lastPrinted>
  <dcterms:created xsi:type="dcterms:W3CDTF">2013-10-10T15:25:02Z</dcterms:created>
  <dcterms:modified xsi:type="dcterms:W3CDTF">2014-11-10T18:56:36Z</dcterms:modified>
</cp:coreProperties>
</file>